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75" r:id="rId5"/>
    <p:sldId id="259" r:id="rId6"/>
    <p:sldId id="267" r:id="rId7"/>
    <p:sldId id="260" r:id="rId8"/>
    <p:sldId id="261" r:id="rId9"/>
    <p:sldId id="278" r:id="rId10"/>
    <p:sldId id="279" r:id="rId11"/>
    <p:sldId id="280" r:id="rId12"/>
    <p:sldId id="262" r:id="rId13"/>
    <p:sldId id="268" r:id="rId14"/>
    <p:sldId id="269" r:id="rId15"/>
    <p:sldId id="264" r:id="rId16"/>
    <p:sldId id="265" r:id="rId17"/>
    <p:sldId id="277" r:id="rId18"/>
    <p:sldId id="270" r:id="rId19"/>
    <p:sldId id="271" r:id="rId20"/>
    <p:sldId id="273" r:id="rId21"/>
    <p:sldId id="272" r:id="rId22"/>
    <p:sldId id="274" r:id="rId2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391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7" autoAdjust="0"/>
    <p:restoredTop sz="70541" autoAdjust="0"/>
  </p:normalViewPr>
  <p:slideViewPr>
    <p:cSldViewPr snapToGrid="0">
      <p:cViewPr varScale="1">
        <p:scale>
          <a:sx n="82" d="100"/>
          <a:sy n="82" d="100"/>
        </p:scale>
        <p:origin x="1962"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2027"/>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2027"/>
          </a:xfrm>
          <a:prstGeom prst="rect">
            <a:avLst/>
          </a:prstGeom>
        </p:spPr>
        <p:txBody>
          <a:bodyPr vert="horz" lIns="95747" tIns="47873" rIns="95747" bIns="47873" rtlCol="0"/>
          <a:lstStyle>
            <a:lvl1pPr algn="r">
              <a:defRPr sz="1300"/>
            </a:lvl1pPr>
          </a:lstStyle>
          <a:p>
            <a:fld id="{B7334ED5-DFA6-4709-99EB-60CB0FED4342}" type="datetimeFigureOut">
              <a:rPr lang="en-US" smtClean="0"/>
              <a:t>10/14/2020</a:t>
            </a:fld>
            <a:endParaRPr lang="en-US"/>
          </a:p>
        </p:txBody>
      </p:sp>
      <p:sp>
        <p:nvSpPr>
          <p:cNvPr id="4" name="Footer Placeholder 3"/>
          <p:cNvSpPr>
            <a:spLocks noGrp="1"/>
          </p:cNvSpPr>
          <p:nvPr>
            <p:ph type="ftr" sz="quarter" idx="2"/>
          </p:nvPr>
        </p:nvSpPr>
        <p:spPr>
          <a:xfrm>
            <a:off x="0" y="9119173"/>
            <a:ext cx="3169920" cy="482027"/>
          </a:xfrm>
          <a:prstGeom prst="rect">
            <a:avLst/>
          </a:prstGeom>
        </p:spPr>
        <p:txBody>
          <a:bodyPr vert="horz" lIns="95747" tIns="47873" rIns="95747" bIns="47873"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173"/>
            <a:ext cx="3169920" cy="482027"/>
          </a:xfrm>
          <a:prstGeom prst="rect">
            <a:avLst/>
          </a:prstGeom>
        </p:spPr>
        <p:txBody>
          <a:bodyPr vert="horz" lIns="95747" tIns="47873" rIns="95747" bIns="47873" rtlCol="0" anchor="b"/>
          <a:lstStyle>
            <a:lvl1pPr algn="r">
              <a:defRPr sz="1300"/>
            </a:lvl1pPr>
          </a:lstStyle>
          <a:p>
            <a:fld id="{4B16536D-76B3-46BC-8A20-2BFFE803A3E6}" type="slidenum">
              <a:rPr lang="en-US" smtClean="0"/>
              <a:t>‹#›</a:t>
            </a:fld>
            <a:endParaRPr lang="en-US"/>
          </a:p>
        </p:txBody>
      </p:sp>
    </p:spTree>
    <p:extLst>
      <p:ext uri="{BB962C8B-B14F-4D97-AF65-F5344CB8AC3E}">
        <p14:creationId xmlns:p14="http://schemas.microsoft.com/office/powerpoint/2010/main" val="33495996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5747" tIns="47873" rIns="95747" bIns="47873"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5747" tIns="47873" rIns="95747" bIns="47873" rtlCol="0"/>
          <a:lstStyle>
            <a:lvl1pPr algn="r">
              <a:defRPr sz="1300"/>
            </a:lvl1pPr>
          </a:lstStyle>
          <a:p>
            <a:fld id="{57142CF5-E2D2-4A3D-AB7F-10320CA3467D}" type="datetimeFigureOut">
              <a:rPr lang="en-US" smtClean="0"/>
              <a:t>10/14/2020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5747" tIns="47873" rIns="95747" bIns="47873"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5747" tIns="47873" rIns="95747" bIns="4787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5747" tIns="47873" rIns="95747" bIns="47873"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5747" tIns="47873" rIns="95747" bIns="47873" rtlCol="0" anchor="b"/>
          <a:lstStyle>
            <a:lvl1pPr algn="r">
              <a:defRPr sz="1300"/>
            </a:lvl1pPr>
          </a:lstStyle>
          <a:p>
            <a:fld id="{071974B7-DB51-49C4-A660-39800954D700}" type="slidenum">
              <a:rPr lang="en-US" smtClean="0"/>
              <a:t>‹#›</a:t>
            </a:fld>
            <a:endParaRPr lang="en-US"/>
          </a:p>
        </p:txBody>
      </p:sp>
    </p:spTree>
    <p:extLst>
      <p:ext uri="{BB962C8B-B14F-4D97-AF65-F5344CB8AC3E}">
        <p14:creationId xmlns:p14="http://schemas.microsoft.com/office/powerpoint/2010/main" val="16385337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a:t>
            </a:fld>
            <a:endParaRPr lang="en-US"/>
          </a:p>
        </p:txBody>
      </p:sp>
    </p:spTree>
    <p:extLst>
      <p:ext uri="{BB962C8B-B14F-4D97-AF65-F5344CB8AC3E}">
        <p14:creationId xmlns:p14="http://schemas.microsoft.com/office/powerpoint/2010/main" val="4044664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10</a:t>
            </a:fld>
            <a:endParaRPr lang="en-US"/>
          </a:p>
        </p:txBody>
      </p:sp>
    </p:spTree>
    <p:extLst>
      <p:ext uri="{BB962C8B-B14F-4D97-AF65-F5344CB8AC3E}">
        <p14:creationId xmlns:p14="http://schemas.microsoft.com/office/powerpoint/2010/main" val="3409627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11</a:t>
            </a:fld>
            <a:endParaRPr lang="en-US"/>
          </a:p>
        </p:txBody>
      </p:sp>
    </p:spTree>
    <p:extLst>
      <p:ext uri="{BB962C8B-B14F-4D97-AF65-F5344CB8AC3E}">
        <p14:creationId xmlns:p14="http://schemas.microsoft.com/office/powerpoint/2010/main" val="18888429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12</a:t>
            </a:fld>
            <a:endParaRPr lang="en-US"/>
          </a:p>
        </p:txBody>
      </p:sp>
    </p:spTree>
    <p:extLst>
      <p:ext uri="{BB962C8B-B14F-4D97-AF65-F5344CB8AC3E}">
        <p14:creationId xmlns:p14="http://schemas.microsoft.com/office/powerpoint/2010/main" val="3712227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13</a:t>
            </a:fld>
            <a:endParaRPr lang="en-US"/>
          </a:p>
        </p:txBody>
      </p:sp>
    </p:spTree>
    <p:extLst>
      <p:ext uri="{BB962C8B-B14F-4D97-AF65-F5344CB8AC3E}">
        <p14:creationId xmlns:p14="http://schemas.microsoft.com/office/powerpoint/2010/main" val="750508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14</a:t>
            </a:fld>
            <a:endParaRPr lang="en-US"/>
          </a:p>
        </p:txBody>
      </p:sp>
    </p:spTree>
    <p:extLst>
      <p:ext uri="{BB962C8B-B14F-4D97-AF65-F5344CB8AC3E}">
        <p14:creationId xmlns:p14="http://schemas.microsoft.com/office/powerpoint/2010/main" val="8382535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15</a:t>
            </a:fld>
            <a:endParaRPr lang="en-US"/>
          </a:p>
        </p:txBody>
      </p:sp>
    </p:spTree>
    <p:extLst>
      <p:ext uri="{BB962C8B-B14F-4D97-AF65-F5344CB8AC3E}">
        <p14:creationId xmlns:p14="http://schemas.microsoft.com/office/powerpoint/2010/main" val="762834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16</a:t>
            </a:fld>
            <a:endParaRPr lang="en-US"/>
          </a:p>
        </p:txBody>
      </p:sp>
    </p:spTree>
    <p:extLst>
      <p:ext uri="{BB962C8B-B14F-4D97-AF65-F5344CB8AC3E}">
        <p14:creationId xmlns:p14="http://schemas.microsoft.com/office/powerpoint/2010/main" val="308229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17</a:t>
            </a:fld>
            <a:endParaRPr lang="en-US"/>
          </a:p>
        </p:txBody>
      </p:sp>
    </p:spTree>
    <p:extLst>
      <p:ext uri="{BB962C8B-B14F-4D97-AF65-F5344CB8AC3E}">
        <p14:creationId xmlns:p14="http://schemas.microsoft.com/office/powerpoint/2010/main" val="20774964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18</a:t>
            </a:fld>
            <a:endParaRPr lang="en-US"/>
          </a:p>
        </p:txBody>
      </p:sp>
    </p:spTree>
    <p:extLst>
      <p:ext uri="{BB962C8B-B14F-4D97-AF65-F5344CB8AC3E}">
        <p14:creationId xmlns:p14="http://schemas.microsoft.com/office/powerpoint/2010/main" val="35814726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19</a:t>
            </a:fld>
            <a:endParaRPr lang="en-US"/>
          </a:p>
        </p:txBody>
      </p:sp>
    </p:spTree>
    <p:extLst>
      <p:ext uri="{BB962C8B-B14F-4D97-AF65-F5344CB8AC3E}">
        <p14:creationId xmlns:p14="http://schemas.microsoft.com/office/powerpoint/2010/main" val="28589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2</a:t>
            </a:fld>
            <a:endParaRPr lang="en-US"/>
          </a:p>
        </p:txBody>
      </p:sp>
    </p:spTree>
    <p:extLst>
      <p:ext uri="{BB962C8B-B14F-4D97-AF65-F5344CB8AC3E}">
        <p14:creationId xmlns:p14="http://schemas.microsoft.com/office/powerpoint/2010/main" val="33566726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20</a:t>
            </a:fld>
            <a:endParaRPr lang="en-US"/>
          </a:p>
        </p:txBody>
      </p:sp>
    </p:spTree>
    <p:extLst>
      <p:ext uri="{BB962C8B-B14F-4D97-AF65-F5344CB8AC3E}">
        <p14:creationId xmlns:p14="http://schemas.microsoft.com/office/powerpoint/2010/main" val="807570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21</a:t>
            </a:fld>
            <a:endParaRPr lang="en-US"/>
          </a:p>
        </p:txBody>
      </p:sp>
    </p:spTree>
    <p:extLst>
      <p:ext uri="{BB962C8B-B14F-4D97-AF65-F5344CB8AC3E}">
        <p14:creationId xmlns:p14="http://schemas.microsoft.com/office/powerpoint/2010/main" val="3191947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22</a:t>
            </a:fld>
            <a:endParaRPr lang="en-US"/>
          </a:p>
        </p:txBody>
      </p:sp>
    </p:spTree>
    <p:extLst>
      <p:ext uri="{BB962C8B-B14F-4D97-AF65-F5344CB8AC3E}">
        <p14:creationId xmlns:p14="http://schemas.microsoft.com/office/powerpoint/2010/main" val="3812238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3</a:t>
            </a:fld>
            <a:endParaRPr lang="en-US"/>
          </a:p>
        </p:txBody>
      </p:sp>
    </p:spTree>
    <p:extLst>
      <p:ext uri="{BB962C8B-B14F-4D97-AF65-F5344CB8AC3E}">
        <p14:creationId xmlns:p14="http://schemas.microsoft.com/office/powerpoint/2010/main" val="1891025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4</a:t>
            </a:fld>
            <a:endParaRPr lang="en-US"/>
          </a:p>
        </p:txBody>
      </p:sp>
    </p:spTree>
    <p:extLst>
      <p:ext uri="{BB962C8B-B14F-4D97-AF65-F5344CB8AC3E}">
        <p14:creationId xmlns:p14="http://schemas.microsoft.com/office/powerpoint/2010/main" val="3780219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5</a:t>
            </a:fld>
            <a:endParaRPr lang="en-US"/>
          </a:p>
        </p:txBody>
      </p:sp>
    </p:spTree>
    <p:extLst>
      <p:ext uri="{BB962C8B-B14F-4D97-AF65-F5344CB8AC3E}">
        <p14:creationId xmlns:p14="http://schemas.microsoft.com/office/powerpoint/2010/main" val="3320919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6</a:t>
            </a:fld>
            <a:endParaRPr lang="en-US"/>
          </a:p>
        </p:txBody>
      </p:sp>
    </p:spTree>
    <p:extLst>
      <p:ext uri="{BB962C8B-B14F-4D97-AF65-F5344CB8AC3E}">
        <p14:creationId xmlns:p14="http://schemas.microsoft.com/office/powerpoint/2010/main" val="1458799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7</a:t>
            </a:fld>
            <a:endParaRPr lang="en-US"/>
          </a:p>
        </p:txBody>
      </p:sp>
    </p:spTree>
    <p:extLst>
      <p:ext uri="{BB962C8B-B14F-4D97-AF65-F5344CB8AC3E}">
        <p14:creationId xmlns:p14="http://schemas.microsoft.com/office/powerpoint/2010/main" val="2845334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8</a:t>
            </a:fld>
            <a:endParaRPr lang="en-US"/>
          </a:p>
        </p:txBody>
      </p:sp>
    </p:spTree>
    <p:extLst>
      <p:ext uri="{BB962C8B-B14F-4D97-AF65-F5344CB8AC3E}">
        <p14:creationId xmlns:p14="http://schemas.microsoft.com/office/powerpoint/2010/main" val="899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1974B7-DB51-49C4-A660-39800954D700}" type="slidenum">
              <a:rPr lang="en-US" smtClean="0"/>
              <a:t>9</a:t>
            </a:fld>
            <a:endParaRPr lang="en-US"/>
          </a:p>
        </p:txBody>
      </p:sp>
    </p:spTree>
    <p:extLst>
      <p:ext uri="{BB962C8B-B14F-4D97-AF65-F5344CB8AC3E}">
        <p14:creationId xmlns:p14="http://schemas.microsoft.com/office/powerpoint/2010/main" val="2422436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FFB85A2-9A93-4589-B76E-A7BA807CC39E}"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1808529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FB85A2-9A93-4589-B76E-A7BA807CC39E}"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2058479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FB85A2-9A93-4589-B76E-A7BA807CC39E}"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50625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FB85A2-9A93-4589-B76E-A7BA807CC39E}"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447529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FB85A2-9A93-4589-B76E-A7BA807CC39E}" type="datetimeFigureOut">
              <a:rPr lang="en-US" smtClean="0"/>
              <a:t>10/14/2020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3416190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FB85A2-9A93-4589-B76E-A7BA807CC39E}"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406092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FB85A2-9A93-4589-B76E-A7BA807CC39E}" type="datetimeFigureOut">
              <a:rPr lang="en-US" smtClean="0"/>
              <a:t>10/14/2020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1518438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FB85A2-9A93-4589-B76E-A7BA807CC39E}" type="datetimeFigureOut">
              <a:rPr lang="en-US" smtClean="0"/>
              <a:t>10/14/2020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95234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FB85A2-9A93-4589-B76E-A7BA807CC39E}" type="datetimeFigureOut">
              <a:rPr lang="en-US" smtClean="0"/>
              <a:t>10/14/2020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3136942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FB85A2-9A93-4589-B76E-A7BA807CC39E}"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2435053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FFB85A2-9A93-4589-B76E-A7BA807CC39E}" type="datetimeFigureOut">
              <a:rPr lang="en-US" smtClean="0"/>
              <a:t>10/14/2020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980988-409A-4E29-821B-24D1BDC3FEA1}" type="slidenum">
              <a:rPr lang="en-US" smtClean="0"/>
              <a:t>‹#›</a:t>
            </a:fld>
            <a:endParaRPr lang="en-US"/>
          </a:p>
        </p:txBody>
      </p:sp>
    </p:spTree>
    <p:extLst>
      <p:ext uri="{BB962C8B-B14F-4D97-AF65-F5344CB8AC3E}">
        <p14:creationId xmlns:p14="http://schemas.microsoft.com/office/powerpoint/2010/main" val="739049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FB85A2-9A93-4589-B76E-A7BA807CC39E}" type="datetimeFigureOut">
              <a:rPr lang="en-US" smtClean="0"/>
              <a:t>10/14/2020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980988-409A-4E29-821B-24D1BDC3FEA1}" type="slidenum">
              <a:rPr lang="en-US" smtClean="0"/>
              <a:t>‹#›</a:t>
            </a:fld>
            <a:endParaRPr lang="en-US"/>
          </a:p>
        </p:txBody>
      </p:sp>
    </p:spTree>
    <p:extLst>
      <p:ext uri="{BB962C8B-B14F-4D97-AF65-F5344CB8AC3E}">
        <p14:creationId xmlns:p14="http://schemas.microsoft.com/office/powerpoint/2010/main" val="27252328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sp>
        <p:nvSpPr>
          <p:cNvPr id="3" name="TextBox 2"/>
          <p:cNvSpPr txBox="1"/>
          <p:nvPr/>
        </p:nvSpPr>
        <p:spPr>
          <a:xfrm>
            <a:off x="5304549" y="6234309"/>
            <a:ext cx="5925946" cy="369332"/>
          </a:xfrm>
          <a:prstGeom prst="rect">
            <a:avLst/>
          </a:prstGeom>
          <a:noFill/>
        </p:spPr>
        <p:txBody>
          <a:bodyPr wrap="square" rtlCol="0">
            <a:spAutoFit/>
          </a:bodyPr>
          <a:lstStyle/>
          <a:p>
            <a:r>
              <a:rPr lang="en-US" dirty="0"/>
              <a:t>Presented By</a:t>
            </a:r>
            <a:r>
              <a:rPr lang="en-US" dirty="0" smtClean="0"/>
              <a:t>: Patricia “Trish” Ladan, Texas State Counsel</a:t>
            </a:r>
            <a:endParaRPr lang="en-US" dirty="0"/>
          </a:p>
        </p:txBody>
      </p:sp>
      <p:sp>
        <p:nvSpPr>
          <p:cNvPr id="8" name="TextBox 7"/>
          <p:cNvSpPr txBox="1"/>
          <p:nvPr/>
        </p:nvSpPr>
        <p:spPr>
          <a:xfrm>
            <a:off x="321726" y="544399"/>
            <a:ext cx="6695481" cy="1015663"/>
          </a:xfrm>
          <a:prstGeom prst="rect">
            <a:avLst/>
          </a:prstGeom>
          <a:noFill/>
        </p:spPr>
        <p:txBody>
          <a:bodyPr wrap="square" rtlCol="0">
            <a:spAutoFit/>
          </a:bodyPr>
          <a:lstStyle/>
          <a:p>
            <a:r>
              <a:rPr lang="en-US" sz="6000" dirty="0">
                <a:solidFill>
                  <a:schemeClr val="bg1"/>
                </a:solidFill>
              </a:rPr>
              <a:t>Title Here</a:t>
            </a:r>
          </a:p>
        </p:txBody>
      </p:sp>
      <p:pic>
        <p:nvPicPr>
          <p:cNvPr id="7" name="Picture 6">
            <a:extLst>
              <a:ext uri="{FF2B5EF4-FFF2-40B4-BE49-F238E27FC236}">
                <a16:creationId xmlns="" xmlns:a16="http://schemas.microsoft.com/office/drawing/2014/main" id="{E8877C58-E5D4-DF4A-B38C-964E7C7ED9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5992419"/>
          </a:xfrm>
          <a:prstGeom prst="rect">
            <a:avLst/>
          </a:prstGeom>
        </p:spPr>
      </p:pic>
      <p:pic>
        <p:nvPicPr>
          <p:cNvPr id="10" name="Picture 9">
            <a:extLst>
              <a:ext uri="{FF2B5EF4-FFF2-40B4-BE49-F238E27FC236}">
                <a16:creationId xmlns="" xmlns:a16="http://schemas.microsoft.com/office/drawing/2014/main" id="{F1FB700A-CA40-AF47-9584-8849D64EF8B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8666" y="6038140"/>
            <a:ext cx="2655271" cy="761671"/>
          </a:xfrm>
          <a:prstGeom prst="rect">
            <a:avLst/>
          </a:prstGeom>
        </p:spPr>
      </p:pic>
      <p:sp>
        <p:nvSpPr>
          <p:cNvPr id="2" name="TextBox 1">
            <a:extLst>
              <a:ext uri="{FF2B5EF4-FFF2-40B4-BE49-F238E27FC236}">
                <a16:creationId xmlns="" xmlns:a16="http://schemas.microsoft.com/office/drawing/2014/main" id="{C9953BBC-4E35-A54B-8352-CF722D875B38}"/>
              </a:ext>
            </a:extLst>
          </p:cNvPr>
          <p:cNvSpPr txBox="1"/>
          <p:nvPr/>
        </p:nvSpPr>
        <p:spPr>
          <a:xfrm>
            <a:off x="528666" y="204716"/>
            <a:ext cx="11317591" cy="1569660"/>
          </a:xfrm>
          <a:prstGeom prst="rect">
            <a:avLst/>
          </a:prstGeom>
          <a:noFill/>
        </p:spPr>
        <p:txBody>
          <a:bodyPr wrap="square" rtlCol="0">
            <a:spAutoFit/>
          </a:bodyPr>
          <a:lstStyle/>
          <a:p>
            <a:r>
              <a:rPr lang="en-US" sz="4800" b="1" dirty="0" smtClean="0"/>
              <a:t>Native American Lands: </a:t>
            </a:r>
          </a:p>
          <a:p>
            <a:r>
              <a:rPr lang="en-US" sz="4800" b="1" i="1" dirty="0" err="1" smtClean="0"/>
              <a:t>McGirt</a:t>
            </a:r>
            <a:r>
              <a:rPr lang="en-US" sz="4800" b="1" i="1" dirty="0" smtClean="0"/>
              <a:t> v. Oklahoma – What Now?</a:t>
            </a:r>
          </a:p>
        </p:txBody>
      </p:sp>
    </p:spTree>
    <p:extLst>
      <p:ext uri="{BB962C8B-B14F-4D97-AF65-F5344CB8AC3E}">
        <p14:creationId xmlns:p14="http://schemas.microsoft.com/office/powerpoint/2010/main" val="3254381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a:xfrm>
            <a:off x="528667" y="386861"/>
            <a:ext cx="11393702" cy="1303827"/>
          </a:xfrm>
        </p:spPr>
        <p:txBody>
          <a:bodyPr>
            <a:normAutofit fontScale="90000"/>
          </a:bodyPr>
          <a:lstStyle/>
          <a:p>
            <a:pPr algn="ctr"/>
            <a:r>
              <a:rPr lang="en-US" b="1" dirty="0" smtClean="0"/>
              <a:t>TITLE EXAMINATION:  </a:t>
            </a:r>
            <a:br>
              <a:rPr lang="en-US" b="1" dirty="0" smtClean="0"/>
            </a:br>
            <a:r>
              <a:rPr lang="en-US" b="1" dirty="0" smtClean="0"/>
              <a:t>TWO SEARCHES REQUIRED</a:t>
            </a:r>
            <a:br>
              <a:rPr lang="en-US" b="1" dirty="0" smtClean="0"/>
            </a:b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40677" y="1825625"/>
            <a:ext cx="11781692" cy="4515540"/>
          </a:xfrm>
        </p:spPr>
        <p:txBody>
          <a:bodyPr>
            <a:normAutofit/>
          </a:bodyPr>
          <a:lstStyle/>
          <a:p>
            <a:r>
              <a:rPr lang="en-US" dirty="0" smtClean="0"/>
              <a:t>Two searches of the “public records” are required to be made:</a:t>
            </a:r>
          </a:p>
          <a:p>
            <a:pPr lvl="1"/>
            <a:r>
              <a:rPr lang="en-US" u="sng" dirty="0" smtClean="0"/>
              <a:t>BIA Land Title and Records Offices </a:t>
            </a:r>
            <a:r>
              <a:rPr lang="en-US" dirty="0" smtClean="0"/>
              <a:t>are the official offices for land title records relating to Native American Land, based upon federal law.</a:t>
            </a:r>
          </a:p>
          <a:p>
            <a:pPr lvl="1"/>
            <a:r>
              <a:rPr lang="en-US" u="sng" dirty="0" smtClean="0"/>
              <a:t>County Recorders Offices </a:t>
            </a:r>
            <a:r>
              <a:rPr lang="en-US" dirty="0" smtClean="0"/>
              <a:t>need to be searched because they may also contain relevant records relating to Native American Lands.</a:t>
            </a:r>
          </a:p>
          <a:p>
            <a:pPr marL="457200" lvl="1" indent="0">
              <a:buNone/>
            </a:pPr>
            <a:endParaRPr lang="en-US" dirty="0"/>
          </a:p>
          <a:p>
            <a:pPr marL="457200" lvl="1" indent="0">
              <a:buNone/>
            </a:pPr>
            <a:r>
              <a:rPr lang="en-US" dirty="0" smtClean="0"/>
              <a:t>TSR must be ordered as soon as possible because the search can be very time consuming, given that BIA land records can be difficult to search.</a:t>
            </a:r>
            <a:endParaRPr lang="en-US" dirty="0"/>
          </a:p>
        </p:txBody>
      </p:sp>
    </p:spTree>
    <p:extLst>
      <p:ext uri="{BB962C8B-B14F-4D97-AF65-F5344CB8AC3E}">
        <p14:creationId xmlns:p14="http://schemas.microsoft.com/office/powerpoint/2010/main" val="3866044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a:xfrm>
            <a:off x="528667" y="386861"/>
            <a:ext cx="11393702" cy="1303827"/>
          </a:xfrm>
        </p:spPr>
        <p:txBody>
          <a:bodyPr>
            <a:normAutofit fontScale="90000"/>
          </a:bodyPr>
          <a:lstStyle/>
          <a:p>
            <a:pPr algn="ctr"/>
            <a:r>
              <a:rPr lang="en-US" b="1" dirty="0" smtClean="0"/>
              <a:t/>
            </a:r>
            <a:br>
              <a:rPr lang="en-US" b="1" dirty="0" smtClean="0"/>
            </a:br>
            <a:r>
              <a:rPr lang="en-US" b="1" dirty="0" smtClean="0"/>
              <a:t>TITLE CONSIDERATIONS:  JURISDICTION</a:t>
            </a:r>
            <a:r>
              <a:rPr lang="en-US" b="1" dirty="0" smtClean="0"/>
              <a:t/>
            </a:r>
            <a:br>
              <a:rPr lang="en-US" b="1" dirty="0" smtClean="0"/>
            </a:b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40677" y="1825625"/>
            <a:ext cx="11781692" cy="4515540"/>
          </a:xfrm>
        </p:spPr>
        <p:txBody>
          <a:bodyPr>
            <a:normAutofit/>
          </a:bodyPr>
          <a:lstStyle/>
          <a:p>
            <a:endParaRPr lang="en-US" dirty="0" smtClean="0"/>
          </a:p>
          <a:p>
            <a:r>
              <a:rPr lang="en-US" dirty="0" smtClean="0"/>
              <a:t>Federal Govt. – Dept. of the Interior &amp; BIA</a:t>
            </a:r>
          </a:p>
          <a:p>
            <a:r>
              <a:rPr lang="en-US" dirty="0" smtClean="0"/>
              <a:t>Tribal (what about non-members?)</a:t>
            </a:r>
            <a:endParaRPr lang="en-US" dirty="0"/>
          </a:p>
        </p:txBody>
      </p:sp>
    </p:spTree>
    <p:extLst>
      <p:ext uri="{BB962C8B-B14F-4D97-AF65-F5344CB8AC3E}">
        <p14:creationId xmlns:p14="http://schemas.microsoft.com/office/powerpoint/2010/main" val="25234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a:xfrm>
            <a:off x="528667" y="386861"/>
            <a:ext cx="11393702" cy="1303827"/>
          </a:xfrm>
        </p:spPr>
        <p:txBody>
          <a:bodyPr>
            <a:normAutofit fontScale="90000"/>
          </a:bodyPr>
          <a:lstStyle/>
          <a:p>
            <a:pPr algn="ctr"/>
            <a:r>
              <a:rPr lang="en-US" b="1" dirty="0" smtClean="0"/>
              <a:t>INDIAN NON-INTERCOURSE ACT VS. </a:t>
            </a:r>
            <a:br>
              <a:rPr lang="en-US" b="1" dirty="0" smtClean="0"/>
            </a:br>
            <a:r>
              <a:rPr lang="en-US" b="1" dirty="0" smtClean="0"/>
              <a:t>TRIBAL SOVEREIGN IMMUNITY</a:t>
            </a:r>
            <a:br>
              <a:rPr lang="en-US" b="1" dirty="0" smtClean="0"/>
            </a:b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40677" y="1825625"/>
            <a:ext cx="11781692" cy="4515540"/>
          </a:xfrm>
        </p:spPr>
        <p:txBody>
          <a:bodyPr>
            <a:normAutofit fontScale="92500" lnSpcReduction="10000"/>
          </a:bodyPr>
          <a:lstStyle/>
          <a:p>
            <a:r>
              <a:rPr lang="en-US" u="sng" dirty="0" smtClean="0"/>
              <a:t>Indian Non-Intercourse Act (25 U.S.C. §177)</a:t>
            </a:r>
            <a:r>
              <a:rPr lang="en-US" dirty="0" smtClean="0"/>
              <a:t>– set of laws enacted between 1790 – 1847 made to improve relations with American Indians by granting the U.S. government the sole authority to regulate interactions between Indians and non-Indians and it set boundaries of Indian reservations. Consequently, it requires the approval of the federal government for the sale of Indian lands.</a:t>
            </a:r>
          </a:p>
          <a:p>
            <a:pPr marL="0" indent="0">
              <a:buNone/>
            </a:pPr>
            <a:r>
              <a:rPr lang="en-US" i="1" dirty="0" smtClean="0"/>
              <a:t>	No </a:t>
            </a:r>
            <a:r>
              <a:rPr lang="en-US" i="1" dirty="0" smtClean="0"/>
              <a:t>purchase, grant, lease, or other conveyance of lands, or of any title or claim </a:t>
            </a:r>
            <a:r>
              <a:rPr lang="en-US" i="1" dirty="0" smtClean="0"/>
              <a:t>	thereto</a:t>
            </a:r>
            <a:r>
              <a:rPr lang="en-US" i="1" dirty="0" smtClean="0"/>
              <a:t>, from any Indian nation or tribe of Indians, shall be of any validity in law </a:t>
            </a:r>
            <a:r>
              <a:rPr lang="en-US" i="1" dirty="0" smtClean="0"/>
              <a:t>	or </a:t>
            </a:r>
            <a:r>
              <a:rPr lang="en-US" i="1" dirty="0" smtClean="0"/>
              <a:t>equity, unless the same be made by treaty or convention entered into </a:t>
            </a:r>
            <a:r>
              <a:rPr lang="en-US" i="1" dirty="0" smtClean="0"/>
              <a:t>	pursuant </a:t>
            </a:r>
            <a:r>
              <a:rPr lang="en-US" i="1" dirty="0" smtClean="0"/>
              <a:t>to the Constitution.</a:t>
            </a:r>
          </a:p>
          <a:p>
            <a:r>
              <a:rPr lang="en-US" u="sng" dirty="0" smtClean="0"/>
              <a:t>Tribal Sovereign Immunity </a:t>
            </a:r>
            <a:r>
              <a:rPr lang="en-US" dirty="0" smtClean="0"/>
              <a:t>– common law doctrine that Indian tribes are immune from judicial proceedings without their consent or Congressional waiver. Treats tribes as their own domestic sovereign nation with inherent authority to govern themselves within the U.S.</a:t>
            </a:r>
            <a:endParaRPr lang="en-US" dirty="0"/>
          </a:p>
        </p:txBody>
      </p:sp>
    </p:spTree>
    <p:extLst>
      <p:ext uri="{BB962C8B-B14F-4D97-AF65-F5344CB8AC3E}">
        <p14:creationId xmlns:p14="http://schemas.microsoft.com/office/powerpoint/2010/main" val="23140967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SEMINAL NATIVE AMERICAN CASES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99292" y="1825625"/>
            <a:ext cx="11816862" cy="4184985"/>
          </a:xfrm>
        </p:spPr>
        <p:txBody>
          <a:bodyPr>
            <a:normAutofit/>
          </a:bodyPr>
          <a:lstStyle/>
          <a:p>
            <a:r>
              <a:rPr lang="en-US" dirty="0" smtClean="0"/>
              <a:t>The Marshall Trilogy:</a:t>
            </a:r>
          </a:p>
          <a:p>
            <a:pPr lvl="1"/>
            <a:r>
              <a:rPr lang="en-US" i="1" dirty="0" smtClean="0"/>
              <a:t>Johnson v. </a:t>
            </a:r>
            <a:r>
              <a:rPr lang="en-US" i="1" dirty="0" err="1" smtClean="0"/>
              <a:t>M’Intosh</a:t>
            </a:r>
            <a:r>
              <a:rPr lang="en-US" i="1" dirty="0" smtClean="0"/>
              <a:t> </a:t>
            </a:r>
            <a:r>
              <a:rPr lang="en-US" dirty="0" smtClean="0"/>
              <a:t>(1823)</a:t>
            </a:r>
            <a:endParaRPr lang="en-US" dirty="0"/>
          </a:p>
          <a:p>
            <a:pPr lvl="2"/>
            <a:r>
              <a:rPr lang="en-US" dirty="0" smtClean="0"/>
              <a:t>Federal government acquired title to all land within the U.S. by discovery. Native American tribe has the exclusive right to use and occupy aboriginal tribal lands, but does not own the land unless Congress grants title to the tribe. Declared that aboriginal title is inalienable, private citizens could not purchase lands from Native Americans, without federal approval.</a:t>
            </a:r>
          </a:p>
          <a:p>
            <a:pPr lvl="1"/>
            <a:r>
              <a:rPr lang="en-US" i="1" dirty="0" smtClean="0"/>
              <a:t>Cherokee Nation v. Georgia </a:t>
            </a:r>
            <a:r>
              <a:rPr lang="en-US" dirty="0" smtClean="0"/>
              <a:t>(1831) </a:t>
            </a:r>
          </a:p>
          <a:p>
            <a:pPr lvl="2"/>
            <a:r>
              <a:rPr lang="en-US" dirty="0" smtClean="0"/>
              <a:t>Held that Cherokees are </a:t>
            </a:r>
            <a:r>
              <a:rPr lang="en-US" u="sng" dirty="0" smtClean="0"/>
              <a:t>not</a:t>
            </a:r>
            <a:r>
              <a:rPr lang="en-US" dirty="0" smtClean="0"/>
              <a:t> a foreign state, may be more properly denominated as a “domestic dependent nation,” analogous to that of a “ward to its guardian.” </a:t>
            </a:r>
          </a:p>
          <a:p>
            <a:pPr lvl="1"/>
            <a:r>
              <a:rPr lang="en-US" i="1" dirty="0" smtClean="0"/>
              <a:t>Worcester v. Georgia </a:t>
            </a:r>
            <a:r>
              <a:rPr lang="en-US" dirty="0" smtClean="0"/>
              <a:t>(31 U.S. 515 (1832) )</a:t>
            </a:r>
          </a:p>
          <a:p>
            <a:pPr lvl="2"/>
            <a:r>
              <a:rPr lang="en-US" dirty="0"/>
              <a:t>L</a:t>
            </a:r>
            <a:r>
              <a:rPr lang="en-US" dirty="0" smtClean="0"/>
              <a:t>aid out the relationship between tribes, the state and federal governments, and said to have helped to create the doctrine of tribal sovereignty in the U.S. </a:t>
            </a:r>
          </a:p>
          <a:p>
            <a:pPr marL="0" indent="0">
              <a:buNone/>
            </a:pPr>
            <a:endParaRPr lang="en-US" dirty="0"/>
          </a:p>
        </p:txBody>
      </p:sp>
    </p:spTree>
    <p:extLst>
      <p:ext uri="{BB962C8B-B14F-4D97-AF65-F5344CB8AC3E}">
        <p14:creationId xmlns:p14="http://schemas.microsoft.com/office/powerpoint/2010/main" val="1173955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SEMINAL NATIVE AMERICAN CASES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99292" y="1825625"/>
            <a:ext cx="11816862" cy="4184985"/>
          </a:xfrm>
        </p:spPr>
        <p:txBody>
          <a:bodyPr>
            <a:normAutofit/>
          </a:bodyPr>
          <a:lstStyle/>
          <a:p>
            <a:r>
              <a:rPr lang="en-US" i="1" dirty="0" smtClean="0"/>
              <a:t>Montana v. U.S</a:t>
            </a:r>
            <a:r>
              <a:rPr lang="en-US" dirty="0" smtClean="0"/>
              <a:t>. (450 U.S. 544 (1981) – established the GR that a tribe’s exercise of civil jurisdiction does not extend to non-members within the reservation, with </a:t>
            </a:r>
            <a:r>
              <a:rPr lang="en-US" u="sng" dirty="0" smtClean="0"/>
              <a:t>two exceptions</a:t>
            </a:r>
            <a:r>
              <a:rPr lang="en-US" dirty="0" smtClean="0"/>
              <a:t>:</a:t>
            </a:r>
          </a:p>
          <a:p>
            <a:pPr lvl="1"/>
            <a:r>
              <a:rPr lang="en-US" dirty="0" smtClean="0"/>
              <a:t>The non-member entered into a “consensual relationship” with the tribe or its members through the commercial dealing, contracts, leases, or other arrangements, or</a:t>
            </a:r>
          </a:p>
          <a:p>
            <a:pPr lvl="1"/>
            <a:r>
              <a:rPr lang="en-US" dirty="0" smtClean="0"/>
              <a:t>The non-member’s conduct threatens or has some direct effect on the political integrity, the economic security, or the health or welfare of the tribe. </a:t>
            </a:r>
          </a:p>
          <a:p>
            <a:endParaRPr lang="en-US" dirty="0"/>
          </a:p>
        </p:txBody>
      </p:sp>
    </p:spTree>
    <p:extLst>
      <p:ext uri="{BB962C8B-B14F-4D97-AF65-F5344CB8AC3E}">
        <p14:creationId xmlns:p14="http://schemas.microsoft.com/office/powerpoint/2010/main" val="12728157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THE FIVE TRIBES OF OKLAHOMA</a:t>
            </a:r>
            <a:endParaRPr lang="en-US" b="1" dirty="0"/>
          </a:p>
        </p:txBody>
      </p:sp>
      <p:pic>
        <p:nvPicPr>
          <p:cNvPr id="4" name="Content Placeholder 3"/>
          <p:cNvPicPr>
            <a:picLocks noGrp="1" noChangeAspect="1"/>
          </p:cNvPicPr>
          <p:nvPr>
            <p:ph idx="1"/>
          </p:nvPr>
        </p:nvPicPr>
        <p:blipFill>
          <a:blip r:embed="rId4"/>
          <a:stretch>
            <a:fillRect/>
          </a:stretch>
        </p:blipFill>
        <p:spPr>
          <a:xfrm>
            <a:off x="1490870" y="1987826"/>
            <a:ext cx="9243392" cy="4038066"/>
          </a:xfrm>
          <a:prstGeom prst="rect">
            <a:avLst/>
          </a:prstGeom>
        </p:spPr>
      </p:pic>
    </p:spTree>
    <p:extLst>
      <p:ext uri="{BB962C8B-B14F-4D97-AF65-F5344CB8AC3E}">
        <p14:creationId xmlns:p14="http://schemas.microsoft.com/office/powerpoint/2010/main" val="36479270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MCGIRT </a:t>
            </a:r>
            <a:r>
              <a:rPr lang="en-US" b="1" dirty="0" smtClean="0"/>
              <a:t>v. </a:t>
            </a:r>
            <a:r>
              <a:rPr lang="en-US" b="1" dirty="0" smtClean="0"/>
              <a:t>OKLAHOMA</a:t>
            </a:r>
            <a:br>
              <a:rPr lang="en-US" b="1" dirty="0" smtClean="0"/>
            </a:br>
            <a:r>
              <a:rPr lang="en-US" b="1" dirty="0" smtClean="0"/>
              <a:t>Procedural History</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392799" y="1825625"/>
            <a:ext cx="11593791" cy="4184985"/>
          </a:xfrm>
        </p:spPr>
        <p:txBody>
          <a:bodyPr>
            <a:normAutofit lnSpcReduction="10000"/>
          </a:bodyPr>
          <a:lstStyle/>
          <a:p>
            <a:r>
              <a:rPr lang="en-US" dirty="0" smtClean="0"/>
              <a:t>Jurisdiction of a criminal case </a:t>
            </a:r>
          </a:p>
          <a:p>
            <a:r>
              <a:rPr lang="en-US" dirty="0" smtClean="0"/>
              <a:t>1997 </a:t>
            </a:r>
            <a:r>
              <a:rPr lang="en-US" dirty="0" err="1" smtClean="0"/>
              <a:t>McGirt</a:t>
            </a:r>
            <a:r>
              <a:rPr lang="en-US" dirty="0" smtClean="0"/>
              <a:t> convicted in Oklahoma State Court</a:t>
            </a:r>
          </a:p>
          <a:p>
            <a:r>
              <a:rPr lang="en-US" dirty="0" smtClean="0"/>
              <a:t>OCCA affirmed conviction</a:t>
            </a:r>
          </a:p>
          <a:p>
            <a:r>
              <a:rPr lang="en-US" dirty="0" smtClean="0"/>
              <a:t>2018 – </a:t>
            </a:r>
            <a:r>
              <a:rPr lang="en-US" dirty="0" err="1" smtClean="0"/>
              <a:t>McGirt</a:t>
            </a:r>
            <a:r>
              <a:rPr lang="en-US" dirty="0" smtClean="0"/>
              <a:t> filed petition for post-conviction relief, challenging jurisdiction</a:t>
            </a:r>
          </a:p>
          <a:p>
            <a:r>
              <a:rPr lang="en-US" dirty="0" err="1" smtClean="0"/>
              <a:t>McGirt’s</a:t>
            </a:r>
            <a:r>
              <a:rPr lang="en-US" dirty="0" smtClean="0"/>
              <a:t> argument was based upon decision in </a:t>
            </a:r>
            <a:r>
              <a:rPr lang="en-US" i="1" dirty="0" smtClean="0"/>
              <a:t>Murphy v. Royal</a:t>
            </a:r>
            <a:r>
              <a:rPr lang="en-US" dirty="0" smtClean="0"/>
              <a:t>, 875 F.3d 896 (10 Cir. 2017) holding that the Creek Nation had never been disestablished.</a:t>
            </a:r>
          </a:p>
          <a:p>
            <a:r>
              <a:rPr lang="en-US" dirty="0" smtClean="0"/>
              <a:t>Oklahoma District Court denied post-conviction relief, OCCA affirmed</a:t>
            </a:r>
          </a:p>
          <a:p>
            <a:r>
              <a:rPr lang="en-US" dirty="0" smtClean="0"/>
              <a:t>2019 – Supreme Court granted certiorari to re-hear issue originally raised in </a:t>
            </a:r>
            <a:r>
              <a:rPr lang="en-US" i="1" dirty="0" smtClean="0"/>
              <a:t>Murphy </a:t>
            </a:r>
            <a:r>
              <a:rPr lang="en-US" dirty="0" smtClean="0"/>
              <a:t>(but never issued a decision)</a:t>
            </a:r>
            <a:endParaRPr lang="en-US" dirty="0"/>
          </a:p>
        </p:txBody>
      </p:sp>
    </p:spTree>
    <p:extLst>
      <p:ext uri="{BB962C8B-B14F-4D97-AF65-F5344CB8AC3E}">
        <p14:creationId xmlns:p14="http://schemas.microsoft.com/office/powerpoint/2010/main" val="471413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MCGIRT </a:t>
            </a:r>
            <a:r>
              <a:rPr lang="en-US" b="1" dirty="0" smtClean="0"/>
              <a:t>v. </a:t>
            </a:r>
            <a:r>
              <a:rPr lang="en-US" b="1" dirty="0" smtClean="0"/>
              <a:t>OKLAHOMA</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392799" y="1825625"/>
            <a:ext cx="11593791" cy="4184985"/>
          </a:xfrm>
        </p:spPr>
        <p:txBody>
          <a:bodyPr>
            <a:normAutofit fontScale="92500" lnSpcReduction="10000"/>
          </a:bodyPr>
          <a:lstStyle/>
          <a:p>
            <a:r>
              <a:rPr lang="en-US" b="1" dirty="0" smtClean="0"/>
              <a:t>Issue</a:t>
            </a:r>
            <a:r>
              <a:rPr lang="en-US" dirty="0" smtClean="0"/>
              <a:t>: Whether the prosecution of an enrolled member of the Creek Tribe for crimes committed within the historical Creek boundaries is subject to exclusive federal jurisdiction?</a:t>
            </a:r>
          </a:p>
          <a:p>
            <a:r>
              <a:rPr lang="en-US" b="1" dirty="0" smtClean="0"/>
              <a:t>Holding</a:t>
            </a:r>
            <a:r>
              <a:rPr lang="en-US" dirty="0" smtClean="0"/>
              <a:t>: </a:t>
            </a:r>
            <a:r>
              <a:rPr lang="en-US" i="1" dirty="0" smtClean="0"/>
              <a:t>For MCA purposes, land reserved for the Creek Nation since the 19</a:t>
            </a:r>
            <a:r>
              <a:rPr lang="en-US" i="1" baseline="30000" dirty="0" smtClean="0"/>
              <a:t>th</a:t>
            </a:r>
            <a:r>
              <a:rPr lang="en-US" i="1" dirty="0" smtClean="0"/>
              <a:t> century remains “Indian country.”</a:t>
            </a:r>
          </a:p>
          <a:p>
            <a:r>
              <a:rPr lang="en-US" b="1" dirty="0" smtClean="0"/>
              <a:t>Analysis: </a:t>
            </a:r>
            <a:r>
              <a:rPr lang="en-US" dirty="0" err="1" smtClean="0"/>
              <a:t>McGirt’s</a:t>
            </a:r>
            <a:r>
              <a:rPr lang="en-US" dirty="0" smtClean="0"/>
              <a:t> </a:t>
            </a:r>
            <a:r>
              <a:rPr lang="en-US" dirty="0"/>
              <a:t>argument </a:t>
            </a:r>
            <a:r>
              <a:rPr lang="en-US" dirty="0" smtClean="0"/>
              <a:t>was based upon an </a:t>
            </a:r>
            <a:r>
              <a:rPr lang="en-US" dirty="0"/>
              <a:t>1885 federal statute, the Major Crimes Act (“MCA”), which essentially provides that any Indian that commits certain enumerated criminal offences within “Indian country,” is subject to the exclusive jurisdiction of the United States. 18 U.S.C. §1153(a). “Indian country,” is defined to include “all land within the limits of any Indian reservation under the jurisdiction of the United States Government.” 18 U.S.C. §1151.</a:t>
            </a:r>
          </a:p>
          <a:p>
            <a:endParaRPr lang="en-US" dirty="0"/>
          </a:p>
        </p:txBody>
      </p:sp>
    </p:spTree>
    <p:extLst>
      <p:ext uri="{BB962C8B-B14F-4D97-AF65-F5344CB8AC3E}">
        <p14:creationId xmlns:p14="http://schemas.microsoft.com/office/powerpoint/2010/main" val="41058021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THE AFTERMATH OF MCGIRT: WHAT NOW?</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392799" y="1825625"/>
            <a:ext cx="11593791" cy="4184985"/>
          </a:xfrm>
        </p:spPr>
        <p:txBody>
          <a:bodyPr>
            <a:normAutofit fontScale="92500" lnSpcReduction="10000"/>
          </a:bodyPr>
          <a:lstStyle/>
          <a:p>
            <a:r>
              <a:rPr lang="en-US" dirty="0" smtClean="0"/>
              <a:t>OLTA’S Impact Statement</a:t>
            </a:r>
          </a:p>
          <a:p>
            <a:pPr lvl="1"/>
            <a:r>
              <a:rPr lang="en-US" dirty="0" smtClean="0"/>
              <a:t>Judicial Jurisdiction – authority of courts and proper venue for resolving civil matters and property disputes, such as boundary agreements, land use, mortgage foreclosure, mechanic’s liens. Which law applies?</a:t>
            </a:r>
          </a:p>
          <a:p>
            <a:pPr lvl="1"/>
            <a:r>
              <a:rPr lang="en-US" dirty="0" smtClean="0"/>
              <a:t>Legislative and Administrative Jurisdiction </a:t>
            </a:r>
          </a:p>
          <a:p>
            <a:pPr lvl="1"/>
            <a:r>
              <a:rPr lang="en-US" dirty="0" smtClean="0"/>
              <a:t>Public Land Records – which records control and need to be searched?</a:t>
            </a:r>
          </a:p>
          <a:p>
            <a:pPr lvl="1"/>
            <a:r>
              <a:rPr lang="en-US" dirty="0" smtClean="0"/>
              <a:t>Title Insurance Considerations </a:t>
            </a:r>
          </a:p>
          <a:p>
            <a:pPr lvl="2"/>
            <a:r>
              <a:rPr lang="en-US" dirty="0" smtClean="0"/>
              <a:t>Access</a:t>
            </a:r>
          </a:p>
          <a:p>
            <a:pPr lvl="2"/>
            <a:r>
              <a:rPr lang="en-US" dirty="0" smtClean="0"/>
              <a:t>Governmental regulation regarding occupancy, use</a:t>
            </a:r>
          </a:p>
          <a:p>
            <a:pPr lvl="2"/>
            <a:r>
              <a:rPr lang="en-US" dirty="0" smtClean="0"/>
              <a:t>What constitutes public records?</a:t>
            </a:r>
          </a:p>
          <a:p>
            <a:pPr lvl="2"/>
            <a:r>
              <a:rPr lang="en-US" dirty="0" smtClean="0"/>
              <a:t>Undisclosed liens</a:t>
            </a:r>
          </a:p>
          <a:p>
            <a:pPr lvl="2"/>
            <a:r>
              <a:rPr lang="en-US" dirty="0" smtClean="0"/>
              <a:t>Taxation</a:t>
            </a:r>
          </a:p>
          <a:p>
            <a:pPr lvl="2"/>
            <a:r>
              <a:rPr lang="en-US" dirty="0" smtClean="0"/>
              <a:t>Is it okay to ask?</a:t>
            </a:r>
            <a:endParaRPr lang="en-US" dirty="0" smtClean="0"/>
          </a:p>
        </p:txBody>
      </p:sp>
    </p:spTree>
    <p:extLst>
      <p:ext uri="{BB962C8B-B14F-4D97-AF65-F5344CB8AC3E}">
        <p14:creationId xmlns:p14="http://schemas.microsoft.com/office/powerpoint/2010/main" val="28189014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THE AFTERMATH OF MCGIRT: WHAT NOW?</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392799" y="1825625"/>
            <a:ext cx="11593791" cy="4515540"/>
          </a:xfrm>
        </p:spPr>
        <p:txBody>
          <a:bodyPr>
            <a:normAutofit/>
          </a:bodyPr>
          <a:lstStyle/>
          <a:p>
            <a:r>
              <a:rPr lang="en-US" dirty="0" smtClean="0"/>
              <a:t>ALTA’s letter to OK Sen. Inhofe</a:t>
            </a:r>
          </a:p>
          <a:p>
            <a:pPr marL="457200" lvl="1" indent="0">
              <a:buNone/>
            </a:pPr>
            <a:r>
              <a:rPr lang="en-US" i="1" dirty="0" smtClean="0"/>
              <a:t>The </a:t>
            </a:r>
            <a:r>
              <a:rPr lang="en-US" i="1" dirty="0"/>
              <a:t>decision creates uncertainty for past transactions where all parties were under the belief that parcels of land were not located on a reservation and that transactions were solely under the jurisdiction of the law of the State of Oklahoma. . . . [and] Confirming everyone’s legal expectations when they entered into these transactions over the past century is an absolutely necessary step for effectively protecting people’s property </a:t>
            </a:r>
            <a:r>
              <a:rPr lang="en-US" i="1" dirty="0" smtClean="0"/>
              <a:t>rights. . . . Leaving </a:t>
            </a:r>
            <a:r>
              <a:rPr lang="en-US" i="1" dirty="0"/>
              <a:t>these issues to courts is not a viable option and will only lead to protracted and expensive litigation and further uncertainty for untold numbers of Oklahoma residents and businesses. . . . ALTA and OLTA believe the federal government, in coordination with the tribes and state, working alongside stakeholders, must act expeditiously to confirm the legal effect of past transactions conducted under the laws of Oklahoma for property currently within the reservations while these issues are comprehensively considered by Congress for permanent resolution</a:t>
            </a:r>
            <a:r>
              <a:rPr lang="en-US" i="1" dirty="0" smtClean="0"/>
              <a:t>.</a:t>
            </a:r>
            <a:endParaRPr lang="en-US" i="1" dirty="0"/>
          </a:p>
          <a:p>
            <a:pPr lvl="1"/>
            <a:endParaRPr lang="en-US" dirty="0" smtClean="0"/>
          </a:p>
        </p:txBody>
      </p:sp>
    </p:spTree>
    <p:extLst>
      <p:ext uri="{BB962C8B-B14F-4D97-AF65-F5344CB8AC3E}">
        <p14:creationId xmlns:p14="http://schemas.microsoft.com/office/powerpoint/2010/main" val="2031957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OVERVIEW</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838200" y="1825625"/>
            <a:ext cx="10515600" cy="4184985"/>
          </a:xfrm>
        </p:spPr>
        <p:txBody>
          <a:bodyPr/>
          <a:lstStyle/>
          <a:p>
            <a:r>
              <a:rPr lang="en-US" dirty="0" smtClean="0"/>
              <a:t>Definitions</a:t>
            </a:r>
          </a:p>
          <a:p>
            <a:r>
              <a:rPr lang="en-US" dirty="0" smtClean="0"/>
              <a:t>Title Considerations</a:t>
            </a:r>
          </a:p>
          <a:p>
            <a:r>
              <a:rPr lang="en-US" dirty="0" smtClean="0"/>
              <a:t>Indian Non-Intercourse Act vs. Tribal Sovereign Immunity</a:t>
            </a:r>
          </a:p>
          <a:p>
            <a:r>
              <a:rPr lang="en-US" dirty="0"/>
              <a:t>Seminal (not Seminole) </a:t>
            </a:r>
            <a:r>
              <a:rPr lang="en-US" dirty="0" smtClean="0"/>
              <a:t>cases</a:t>
            </a:r>
          </a:p>
          <a:p>
            <a:r>
              <a:rPr lang="en-US" dirty="0" smtClean="0"/>
              <a:t>“The Five Tribes” of Oklahoma  </a:t>
            </a:r>
          </a:p>
          <a:p>
            <a:r>
              <a:rPr lang="en-US" i="1" dirty="0" err="1" smtClean="0"/>
              <a:t>McGirt</a:t>
            </a:r>
            <a:r>
              <a:rPr lang="en-US" i="1" dirty="0" smtClean="0"/>
              <a:t> v. </a:t>
            </a:r>
            <a:r>
              <a:rPr lang="en-US" i="1" dirty="0" smtClean="0"/>
              <a:t>Oklahoma, 140 </a:t>
            </a:r>
            <a:r>
              <a:rPr lang="en-US" i="1" dirty="0" err="1" smtClean="0"/>
              <a:t>S.Ct</a:t>
            </a:r>
            <a:r>
              <a:rPr lang="en-US" i="1" dirty="0" smtClean="0"/>
              <a:t>. 2452 (2020) </a:t>
            </a:r>
            <a:endParaRPr lang="en-US" i="1" dirty="0" smtClean="0"/>
          </a:p>
          <a:p>
            <a:r>
              <a:rPr lang="en-US" dirty="0" smtClean="0"/>
              <a:t>The Aftermath of </a:t>
            </a:r>
            <a:r>
              <a:rPr lang="en-US" i="1" dirty="0" err="1" smtClean="0"/>
              <a:t>McGirt</a:t>
            </a:r>
            <a:r>
              <a:rPr lang="en-US" dirty="0" smtClean="0"/>
              <a:t> (TBD) Now What? And “How?”</a:t>
            </a:r>
            <a:endParaRPr lang="en-US" dirty="0"/>
          </a:p>
        </p:txBody>
      </p:sp>
    </p:spTree>
    <p:extLst>
      <p:ext uri="{BB962C8B-B14F-4D97-AF65-F5344CB8AC3E}">
        <p14:creationId xmlns:p14="http://schemas.microsoft.com/office/powerpoint/2010/main" val="30161172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THE AFTERMATH OF MCGIRT: WHAT NOW?</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392799" y="1825625"/>
            <a:ext cx="11593791" cy="4184985"/>
          </a:xfrm>
        </p:spPr>
        <p:txBody>
          <a:bodyPr/>
          <a:lstStyle/>
          <a:p>
            <a:r>
              <a:rPr lang="en-US" dirty="0" smtClean="0"/>
              <a:t>Title Insurer’s Varying Responses</a:t>
            </a:r>
          </a:p>
          <a:p>
            <a:pPr lvl="1"/>
            <a:r>
              <a:rPr lang="en-US" dirty="0" smtClean="0"/>
              <a:t>Competitor’s OK Bulletin Note:</a:t>
            </a:r>
          </a:p>
          <a:p>
            <a:pPr marL="457200" lvl="1" indent="0">
              <a:buNone/>
            </a:pPr>
            <a:r>
              <a:rPr lang="en-US" i="1" dirty="0" smtClean="0"/>
              <a:t>	Due to the U.S. Supreme Court decision in the case </a:t>
            </a:r>
            <a:r>
              <a:rPr lang="en-US" i="1" dirty="0" err="1" smtClean="0"/>
              <a:t>McGirt</a:t>
            </a:r>
            <a:r>
              <a:rPr lang="en-US" i="1" dirty="0" smtClean="0"/>
              <a:t> v. Oklahoma, 140 </a:t>
            </a:r>
            <a:r>
              <a:rPr lang="en-US" i="1" dirty="0" err="1" smtClean="0"/>
              <a:t>S.Ct</a:t>
            </a:r>
            <a:r>
              <a:rPr lang="en-US" i="1" dirty="0" smtClean="0"/>
              <a:t>. 	2452 (2020) the Land described herein is or may be located within the boundaries of 	a Native American reservation. The governmental powers, rights and regulations 	referenced in paragraphs 1 and 2 of the Exclusions from Coverage of this policy 	include any powers, rights and regulations of such Native American tribe.</a:t>
            </a:r>
          </a:p>
          <a:p>
            <a:r>
              <a:rPr lang="en-US" dirty="0" smtClean="0"/>
              <a:t>Title Industry Uncertainty</a:t>
            </a:r>
            <a:endParaRPr lang="en-US" dirty="0"/>
          </a:p>
        </p:txBody>
      </p:sp>
    </p:spTree>
    <p:extLst>
      <p:ext uri="{BB962C8B-B14F-4D97-AF65-F5344CB8AC3E}">
        <p14:creationId xmlns:p14="http://schemas.microsoft.com/office/powerpoint/2010/main" val="14839680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THE AFTERMATH OF MCGIRT: WHAT NOW?</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218661" y="1825625"/>
            <a:ext cx="11767929" cy="4575175"/>
          </a:xfrm>
        </p:spPr>
        <p:txBody>
          <a:bodyPr>
            <a:normAutofit lnSpcReduction="10000"/>
          </a:bodyPr>
          <a:lstStyle/>
          <a:p>
            <a:r>
              <a:rPr lang="en-US" u="sng" dirty="0" smtClean="0"/>
              <a:t>Stigler Act </a:t>
            </a:r>
            <a:r>
              <a:rPr lang="en-US" dirty="0" smtClean="0"/>
              <a:t>– amended a few years ago, involved requiring an Indian’s probate had to be done in state district court;</a:t>
            </a:r>
          </a:p>
          <a:p>
            <a:r>
              <a:rPr lang="en-US" u="sng" dirty="0" smtClean="0"/>
              <a:t>Public Law 280 </a:t>
            </a:r>
            <a:r>
              <a:rPr lang="en-US" dirty="0" smtClean="0"/>
              <a:t>– involved transferring legal authority (jurisdiction) from the federal government to the state governments in the 6 affected states of California, Minnesota, Nebraska, Oregon, Wisconsin, and Alaska. </a:t>
            </a:r>
          </a:p>
          <a:p>
            <a:r>
              <a:rPr lang="en-US" u="sng" dirty="0" smtClean="0"/>
              <a:t>Tribes have different priorities </a:t>
            </a:r>
            <a:r>
              <a:rPr lang="en-US" dirty="0" smtClean="0"/>
              <a:t>– complicates 1 size fits all approach</a:t>
            </a:r>
            <a:endParaRPr lang="en-US" u="sng" dirty="0" smtClean="0"/>
          </a:p>
          <a:p>
            <a:r>
              <a:rPr lang="en-US" dirty="0" smtClean="0"/>
              <a:t>“</a:t>
            </a:r>
            <a:r>
              <a:rPr lang="en-US" u="sng" dirty="0" smtClean="0"/>
              <a:t>Mischief Makers</a:t>
            </a:r>
            <a:r>
              <a:rPr lang="en-US" dirty="0" smtClean="0"/>
              <a:t>” – overly zealous attorney trying to undo a foreclosure, tax deed for land on reservation; some foreclosure attorneys are actively seeking application to tribal bars.</a:t>
            </a:r>
          </a:p>
          <a:p>
            <a:r>
              <a:rPr lang="en-US" u="sng" dirty="0" smtClean="0"/>
              <a:t>Disclaimers in title opinions</a:t>
            </a:r>
            <a:r>
              <a:rPr lang="en-US" dirty="0" smtClean="0"/>
              <a:t>: This opinion does not contemplate the </a:t>
            </a:r>
            <a:r>
              <a:rPr lang="en-US" i="1" dirty="0" err="1" smtClean="0"/>
              <a:t>McGirt</a:t>
            </a:r>
            <a:r>
              <a:rPr lang="en-US" dirty="0" smtClean="0"/>
              <a:t> ruling in the State of Oklahoma.</a:t>
            </a:r>
          </a:p>
          <a:p>
            <a:endParaRPr lang="en-US" dirty="0"/>
          </a:p>
        </p:txBody>
      </p:sp>
    </p:spTree>
    <p:extLst>
      <p:ext uri="{BB962C8B-B14F-4D97-AF65-F5344CB8AC3E}">
        <p14:creationId xmlns:p14="http://schemas.microsoft.com/office/powerpoint/2010/main" val="30737789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THAT’S ALL FOLKS!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218661" y="1825625"/>
            <a:ext cx="11767929" cy="4575175"/>
          </a:xfrm>
        </p:spPr>
        <p:txBody>
          <a:bodyPr>
            <a:normAutofit/>
          </a:bodyPr>
          <a:lstStyle/>
          <a:p>
            <a:endParaRPr lang="en-US" dirty="0" smtClean="0"/>
          </a:p>
          <a:p>
            <a:pPr marL="0" indent="0">
              <a:buNone/>
            </a:pPr>
            <a:endParaRPr lang="en-US" dirty="0" smtClean="0"/>
          </a:p>
          <a:p>
            <a:pPr marL="0" indent="0">
              <a:buNone/>
            </a:pPr>
            <a:endParaRPr lang="en-US" dirty="0"/>
          </a:p>
          <a:p>
            <a:pPr marL="0" indent="0" algn="ctr">
              <a:buNone/>
            </a:pPr>
            <a:r>
              <a:rPr lang="en-US" dirty="0" smtClean="0"/>
              <a:t>	</a:t>
            </a:r>
            <a:r>
              <a:rPr lang="en-US" sz="8000" b="1" dirty="0" smtClean="0"/>
              <a:t>TBD. Stay Tuned. . .</a:t>
            </a:r>
            <a:endParaRPr lang="en-US" sz="8000" b="1" dirty="0"/>
          </a:p>
        </p:txBody>
      </p:sp>
    </p:spTree>
    <p:extLst>
      <p:ext uri="{BB962C8B-B14F-4D97-AF65-F5344CB8AC3E}">
        <p14:creationId xmlns:p14="http://schemas.microsoft.com/office/powerpoint/2010/main" val="39544251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DEFINITIONS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48045" y="1825625"/>
            <a:ext cx="11808823" cy="4184985"/>
          </a:xfrm>
        </p:spPr>
        <p:txBody>
          <a:bodyPr>
            <a:normAutofit/>
          </a:bodyPr>
          <a:lstStyle/>
          <a:p>
            <a:r>
              <a:rPr lang="en-US" sz="2400" u="sng" dirty="0" smtClean="0"/>
              <a:t>Aboriginal Title </a:t>
            </a:r>
            <a:r>
              <a:rPr lang="en-US" sz="2400" dirty="0" smtClean="0"/>
              <a:t>– common law doctrine regarding Native American tribal rights in real property that predate the settlement by immigrants of what is now the U.S. </a:t>
            </a:r>
          </a:p>
          <a:p>
            <a:r>
              <a:rPr lang="en-US" sz="2400" u="sng" dirty="0" smtClean="0"/>
              <a:t>Allotments</a:t>
            </a:r>
            <a:r>
              <a:rPr lang="en-US" sz="2400" dirty="0" smtClean="0"/>
              <a:t> - </a:t>
            </a:r>
            <a:r>
              <a:rPr lang="en-US" sz="2400" dirty="0"/>
              <a:t>identifies a parcel of land beneficially owned by one or more Native Americans. These parcels of land were patented to tribe members out of tribal land. The fee simple title to the land is held by the individual </a:t>
            </a:r>
            <a:r>
              <a:rPr lang="en-US" sz="2400" dirty="0" err="1"/>
              <a:t>allottee</a:t>
            </a:r>
            <a:r>
              <a:rPr lang="en-US" sz="2400" dirty="0"/>
              <a:t> with a federal restraint on alienation or held in trust by the U.S. for their Indian owners. The allotment of tribal land ended in 1934 with a few minor exceptions. However, thousands of allotments made before 1934 remain under federal restrictions and supervision</a:t>
            </a:r>
            <a:r>
              <a:rPr lang="en-US" sz="2400" dirty="0" smtClean="0"/>
              <a:t>.</a:t>
            </a:r>
          </a:p>
          <a:p>
            <a:r>
              <a:rPr lang="en-US" sz="2400" u="sng" dirty="0" smtClean="0"/>
              <a:t>Bureau of Indian Affairs (“BIA”) </a:t>
            </a:r>
            <a:r>
              <a:rPr lang="en-US" sz="2400" dirty="0" smtClean="0"/>
              <a:t>– a division </a:t>
            </a:r>
            <a:r>
              <a:rPr lang="en-US" sz="2400" dirty="0"/>
              <a:t>of the Department of Interior, responsible for the administration and management of 55.7 million acres of land held in trust by the U.S. for American Indians, Indian tribes, and Alaska Natives. </a:t>
            </a:r>
          </a:p>
          <a:p>
            <a:endParaRPr lang="en-US" dirty="0"/>
          </a:p>
        </p:txBody>
      </p:sp>
    </p:spTree>
    <p:extLst>
      <p:ext uri="{BB962C8B-B14F-4D97-AF65-F5344CB8AC3E}">
        <p14:creationId xmlns:p14="http://schemas.microsoft.com/office/powerpoint/2010/main" val="1813153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DEFINITIONS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48045" y="1825625"/>
            <a:ext cx="11808823" cy="4455905"/>
          </a:xfrm>
        </p:spPr>
        <p:txBody>
          <a:bodyPr>
            <a:normAutofit fontScale="92500" lnSpcReduction="10000"/>
          </a:bodyPr>
          <a:lstStyle/>
          <a:p>
            <a:r>
              <a:rPr lang="en-US" u="sng" dirty="0"/>
              <a:t> </a:t>
            </a:r>
            <a:r>
              <a:rPr lang="en-US" sz="2400" u="sng" dirty="0" smtClean="0"/>
              <a:t>Indian Country </a:t>
            </a:r>
            <a:r>
              <a:rPr lang="en-US" sz="2400" dirty="0" smtClean="0"/>
              <a:t>– defined as: (1) all land within the limits of any Indian reservation under the jurisdiction of the U.S. Government, notwithstanding the issuance of any patent and including rights of way running through the reservation; (2) all dependent Indian communities within the borders of the U.S. whether within the original or subsequently acquired territory thereof, and whether within or without the limits of a state, and (3) all Indian allotments, the Indian titles to which have not been extinguished, including rights-of-way running through the same. (18 U.S.C. 1151)</a:t>
            </a:r>
          </a:p>
          <a:p>
            <a:r>
              <a:rPr lang="en-US" sz="2400" u="sng" dirty="0"/>
              <a:t>Indian </a:t>
            </a:r>
            <a:r>
              <a:rPr lang="en-US" sz="2400" u="sng" dirty="0" smtClean="0"/>
              <a:t>Lands</a:t>
            </a:r>
            <a:endParaRPr lang="en-US" sz="2400" dirty="0"/>
          </a:p>
          <a:p>
            <a:pPr lvl="1"/>
            <a:r>
              <a:rPr lang="en-US" sz="2000" dirty="0"/>
              <a:t>All lands held in trust by the U.S. for an individual Indian, Indian Tribes, or Tribal Corporations</a:t>
            </a:r>
          </a:p>
          <a:p>
            <a:pPr lvl="1"/>
            <a:r>
              <a:rPr lang="en-US" sz="2000" dirty="0"/>
              <a:t>All titles of land held by individual Indian (Allotments) or by tribes, subject to federal restrictions against alienation or encumbrance.</a:t>
            </a:r>
          </a:p>
          <a:p>
            <a:pPr lvl="1"/>
            <a:r>
              <a:rPr lang="en-US" sz="2000" dirty="0"/>
              <a:t>All lands which are subject to the rights of use, occupancy and/or benefit of certain tribes.</a:t>
            </a:r>
          </a:p>
          <a:p>
            <a:pPr lvl="1"/>
            <a:r>
              <a:rPr lang="en-US" sz="2000" dirty="0"/>
              <a:t>May also include:</a:t>
            </a:r>
          </a:p>
          <a:p>
            <a:pPr lvl="2"/>
            <a:r>
              <a:rPr lang="en-US" sz="1600" dirty="0"/>
              <a:t>Title held in fee status for Indian tribes</a:t>
            </a:r>
          </a:p>
          <a:p>
            <a:pPr lvl="2"/>
            <a:r>
              <a:rPr lang="en-US" sz="1600" dirty="0"/>
              <a:t>U.S. Government owned land under the jurisdiction of the BIA</a:t>
            </a:r>
          </a:p>
          <a:p>
            <a:endParaRPr lang="en-US" sz="2400" dirty="0"/>
          </a:p>
          <a:p>
            <a:endParaRPr lang="en-US" dirty="0"/>
          </a:p>
        </p:txBody>
      </p:sp>
    </p:spTree>
    <p:extLst>
      <p:ext uri="{BB962C8B-B14F-4D97-AF65-F5344CB8AC3E}">
        <p14:creationId xmlns:p14="http://schemas.microsoft.com/office/powerpoint/2010/main" val="192294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DEFINITIONS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95793" y="1825625"/>
            <a:ext cx="11869783" cy="4184985"/>
          </a:xfrm>
        </p:spPr>
        <p:txBody>
          <a:bodyPr>
            <a:normAutofit/>
          </a:bodyPr>
          <a:lstStyle/>
          <a:p>
            <a:r>
              <a:rPr lang="en-US" sz="2400" u="sng" dirty="0" smtClean="0"/>
              <a:t>Land Titles and Records Offices (“LTRO”) </a:t>
            </a:r>
            <a:r>
              <a:rPr lang="en-US" sz="2400" dirty="0" smtClean="0"/>
              <a:t>– offices within the BIA charged with the federal responsibilities to record, provide custody, and maintain records that affect titles to Indian lands, to examine titles, and to provide title status reports for such land. There are 5 </a:t>
            </a:r>
            <a:r>
              <a:rPr lang="en-US" sz="2400" i="1" dirty="0" smtClean="0"/>
              <a:t>regional</a:t>
            </a:r>
            <a:r>
              <a:rPr lang="en-US" sz="2400" dirty="0" smtClean="0"/>
              <a:t> LTROs, located in Aberdeen, S. Dakota; Albuquerque, NM; Anadarko, OK</a:t>
            </a:r>
            <a:r>
              <a:rPr lang="en-US" sz="2400" dirty="0"/>
              <a:t>;</a:t>
            </a:r>
            <a:r>
              <a:rPr lang="en-US" sz="2400" dirty="0" smtClean="0"/>
              <a:t> Billings, MT; Portland, OR. 25 CFR 150.4</a:t>
            </a:r>
          </a:p>
          <a:p>
            <a:r>
              <a:rPr lang="en-US" sz="2400" u="sng" dirty="0"/>
              <a:t>Title Status Report (“TSR”) </a:t>
            </a:r>
            <a:r>
              <a:rPr lang="en-US" sz="2400" dirty="0"/>
              <a:t>– a report issued by the BIA after a title examination which shows the proper legal description of a tract of Indian land, the current ownership, including any applicable conditions, exceptions, restrictions, or encumbrances on record, and whether the land is unrestricted, restricted, in a trust, or ahs other status as indicated by the records in a LTRO.</a:t>
            </a:r>
          </a:p>
          <a:p>
            <a:pPr marL="0" indent="0">
              <a:buNone/>
            </a:pPr>
            <a:endParaRPr lang="en-US" sz="2400" dirty="0"/>
          </a:p>
        </p:txBody>
      </p:sp>
    </p:spTree>
    <p:extLst>
      <p:ext uri="{BB962C8B-B14F-4D97-AF65-F5344CB8AC3E}">
        <p14:creationId xmlns:p14="http://schemas.microsoft.com/office/powerpoint/2010/main" val="66666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TITLE CONSIDERATIONS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838200" y="1825625"/>
            <a:ext cx="10515600" cy="4184985"/>
          </a:xfrm>
        </p:spPr>
        <p:txBody>
          <a:bodyPr>
            <a:normAutofit/>
          </a:bodyPr>
          <a:lstStyle/>
          <a:p>
            <a:r>
              <a:rPr lang="en-US" dirty="0" smtClean="0"/>
              <a:t>Access </a:t>
            </a:r>
          </a:p>
          <a:p>
            <a:r>
              <a:rPr lang="en-US" dirty="0" smtClean="0"/>
              <a:t>Approvals Required</a:t>
            </a:r>
          </a:p>
          <a:p>
            <a:r>
              <a:rPr lang="en-US" dirty="0" smtClean="0"/>
              <a:t>Consent Requirements</a:t>
            </a:r>
          </a:p>
          <a:p>
            <a:r>
              <a:rPr lang="en-US" dirty="0" smtClean="0"/>
              <a:t>Recording</a:t>
            </a:r>
          </a:p>
          <a:p>
            <a:r>
              <a:rPr lang="en-US" dirty="0"/>
              <a:t>Title examination: two searches of “public records</a:t>
            </a:r>
            <a:r>
              <a:rPr lang="en-US" dirty="0" smtClean="0"/>
              <a:t>”</a:t>
            </a:r>
            <a:r>
              <a:rPr lang="en-US" dirty="0" smtClean="0"/>
              <a:t> </a:t>
            </a:r>
            <a:endParaRPr lang="en-US" dirty="0" smtClean="0"/>
          </a:p>
          <a:p>
            <a:r>
              <a:rPr lang="en-US" dirty="0" smtClean="0"/>
              <a:t>Jurisdiction</a:t>
            </a:r>
          </a:p>
          <a:p>
            <a:r>
              <a:rPr lang="en-US" dirty="0" smtClean="0"/>
              <a:t>Indian </a:t>
            </a:r>
            <a:r>
              <a:rPr lang="en-US" dirty="0"/>
              <a:t>Non-Intercourse Act vs. Tribal Sovereign </a:t>
            </a:r>
            <a:r>
              <a:rPr lang="en-US" dirty="0" smtClean="0"/>
              <a:t>Immunity</a:t>
            </a:r>
          </a:p>
          <a:p>
            <a:pPr marL="0" indent="0">
              <a:buNone/>
            </a:pPr>
            <a:endParaRPr lang="en-US" dirty="0"/>
          </a:p>
        </p:txBody>
      </p:sp>
    </p:spTree>
    <p:extLst>
      <p:ext uri="{BB962C8B-B14F-4D97-AF65-F5344CB8AC3E}">
        <p14:creationId xmlns:p14="http://schemas.microsoft.com/office/powerpoint/2010/main" val="174650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TITLE CONSIDERATIONS: ACCESS</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293077" y="1825625"/>
            <a:ext cx="11723077" cy="4184985"/>
          </a:xfrm>
        </p:spPr>
        <p:txBody>
          <a:bodyPr/>
          <a:lstStyle/>
          <a:p>
            <a:r>
              <a:rPr lang="en-US" dirty="0" smtClean="0"/>
              <a:t>Never rely solely upon a road or highway designated county or state within Indian Land to insure access.</a:t>
            </a:r>
          </a:p>
          <a:p>
            <a:pPr lvl="1"/>
            <a:r>
              <a:rPr lang="en-US" dirty="0" smtClean="0"/>
              <a:t>Land owned in </a:t>
            </a:r>
            <a:r>
              <a:rPr lang="en-US" i="1" dirty="0" smtClean="0"/>
              <a:t>unrestricted fee by a Native American tribe or Tribal Entity</a:t>
            </a:r>
            <a:r>
              <a:rPr lang="en-US" dirty="0" smtClean="0"/>
              <a:t>:</a:t>
            </a:r>
          </a:p>
          <a:p>
            <a:pPr lvl="2"/>
            <a:r>
              <a:rPr lang="en-US" dirty="0"/>
              <a:t>Easement must be granted by Native American tribe or Tribal Entity;</a:t>
            </a:r>
          </a:p>
          <a:p>
            <a:pPr lvl="2"/>
            <a:r>
              <a:rPr lang="en-US" dirty="0"/>
              <a:t>Review Indian </a:t>
            </a:r>
            <a:r>
              <a:rPr lang="en-US" dirty="0" err="1"/>
              <a:t>Nonintercourse</a:t>
            </a:r>
            <a:r>
              <a:rPr lang="en-US" dirty="0"/>
              <a:t> Act, 25 U.S.C. §</a:t>
            </a:r>
            <a:r>
              <a:rPr lang="en-US" dirty="0" smtClean="0"/>
              <a:t>177</a:t>
            </a:r>
          </a:p>
          <a:p>
            <a:pPr lvl="1"/>
            <a:r>
              <a:rPr lang="en-US" dirty="0" smtClean="0"/>
              <a:t>Land owned in </a:t>
            </a:r>
            <a:r>
              <a:rPr lang="en-US" i="1" dirty="0" smtClean="0"/>
              <a:t>restricted fee or held in trust by the U.S</a:t>
            </a:r>
            <a:r>
              <a:rPr lang="en-US" dirty="0" smtClean="0"/>
              <a:t>.:</a:t>
            </a:r>
          </a:p>
          <a:p>
            <a:pPr lvl="2"/>
            <a:r>
              <a:rPr lang="en-US" dirty="0" smtClean="0"/>
              <a:t>Easement must be granted by the Dept. of the Interior, acting directly or through the BIA</a:t>
            </a:r>
          </a:p>
          <a:p>
            <a:pPr lvl="2"/>
            <a:r>
              <a:rPr lang="en-US" dirty="0" smtClean="0"/>
              <a:t>Individual Native American, Native American Tribe, or Tribal Entity must consent to the grant.</a:t>
            </a:r>
          </a:p>
          <a:p>
            <a:endParaRPr lang="en-US" dirty="0"/>
          </a:p>
        </p:txBody>
      </p:sp>
    </p:spTree>
    <p:extLst>
      <p:ext uri="{BB962C8B-B14F-4D97-AF65-F5344CB8AC3E}">
        <p14:creationId xmlns:p14="http://schemas.microsoft.com/office/powerpoint/2010/main" val="4374449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TITLE </a:t>
            </a:r>
            <a:r>
              <a:rPr lang="en-US" b="1" dirty="0" smtClean="0"/>
              <a:t>CONSIDERATIONS: APPROVALS</a:t>
            </a:r>
            <a:r>
              <a:rPr lang="en-US" b="1" dirty="0" smtClean="0"/>
              <a:t>	</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52399" y="1825625"/>
            <a:ext cx="11769969" cy="4184985"/>
          </a:xfrm>
        </p:spPr>
        <p:txBody>
          <a:bodyPr/>
          <a:lstStyle/>
          <a:p>
            <a:r>
              <a:rPr lang="en-US" dirty="0" smtClean="0"/>
              <a:t>Approvals Required </a:t>
            </a:r>
          </a:p>
          <a:p>
            <a:pPr lvl="1"/>
            <a:r>
              <a:rPr lang="en-US" dirty="0" smtClean="0"/>
              <a:t>Secretary of the Interior</a:t>
            </a:r>
          </a:p>
          <a:p>
            <a:pPr lvl="1"/>
            <a:r>
              <a:rPr lang="en-US" dirty="0" smtClean="0"/>
              <a:t>BIA</a:t>
            </a:r>
          </a:p>
          <a:p>
            <a:r>
              <a:rPr lang="en-US" dirty="0" smtClean="0"/>
              <a:t>Consent(s) Required</a:t>
            </a:r>
          </a:p>
          <a:p>
            <a:pPr lvl="1"/>
            <a:r>
              <a:rPr lang="en-US" dirty="0" smtClean="0"/>
              <a:t>Tribal landowner</a:t>
            </a:r>
          </a:p>
          <a:p>
            <a:pPr lvl="1"/>
            <a:r>
              <a:rPr lang="en-US" dirty="0" smtClean="0"/>
              <a:t>Individual landowner</a:t>
            </a:r>
            <a:endParaRPr lang="en-US" dirty="0"/>
          </a:p>
        </p:txBody>
      </p:sp>
    </p:spTree>
    <p:extLst>
      <p:ext uri="{BB962C8B-B14F-4D97-AF65-F5344CB8AC3E}">
        <p14:creationId xmlns:p14="http://schemas.microsoft.com/office/powerpoint/2010/main" val="954038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95000"/>
            <a:alpha val="60000"/>
          </a:schemeClr>
        </a:solidFill>
        <a:effectLst/>
      </p:bgPr>
    </p:bg>
    <p:spTree>
      <p:nvGrpSpPr>
        <p:cNvPr id="1" name=""/>
        <p:cNvGrpSpPr/>
        <p:nvPr/>
      </p:nvGrpSpPr>
      <p:grpSpPr>
        <a:xfrm>
          <a:off x="0" y="0"/>
          <a:ext cx="0" cy="0"/>
          <a:chOff x="0" y="0"/>
          <a:chExt cx="0" cy="0"/>
        </a:xfrm>
      </p:grpSpPr>
      <p:cxnSp>
        <p:nvCxnSpPr>
          <p:cNvPr id="16" name="Straight Connector 15"/>
          <p:cNvCxnSpPr/>
          <p:nvPr/>
        </p:nvCxnSpPr>
        <p:spPr>
          <a:xfrm flipV="1">
            <a:off x="392800" y="1702934"/>
            <a:ext cx="11395290" cy="0"/>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 xmlns:a16="http://schemas.microsoft.com/office/drawing/2014/main" id="{1E2F3905-205E-6F48-A216-24505796C8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667" y="6038139"/>
            <a:ext cx="2638482" cy="756855"/>
          </a:xfrm>
          <a:prstGeom prst="rect">
            <a:avLst/>
          </a:prstGeom>
        </p:spPr>
      </p:pic>
      <p:sp>
        <p:nvSpPr>
          <p:cNvPr id="2" name="Title 1">
            <a:extLst>
              <a:ext uri="{FF2B5EF4-FFF2-40B4-BE49-F238E27FC236}">
                <a16:creationId xmlns="" xmlns:a16="http://schemas.microsoft.com/office/drawing/2014/main" id="{3808EC09-3983-AA4D-90AE-0FE24E374668}"/>
              </a:ext>
            </a:extLst>
          </p:cNvPr>
          <p:cNvSpPr>
            <a:spLocks noGrp="1"/>
          </p:cNvSpPr>
          <p:nvPr>
            <p:ph type="title"/>
          </p:nvPr>
        </p:nvSpPr>
        <p:spPr/>
        <p:txBody>
          <a:bodyPr/>
          <a:lstStyle/>
          <a:p>
            <a:pPr algn="ctr"/>
            <a:r>
              <a:rPr lang="en-US" b="1" dirty="0" smtClean="0"/>
              <a:t>TITLE </a:t>
            </a:r>
            <a:r>
              <a:rPr lang="en-US" b="1" dirty="0" smtClean="0"/>
              <a:t>CONSIDERATIONS: RECORDING</a:t>
            </a:r>
            <a:r>
              <a:rPr lang="en-US" b="1" dirty="0" smtClean="0"/>
              <a:t>	</a:t>
            </a:r>
            <a:endParaRPr lang="en-US" b="1" dirty="0"/>
          </a:p>
        </p:txBody>
      </p:sp>
      <p:sp>
        <p:nvSpPr>
          <p:cNvPr id="3" name="Content Placeholder 2">
            <a:extLst>
              <a:ext uri="{FF2B5EF4-FFF2-40B4-BE49-F238E27FC236}">
                <a16:creationId xmlns="" xmlns:a16="http://schemas.microsoft.com/office/drawing/2014/main" id="{07D38B61-0EFB-A54D-B342-5A448562C9BC}"/>
              </a:ext>
            </a:extLst>
          </p:cNvPr>
          <p:cNvSpPr>
            <a:spLocks noGrp="1"/>
          </p:cNvSpPr>
          <p:nvPr>
            <p:ph idx="1"/>
          </p:nvPr>
        </p:nvSpPr>
        <p:spPr>
          <a:xfrm>
            <a:off x="152399" y="1825625"/>
            <a:ext cx="11769969" cy="4184985"/>
          </a:xfrm>
        </p:spPr>
        <p:txBody>
          <a:bodyPr/>
          <a:lstStyle/>
          <a:p>
            <a:endParaRPr lang="en-US" dirty="0" smtClean="0"/>
          </a:p>
          <a:p>
            <a:endParaRPr lang="en-US" dirty="0"/>
          </a:p>
          <a:p>
            <a:r>
              <a:rPr lang="en-US" dirty="0" smtClean="0"/>
              <a:t>Instruments regarding Native American lands must be submitted pursuant to BIA regulation and recorded in the appropriate BIA Land Title and Records Office immediately after final federal approval is provided.</a:t>
            </a:r>
            <a:endParaRPr lang="en-US" dirty="0"/>
          </a:p>
        </p:txBody>
      </p:sp>
    </p:spTree>
    <p:extLst>
      <p:ext uri="{BB962C8B-B14F-4D97-AF65-F5344CB8AC3E}">
        <p14:creationId xmlns:p14="http://schemas.microsoft.com/office/powerpoint/2010/main" val="16590089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4063</TotalTime>
  <Words>1697</Words>
  <Application>Microsoft Office PowerPoint</Application>
  <PresentationFormat>Widescreen</PresentationFormat>
  <Paragraphs>147</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OVERVIEW</vt:lpstr>
      <vt:lpstr>DEFINITIONS</vt:lpstr>
      <vt:lpstr>DEFINITIONS</vt:lpstr>
      <vt:lpstr>DEFINITIONS</vt:lpstr>
      <vt:lpstr>TITLE CONSIDERATIONS</vt:lpstr>
      <vt:lpstr>TITLE CONSIDERATIONS: ACCESS</vt:lpstr>
      <vt:lpstr>TITLE CONSIDERATIONS: APPROVALS </vt:lpstr>
      <vt:lpstr>TITLE CONSIDERATIONS: RECORDING </vt:lpstr>
      <vt:lpstr>TITLE EXAMINATION:   TWO SEARCHES REQUIRED </vt:lpstr>
      <vt:lpstr> TITLE CONSIDERATIONS:  JURISDICTION </vt:lpstr>
      <vt:lpstr>INDIAN NON-INTERCOURSE ACT VS.  TRIBAL SOVEREIGN IMMUNITY </vt:lpstr>
      <vt:lpstr>SEMINAL NATIVE AMERICAN CASES</vt:lpstr>
      <vt:lpstr>SEMINAL NATIVE AMERICAN CASES</vt:lpstr>
      <vt:lpstr>THE FIVE TRIBES OF OKLAHOMA</vt:lpstr>
      <vt:lpstr>MCGIRT v. OKLAHOMA Procedural History</vt:lpstr>
      <vt:lpstr>MCGIRT v. OKLAHOMA</vt:lpstr>
      <vt:lpstr>THE AFTERMATH OF MCGIRT: WHAT NOW?</vt:lpstr>
      <vt:lpstr>THE AFTERMATH OF MCGIRT: WHAT NOW?</vt:lpstr>
      <vt:lpstr>THE AFTERMATH OF MCGIRT: WHAT NOW?</vt:lpstr>
      <vt:lpstr>THE AFTERMATH OF MCGIRT: WHAT NOW?</vt:lpstr>
      <vt:lpstr>THAT’S ALL FOLKS!</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Haleigh Smith</dc:creator>
  <cp:lastModifiedBy>Patricia Ladan</cp:lastModifiedBy>
  <cp:revision>148</cp:revision>
  <cp:lastPrinted>2020-10-14T13:10:32Z</cp:lastPrinted>
  <dcterms:created xsi:type="dcterms:W3CDTF">2017-07-12T20:30:07Z</dcterms:created>
  <dcterms:modified xsi:type="dcterms:W3CDTF">2020-10-14T13:10:46Z</dcterms:modified>
  <cp:contentStatus/>
</cp:coreProperties>
</file>