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2" r:id="rId4"/>
    <p:sldId id="258" r:id="rId5"/>
    <p:sldId id="260" r:id="rId6"/>
    <p:sldId id="267" r:id="rId7"/>
    <p:sldId id="259" r:id="rId8"/>
    <p:sldId id="266" r:id="rId9"/>
    <p:sldId id="268" r:id="rId10"/>
    <p:sldId id="269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1" r:id="rId19"/>
    <p:sldId id="283" r:id="rId20"/>
    <p:sldId id="282" r:id="rId21"/>
    <p:sldId id="284" r:id="rId22"/>
    <p:sldId id="285" r:id="rId23"/>
    <p:sldId id="286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382" autoAdjust="0"/>
  </p:normalViewPr>
  <p:slideViewPr>
    <p:cSldViewPr snapToGrid="0" snapToObjects="1">
      <p:cViewPr varScale="1">
        <p:scale>
          <a:sx n="59" d="100"/>
          <a:sy n="59" d="100"/>
        </p:scale>
        <p:origin x="300" y="78"/>
      </p:cViewPr>
      <p:guideLst/>
    </p:cSldViewPr>
  </p:slideViewPr>
  <p:outlineViewPr>
    <p:cViewPr>
      <p:scale>
        <a:sx n="33" d="100"/>
        <a:sy n="33" d="100"/>
      </p:scale>
      <p:origin x="0" y="-209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C7AB9-E213-4027-ADAF-42DA335988FB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7D80E-8D7E-41B5-9BA3-809B55CD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45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7D80E-8D7E-41B5-9BA3-809B55CD6F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6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9A335E-D97A-8F4A-B8AA-FB7B32924E70}"/>
              </a:ext>
            </a:extLst>
          </p:cNvPr>
          <p:cNvSpPr/>
          <p:nvPr userDrawn="1"/>
        </p:nvSpPr>
        <p:spPr>
          <a:xfrm>
            <a:off x="0" y="6197101"/>
            <a:ext cx="12192000" cy="660898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7FA0F1-47C3-3948-BD5A-4820A85E4E97}"/>
              </a:ext>
            </a:extLst>
          </p:cNvPr>
          <p:cNvSpPr/>
          <p:nvPr userDrawn="1"/>
        </p:nvSpPr>
        <p:spPr>
          <a:xfrm>
            <a:off x="423042" y="6258061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chin" panose="02000603020000020003" pitchFamily="2" charset="0"/>
              </a:rPr>
              <a:t>#</a:t>
            </a:r>
            <a:r>
              <a:rPr lang="en-US" sz="2800" dirty="0" err="1">
                <a:solidFill>
                  <a:schemeClr val="bg1"/>
                </a:solidFill>
                <a:latin typeface="Cochin" panose="02000603020000020003" pitchFamily="2" charset="0"/>
              </a:rPr>
              <a:t>Successify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578FE-29DF-DB4D-B3D9-154A1C365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3744" y="6305792"/>
            <a:ext cx="1911827" cy="4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3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20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fam.state.gov/fam/07fam/07fam0820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55B2E6-431B-714E-B5E7-F6C97920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4" r="9489"/>
          <a:stretch/>
        </p:blipFill>
        <p:spPr>
          <a:xfrm>
            <a:off x="5157216" y="0"/>
            <a:ext cx="74062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D2DC25-6F46-0245-B499-F327EE35A468}"/>
              </a:ext>
            </a:extLst>
          </p:cNvPr>
          <p:cNvSpPr/>
          <p:nvPr/>
        </p:nvSpPr>
        <p:spPr>
          <a:xfrm>
            <a:off x="0" y="0"/>
            <a:ext cx="5157216" cy="6858001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C81DC-3B6F-194E-BE56-00B3E90F76DA}"/>
              </a:ext>
            </a:extLst>
          </p:cNvPr>
          <p:cNvSpPr/>
          <p:nvPr/>
        </p:nvSpPr>
        <p:spPr>
          <a:xfrm>
            <a:off x="0" y="2493816"/>
            <a:ext cx="5157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Cochin" panose="02000603020000020003" pitchFamily="2" charset="0"/>
              </a:rPr>
              <a:t>Reliance on Foreign Notaries</a:t>
            </a:r>
            <a:endParaRPr lang="en-US" sz="16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80BF5-3F38-7846-95AB-8216F3B08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28" y="747011"/>
            <a:ext cx="3964680" cy="935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6508" y="5628848"/>
            <a:ext cx="3124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Alan B. Fields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Director of Underwriting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Recognition</a:t>
            </a:r>
            <a:r>
              <a:rPr lang="en-US" baseline="0" dirty="0" smtClean="0"/>
              <a:t> of Foreign Acknowledgment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Every state has something addressin</a:t>
            </a:r>
            <a:r>
              <a:rPr lang="en-US" dirty="0" smtClean="0"/>
              <a:t>g this</a:t>
            </a:r>
          </a:p>
          <a:p>
            <a:r>
              <a:rPr lang="en-US" dirty="0" smtClean="0"/>
              <a:t>Governed </a:t>
            </a:r>
            <a:r>
              <a:rPr lang="en-US" dirty="0" smtClean="0"/>
              <a:t>by Law of State where land </a:t>
            </a:r>
            <a:r>
              <a:rPr lang="en-US" dirty="0" smtClean="0"/>
              <a:t>located and by a Federal Treaty – The Hague</a:t>
            </a:r>
            <a:r>
              <a:rPr lang="en-US" baseline="0" dirty="0" smtClean="0"/>
              <a:t> Convention</a:t>
            </a:r>
            <a:endParaRPr lang="en-US" dirty="0" smtClean="0"/>
          </a:p>
          <a:p>
            <a:r>
              <a:rPr lang="en-US" dirty="0" smtClean="0"/>
              <a:t>3 legal models</a:t>
            </a:r>
          </a:p>
          <a:p>
            <a:pPr lvl="1"/>
            <a:r>
              <a:rPr lang="en-US" dirty="0" smtClean="0"/>
              <a:t>We trust foreign officials</a:t>
            </a:r>
            <a:r>
              <a:rPr lang="en-US" baseline="0" dirty="0" smtClean="0"/>
              <a:t> – </a:t>
            </a:r>
            <a:r>
              <a:rPr lang="en-US" baseline="0" dirty="0" smtClean="0"/>
              <a:t>nothing </a:t>
            </a:r>
            <a:r>
              <a:rPr lang="en-US" baseline="0" dirty="0" smtClean="0"/>
              <a:t>more required</a:t>
            </a:r>
          </a:p>
          <a:p>
            <a:pPr lvl="1"/>
            <a:r>
              <a:rPr lang="en-US" baseline="0" dirty="0" smtClean="0"/>
              <a:t>Foreign </a:t>
            </a:r>
            <a:r>
              <a:rPr lang="en-US" baseline="0" dirty="0" smtClean="0"/>
              <a:t>treated same as U.S., </a:t>
            </a:r>
            <a:r>
              <a:rPr lang="en-US" baseline="0" dirty="0" smtClean="0"/>
              <a:t>But there are ways to avoid Challenges</a:t>
            </a:r>
            <a:r>
              <a:rPr lang="en-US" dirty="0" smtClean="0"/>
              <a:t> -- </a:t>
            </a:r>
            <a:r>
              <a:rPr lang="en-US" dirty="0" smtClean="0"/>
              <a:t>Uniform </a:t>
            </a:r>
            <a:r>
              <a:rPr lang="en-US" dirty="0" smtClean="0"/>
              <a:t>Act</a:t>
            </a:r>
          </a:p>
          <a:p>
            <a:pPr lvl="1"/>
            <a:r>
              <a:rPr lang="en-US" dirty="0"/>
              <a:t>Requires a Hague Convention Apostille or US Consular </a:t>
            </a:r>
            <a:r>
              <a:rPr lang="en-US" dirty="0" smtClean="0"/>
              <a:t>authentication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5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Proof that the signature in the certificate of notarial act is that of the individual identified as a notarial officer; </a:t>
            </a:r>
          </a:p>
          <a:p>
            <a:r>
              <a:rPr lang="en-US" dirty="0" smtClean="0"/>
              <a:t>Proof that the individual named in the certificate of notarial act holds the designated office as a notarial officer; and </a:t>
            </a:r>
          </a:p>
          <a:p>
            <a:r>
              <a:rPr lang="en-US" dirty="0" smtClean="0"/>
              <a:t>Proof that individuals holding the designated office may perform notarial acts. </a:t>
            </a:r>
          </a:p>
          <a:p>
            <a:endParaRPr lang="en-US" dirty="0"/>
          </a:p>
          <a:p>
            <a:r>
              <a:rPr lang="en-US" dirty="0" smtClean="0"/>
              <a:t>Many Laws address these issues and limit the quibbling, so long as the right person signed.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b="0" i="0" u="none" strike="noStrike" baseline="0" dirty="0" smtClean="0">
                <a:solidFill>
                  <a:srgbClr val="000000"/>
                </a:solidFill>
              </a:rPr>
              <a:t>What Could a Lawyer Quibble About?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6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Uniform Act</a:t>
            </a:r>
            <a:r>
              <a:rPr lang="en-US" baseline="0" dirty="0" smtClean="0"/>
              <a:t> Model  (WA, OR, CO, NV)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174173"/>
            <a:ext cx="10515600" cy="500279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Establishes broad acceptance:</a:t>
            </a:r>
          </a:p>
          <a:p>
            <a:pPr marL="457200" lvl="1" indent="0">
              <a:buNone/>
            </a:pPr>
            <a:r>
              <a:rPr lang="en-US" dirty="0" smtClean="0"/>
              <a:t>“</a:t>
            </a:r>
            <a:r>
              <a:rPr lang="en-US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a notarial act is performed under authority and in the jurisdiction of a foreign state … or is performed under the authority of a multinational or international governmental organization, the act </a:t>
            </a:r>
            <a:r>
              <a:rPr lang="en-US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the same effect </a:t>
            </a:r>
            <a:r>
              <a:rPr lang="en-US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the law of this state as if performed by a notarial officer of this state.”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31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838200" y="1132609"/>
            <a:ext cx="10515600" cy="504435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Then addresses the 3 proof questions:</a:t>
            </a:r>
          </a:p>
          <a:p>
            <a:pPr lvl="1"/>
            <a:r>
              <a:rPr lang="en-US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person &amp; the p</a:t>
            </a:r>
            <a:r>
              <a:rPr lang="en-US" dirty="0" smtClean="0"/>
              <a:t>erson is really that officer: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sz="2400" dirty="0" smtClean="0"/>
              <a:t>“The signature and official stamp of an individual holding an office described in subsection (c) are </a:t>
            </a:r>
            <a:r>
              <a:rPr lang="en-US" sz="2400" u="sng" dirty="0" smtClean="0"/>
              <a:t>prima facie evidence </a:t>
            </a:r>
            <a:r>
              <a:rPr lang="en-US" sz="2400" dirty="0" smtClean="0"/>
              <a:t>that the signature is genuine and the individual holds the designated title.”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That officer may notarize: 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dirty="0" smtClean="0"/>
              <a:t>“</a:t>
            </a:r>
            <a:r>
              <a:rPr lang="en-US" dirty="0" smtClean="0"/>
              <a:t>If the title of office and indication of authority to perform notarial acts in a 	foreign state appears in a digest of foreign law or in a list customarily used 	as a source for that information, the authority of an officer with that title to 	perform notarial acts is </a:t>
            </a:r>
            <a:r>
              <a:rPr lang="en-US" u="sng" dirty="0" smtClean="0"/>
              <a:t>conclusively established</a:t>
            </a:r>
            <a:r>
              <a:rPr lang="en-US" dirty="0" smtClean="0"/>
              <a:t>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Uniform</a:t>
            </a:r>
            <a:r>
              <a:rPr lang="en-US" baseline="0" dirty="0" smtClean="0"/>
              <a:t> Act Model (WA, OR, CO, NV)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66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Uniform</a:t>
            </a:r>
            <a:r>
              <a:rPr lang="en-US" sz="4400" kern="1200" baseline="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Act Model (WA, OR, CO, </a:t>
            </a:r>
            <a:r>
              <a:rPr lang="en-US" sz="4400" kern="1200" baseline="0" dirty="0" smtClean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but NOT NV</a:t>
            </a:r>
            <a:r>
              <a:rPr lang="en-US" sz="4400" kern="1200" baseline="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569027"/>
            <a:ext cx="10515600" cy="4607936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pPr lvl="0"/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Then gives you an option to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totally eliminate any questions:</a:t>
            </a:r>
          </a:p>
          <a:p>
            <a:pPr marL="457200" lvl="1" indent="0">
              <a:buNone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“An apostille in the form prescribed by the Hague Convention of October 5, 1961, and issued by a foreign state party to the Convention </a:t>
            </a:r>
            <a:r>
              <a:rPr lang="en-US" sz="3200" u="sng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conclusively establishes </a:t>
            </a:r>
            <a:r>
              <a:rPr lang="en-US" sz="3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that the signature of the notarial officer is genuine and that the officer holds the indicated office.” </a:t>
            </a:r>
          </a:p>
          <a:p>
            <a:r>
              <a:rPr lang="en-US" sz="3600" dirty="0" smtClean="0">
                <a:latin typeface="+mj-lt"/>
                <a:ea typeface="+mj-ea"/>
                <a:cs typeface="+mj-cs"/>
              </a:rPr>
              <a:t>Federal Treaty </a:t>
            </a:r>
            <a:r>
              <a:rPr lang="en-US" sz="3600" dirty="0" err="1" smtClean="0">
                <a:latin typeface="+mj-lt"/>
                <a:ea typeface="+mj-ea"/>
                <a:cs typeface="+mj-cs"/>
              </a:rPr>
              <a:t>supercedes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Nevada’s omission</a:t>
            </a:r>
            <a:endParaRPr lang="en-US" sz="36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marL="457200" lvl="1" indent="0">
              <a:buNone/>
            </a:pPr>
            <a:endParaRPr lang="en-US" sz="32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79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Uniform</a:t>
            </a:r>
            <a:r>
              <a:rPr lang="en-US" sz="4400" kern="1200" baseline="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Act Model (WA, OR, CO, NV)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070264"/>
            <a:ext cx="10515600" cy="5106699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pPr lvl="0"/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Or by:</a:t>
            </a:r>
            <a:endParaRPr lang="en-US" sz="4400" kern="1200" baseline="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marL="457200" lvl="1" indent="0">
              <a:buNone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“A consular authentication issued by an individual designated by the United States Department of State as a notarizing officer for performing notarial acts overseas and attached to the record with respect to which the notarial act is performed </a:t>
            </a:r>
            <a:r>
              <a:rPr lang="en-US" sz="3200" u="sng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conclusively establishes</a:t>
            </a:r>
            <a:r>
              <a:rPr lang="en-US" sz="32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that the signature of the notarial officer is genuine and that the officer holds the indicated office.”</a:t>
            </a:r>
          </a:p>
        </p:txBody>
      </p:sp>
    </p:spTree>
    <p:extLst>
      <p:ext uri="{BB962C8B-B14F-4D97-AF65-F5344CB8AC3E}">
        <p14:creationId xmlns:p14="http://schemas.microsoft.com/office/powerpoint/2010/main" val="1234262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777875"/>
          </a:xfrm>
          <a:prstGeom prst="rect">
            <a:avLst/>
          </a:prstGeo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Uniform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Act Model (WA, OR, CO, NV)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does all this mean?</a:t>
            </a:r>
          </a:p>
          <a:p>
            <a:pPr lvl="1"/>
            <a:r>
              <a:rPr lang="en-US" dirty="0" smtClean="0"/>
              <a:t>Under</a:t>
            </a:r>
            <a:r>
              <a:rPr lang="en-US" baseline="0" dirty="0" smtClean="0"/>
              <a:t> the uniform act, anyone who has authority to notarize in a foreign country can create a legally sufficient acknowledgement – </a:t>
            </a:r>
            <a:r>
              <a:rPr lang="en-US" b="1" u="sng" baseline="0" dirty="0" smtClean="0"/>
              <a:t>nothing else is required for a valid instrument</a:t>
            </a:r>
            <a:r>
              <a:rPr lang="en-US" b="1" baseline="0" dirty="0" smtClean="0"/>
              <a:t>.</a:t>
            </a:r>
          </a:p>
          <a:p>
            <a:pPr lvl="1"/>
            <a:r>
              <a:rPr lang="en-US" dirty="0" smtClean="0"/>
              <a:t>There are ways to improve the certainty and eliminate the quibbling and potential challenges.</a:t>
            </a:r>
            <a:endParaRPr lang="en-US" baseline="0" dirty="0" smtClean="0"/>
          </a:p>
          <a:p>
            <a:r>
              <a:rPr lang="en-US" dirty="0" smtClean="0"/>
              <a:t>As an underwriting matter, WFG wants the extra certainty</a:t>
            </a:r>
          </a:p>
          <a:p>
            <a:pPr lvl="1"/>
            <a:r>
              <a:rPr lang="en-US" dirty="0" smtClean="0"/>
              <a:t>Ask for the Apostille or the Consular certificate</a:t>
            </a:r>
          </a:p>
          <a:p>
            <a:pPr lvl="1"/>
            <a:r>
              <a:rPr lang="en-US" dirty="0" smtClean="0"/>
              <a:t>Google “who can notarize in ___________” </a:t>
            </a:r>
          </a:p>
          <a:p>
            <a:r>
              <a:rPr lang="en-US" dirty="0" smtClean="0"/>
              <a:t>If you can’t get it, ask underwriting.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27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Danger: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Every State has adopted the Uniform Act</a:t>
            </a:r>
          </a:p>
          <a:p>
            <a:r>
              <a:rPr lang="en-US" dirty="0" smtClean="0"/>
              <a:t>Some states have specific requirements for acceptance of Foreign acknowledgements</a:t>
            </a:r>
            <a:r>
              <a:rPr lang="en-US" baseline="0" dirty="0" smtClean="0"/>
              <a:t> – the failure of which may invalidate the instrument. </a:t>
            </a:r>
            <a:endParaRPr lang="en-US" dirty="0" smtClean="0"/>
          </a:p>
          <a:p>
            <a:r>
              <a:rPr lang="en-US" dirty="0" smtClean="0"/>
              <a:t>Some states don’t accept foreign notarizations at all</a:t>
            </a:r>
          </a:p>
          <a:p>
            <a:pPr lvl="1"/>
            <a:r>
              <a:rPr lang="en-US" dirty="0" smtClean="0"/>
              <a:t>State </a:t>
            </a:r>
            <a:r>
              <a:rPr lang="en-US" dirty="0"/>
              <a:t>Department guide: 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fam.state.gov/fam/07fam/07fam0820.html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941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 smtClean="0"/>
              <a:t>Will accept proof or acknowledgement by US Consular officials and California Commissioners</a:t>
            </a:r>
          </a:p>
          <a:p>
            <a:pPr lvl="1"/>
            <a:r>
              <a:rPr lang="en-US" dirty="0" smtClean="0"/>
              <a:t>Otherwise must be a foreign judge or notary public. </a:t>
            </a:r>
          </a:p>
          <a:p>
            <a:pPr lvl="1"/>
            <a:r>
              <a:rPr lang="en-US" u="sng" dirty="0" smtClean="0"/>
              <a:t>To be valid</a:t>
            </a:r>
            <a:r>
              <a:rPr lang="en-US" dirty="0" smtClean="0"/>
              <a:t>, foreign notary public MUST HAVE validity proven:</a:t>
            </a:r>
          </a:p>
          <a:p>
            <a:pPr lvl="2"/>
            <a:r>
              <a:rPr lang="en-US" dirty="0" smtClean="0"/>
              <a:t>Before a foreign judge</a:t>
            </a:r>
          </a:p>
          <a:p>
            <a:pPr lvl="2"/>
            <a:r>
              <a:rPr lang="en-US" dirty="0" smtClean="0"/>
              <a:t>By a US Consular official; or </a:t>
            </a:r>
          </a:p>
          <a:p>
            <a:pPr lvl="2"/>
            <a:r>
              <a:rPr lang="en-US" dirty="0" smtClean="0"/>
              <a:t>An Apostille</a:t>
            </a:r>
          </a:p>
          <a:p>
            <a:pPr lvl="1"/>
            <a:r>
              <a:rPr lang="en-US" dirty="0" smtClean="0"/>
              <a:t>Note the difference from Uniform Act – In CA, a foreign notary is never valid, unless you take the additional steps.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03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Arizona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3684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The standard for validity is pretty loose – an official seal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If </a:t>
            </a:r>
            <a:r>
              <a:rPr lang="en-US" sz="2400" dirty="0"/>
              <a:t>a notarial act is performed by a person authorized by the laws or regulations of a foreign country to perform the act, </a:t>
            </a:r>
            <a:r>
              <a:rPr lang="en-US" sz="2400" u="sng" dirty="0"/>
              <a:t>any of the following is sufficient proof </a:t>
            </a:r>
            <a:r>
              <a:rPr lang="en-US" sz="2400" dirty="0"/>
              <a:t>of the authority of the person to perform the act:</a:t>
            </a:r>
          </a:p>
          <a:p>
            <a:pPr marL="0" indent="0">
              <a:buNone/>
            </a:pPr>
            <a:r>
              <a:rPr lang="en-US" sz="2400" dirty="0" smtClean="0"/>
              <a:t>1</a:t>
            </a:r>
            <a:r>
              <a:rPr lang="en-US" sz="2400" dirty="0"/>
              <a:t>. Certification by a </a:t>
            </a:r>
            <a:r>
              <a:rPr lang="en-US" sz="2400" dirty="0" smtClean="0"/>
              <a:t>U.S. foreign</a:t>
            </a:r>
            <a:r>
              <a:rPr lang="en-US" sz="2400" dirty="0"/>
              <a:t> service </a:t>
            </a:r>
            <a:r>
              <a:rPr lang="en-US" sz="2400" dirty="0" smtClean="0"/>
              <a:t>officer</a:t>
            </a: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dirty="0"/>
              <a:t>2. </a:t>
            </a:r>
            <a:r>
              <a:rPr lang="en-US" sz="2400" u="sng" dirty="0"/>
              <a:t>Affixation to the notarized document of the official seal</a:t>
            </a:r>
            <a:r>
              <a:rPr lang="en-US" sz="2400" dirty="0"/>
              <a:t> of the person performing the notarial act.</a:t>
            </a:r>
          </a:p>
          <a:p>
            <a:pPr marL="0" indent="0">
              <a:buNone/>
            </a:pPr>
            <a:r>
              <a:rPr lang="en-US" sz="2400" dirty="0" smtClean="0"/>
              <a:t>3</a:t>
            </a:r>
            <a:r>
              <a:rPr lang="en-US" sz="2400" dirty="0"/>
              <a:t>. The appearance either in a digest of foreign </a:t>
            </a:r>
            <a:r>
              <a:rPr lang="en-US" sz="2400" dirty="0" smtClean="0"/>
              <a:t>law of authority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590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E457EF-0BE2-D842-B78D-4F71E7BB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5" b="20305"/>
          <a:stretch/>
        </p:blipFill>
        <p:spPr>
          <a:xfrm>
            <a:off x="0" y="0"/>
            <a:ext cx="12192000" cy="61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838200" y="13684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Texas trusts everybody</a:t>
            </a:r>
          </a:p>
          <a:p>
            <a:pPr marL="914400" lvl="2" indent="0">
              <a:buNone/>
            </a:pPr>
            <a:r>
              <a:rPr lang="en-US" dirty="0"/>
              <a:t>(c) An acknowledgment or proof of a written instrument may be taken outside the United States or its territories by:</a:t>
            </a:r>
          </a:p>
          <a:p>
            <a:pPr marL="914400" lvl="2" indent="0">
              <a:buNone/>
            </a:pPr>
            <a:r>
              <a:rPr lang="en-US" dirty="0"/>
              <a:t>(1) a minister, commissioner, or charge </a:t>
            </a:r>
            <a:r>
              <a:rPr lang="en-US" dirty="0" err="1"/>
              <a:t>d'affaires</a:t>
            </a:r>
            <a:r>
              <a:rPr lang="en-US" dirty="0"/>
              <a:t> of the United States who is a resident of and is accredited in the country where the acknowledgment or proof is taken;</a:t>
            </a:r>
          </a:p>
          <a:p>
            <a:pPr marL="914400" lvl="2" indent="0">
              <a:buNone/>
            </a:pPr>
            <a:r>
              <a:rPr lang="en-US" dirty="0"/>
              <a:t>(2) a consul-general, consul, vice-consul, commercial agent, vice-commercial agent, deputy consul, or consular agent of the United States who is a resident of the country where the acknowledgment or proof is taken; or</a:t>
            </a:r>
          </a:p>
          <a:p>
            <a:pPr marL="914400" lvl="2" indent="0">
              <a:buNone/>
            </a:pPr>
            <a:r>
              <a:rPr lang="en-US" dirty="0"/>
              <a:t>(3) a notary public or any other official authorized to administer oaths in the jurisdiction where the acknowledgment or proof is taken</a:t>
            </a:r>
            <a:endParaRPr lang="en-US" dirty="0"/>
          </a:p>
          <a:p>
            <a:r>
              <a:rPr lang="en-US" dirty="0" smtClean="0"/>
              <a:t>Underwriting standard still calls for Apostille – but ask Bruce or Mark.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67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How do you get an Apostille</a:t>
            </a:r>
            <a:r>
              <a:rPr lang="en-US" baseline="0" dirty="0" smtClean="0"/>
              <a:t>?  </a:t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Good news is that we are not responsible for getting the</a:t>
            </a:r>
            <a:r>
              <a:rPr lang="en-US" baseline="0" dirty="0" smtClean="0"/>
              <a:t> Apostille from a foreign country.  The party providing it – usually the foreign official makes those arrangements.  </a:t>
            </a:r>
          </a:p>
          <a:p>
            <a:r>
              <a:rPr lang="en-US" sz="2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Hague Convention’s website lists sources for Apostille in each country</a:t>
            </a:r>
          </a:p>
          <a:p>
            <a:r>
              <a:rPr lang="en-US" dirty="0" smtClean="0"/>
              <a:t>In U.S. each state has a designee (usually the Secretary of State) to issue an Apostille for U.S. Notarized documents.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23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upload.wikimedia.org/wikipedia/commons/thumb/0/09/Apostille_Norway.png/220px-Apostille_Norway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64" y="1224643"/>
            <a:ext cx="6032665" cy="49995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4400" kern="1200" baseline="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What Does it Look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2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about Countries that haven’t signed?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Check your State’s laws</a:t>
            </a:r>
          </a:p>
          <a:p>
            <a:endParaRPr lang="en-US" dirty="0" smtClean="0"/>
          </a:p>
          <a:p>
            <a:r>
              <a:rPr lang="en-US" dirty="0" smtClean="0"/>
              <a:t>Talk to your underwriter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08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2CD408-EAE5-4344-8CCD-01F6859BF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5" b="20305"/>
          <a:stretch/>
        </p:blipFill>
        <p:spPr>
          <a:xfrm>
            <a:off x="75589" y="0"/>
            <a:ext cx="12192000" cy="61965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73F37D-DBA1-4B4E-A0A6-5E88E423FBC4}"/>
              </a:ext>
            </a:extLst>
          </p:cNvPr>
          <p:cNvSpPr/>
          <p:nvPr/>
        </p:nvSpPr>
        <p:spPr>
          <a:xfrm>
            <a:off x="5961888" y="3146045"/>
            <a:ext cx="5132832" cy="1442284"/>
          </a:xfrm>
          <a:prstGeom prst="rect">
            <a:avLst/>
          </a:prstGeom>
          <a:solidFill>
            <a:srgbClr val="1C355E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E33DE-041E-4E44-B89A-CAECED024BED}"/>
              </a:ext>
            </a:extLst>
          </p:cNvPr>
          <p:cNvSpPr/>
          <p:nvPr/>
        </p:nvSpPr>
        <p:spPr>
          <a:xfrm>
            <a:off x="6171589" y="3332674"/>
            <a:ext cx="4713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2" charset="0"/>
              </a:rPr>
              <a:t>Alan B. Fields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Helvetica" pitchFamily="2" charset="0"/>
              </a:rPr>
              <a:t>Director of Underwriting Services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Helvetica" pitchFamily="2" charset="0"/>
              </a:rPr>
              <a:t>WFG National Title Insurance Co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Helvetica" pitchFamily="2" charset="0"/>
              </a:rPr>
              <a:t>afields@wfgnationaltitle.com</a:t>
            </a:r>
            <a:endParaRPr 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 rot="19186417">
            <a:off x="223216" y="1922306"/>
            <a:ext cx="58999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Questions?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7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What’s really going on?  Why do we Care?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Want to be sure the Right Person Signed</a:t>
            </a:r>
          </a:p>
          <a:p>
            <a:pPr lvl="1"/>
            <a:r>
              <a:rPr lang="en-US" dirty="0" smtClean="0"/>
              <a:t>That</a:t>
            </a:r>
            <a:r>
              <a:rPr lang="en-US" baseline="0" dirty="0" smtClean="0"/>
              <a:t> they were competent, not under duress, etc.</a:t>
            </a:r>
          </a:p>
          <a:p>
            <a:pPr lvl="1"/>
            <a:r>
              <a:rPr lang="en-US" dirty="0" smtClean="0"/>
              <a:t>That their signing mechanics were proper – a question that we have to ask as we move into e-signing models</a:t>
            </a:r>
            <a:endParaRPr lang="en-US" baseline="0" dirty="0" smtClean="0"/>
          </a:p>
          <a:p>
            <a:pPr lvl="0"/>
            <a:r>
              <a:rPr lang="en-US" dirty="0" smtClean="0"/>
              <a:t>That</a:t>
            </a:r>
            <a:r>
              <a:rPr lang="en-US" baseline="0" dirty="0" smtClean="0"/>
              <a:t> the acknowledgement, on its face, satisfies the legal requirements </a:t>
            </a:r>
            <a:r>
              <a:rPr lang="en-US" baseline="0" dirty="0" smtClean="0"/>
              <a:t>for a valid instrument &amp; to record the instrument</a:t>
            </a:r>
            <a:endParaRPr lang="en-US" baseline="0" dirty="0" smtClean="0"/>
          </a:p>
          <a:p>
            <a:pPr lvl="0"/>
            <a:r>
              <a:rPr lang="en-US" dirty="0" smtClean="0"/>
              <a:t>That the official and the acknowledgement process is not subject to </a:t>
            </a:r>
            <a:r>
              <a:rPr lang="en-US" dirty="0" smtClean="0"/>
              <a:t>challenge</a:t>
            </a:r>
            <a:endParaRPr lang="en-US" dirty="0" smtClean="0"/>
          </a:p>
          <a:p>
            <a:pPr lvl="0"/>
            <a:r>
              <a:rPr lang="en-US" baseline="0" dirty="0" smtClean="0"/>
              <a:t>Bankruptcy strong-arm</a:t>
            </a:r>
            <a:r>
              <a:rPr lang="en-US" dirty="0" smtClean="0"/>
              <a:t> power can invalidate recorded instruments which don’t provide “constructive notice”</a:t>
            </a:r>
            <a:endParaRPr lang="en-US" baseline="0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9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128156"/>
            <a:ext cx="10515600" cy="50488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Property Rights don’t change much</a:t>
            </a:r>
          </a:p>
          <a:p>
            <a:pPr lvl="0"/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Processes, standards, the mechanics and the regulatory can change a lot</a:t>
            </a:r>
          </a:p>
          <a:p>
            <a:pPr lvl="0"/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state creates the laws that govern what makes a valid deed, a valid mortgage, a valid recording -- for properties</a:t>
            </a:r>
            <a:r>
              <a:rPr lang="en-US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located in that state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</a:p>
          <a:p>
            <a:pPr lvl="0"/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Laws of the state where the Notary was commissioned and is physically governs what</a:t>
            </a:r>
            <a:r>
              <a:rPr lang="en-US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Notary is allowed to do and how they do it</a:t>
            </a:r>
          </a:p>
          <a:p>
            <a:pPr lvl="0"/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of the state where the signor is physically located determines the signor’s capacity, age of majority, and legality of their actions</a:t>
            </a:r>
          </a:p>
          <a:p>
            <a:pPr lvl="0"/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gets Confusing!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911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Common Elements for a Valid Deed or Mortgage under Most State’s Laws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Must properly identify the parties</a:t>
            </a:r>
          </a:p>
          <a:p>
            <a:r>
              <a:rPr lang="en-US" dirty="0" smtClean="0"/>
              <a:t>Must properly identify the property – Valid legal description </a:t>
            </a:r>
          </a:p>
          <a:p>
            <a:r>
              <a:rPr lang="en-US" dirty="0" smtClean="0"/>
              <a:t>Format</a:t>
            </a:r>
            <a:r>
              <a:rPr lang="en-US" baseline="0" dirty="0" smtClean="0"/>
              <a:t> (which differs state to state)</a:t>
            </a:r>
          </a:p>
          <a:p>
            <a:r>
              <a:rPr lang="en-US" baseline="0" dirty="0" smtClean="0"/>
              <a:t>Spousal joinder requirements</a:t>
            </a:r>
          </a:p>
          <a:p>
            <a:r>
              <a:rPr lang="en-US" baseline="0" dirty="0" smtClean="0"/>
              <a:t>Witness Requirements – used to be very common, now only 6 states)</a:t>
            </a:r>
          </a:p>
          <a:p>
            <a:r>
              <a:rPr lang="en-US" baseline="0" dirty="0" smtClean="0"/>
              <a:t>Most states Deed or Mortgage is valid between the parties without an acknowledgement – but not entitled to be recorded!</a:t>
            </a:r>
          </a:p>
        </p:txBody>
      </p:sp>
    </p:spTree>
    <p:extLst>
      <p:ext uri="{BB962C8B-B14F-4D97-AF65-F5344CB8AC3E}">
        <p14:creationId xmlns:p14="http://schemas.microsoft.com/office/powerpoint/2010/main" val="40282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State Notary Acts often contain specific requirements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790000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CA – Very narrow as</a:t>
            </a:r>
            <a:r>
              <a:rPr lang="en-US" baseline="0" dirty="0" smtClean="0"/>
              <a:t> to what is being certified, specific forms, strong journal and finger print requirements</a:t>
            </a:r>
          </a:p>
          <a:p>
            <a:r>
              <a:rPr lang="en-US" baseline="0" dirty="0" smtClean="0"/>
              <a:t>At times in History, Notary</a:t>
            </a:r>
            <a:r>
              <a:rPr lang="en-US" dirty="0" smtClean="0"/>
              <a:t> certified</a:t>
            </a:r>
          </a:p>
          <a:p>
            <a:pPr lvl="1"/>
            <a:r>
              <a:rPr lang="en-US" dirty="0" smtClean="0"/>
              <a:t>Personal appearance</a:t>
            </a:r>
          </a:p>
          <a:p>
            <a:pPr lvl="1"/>
            <a:r>
              <a:rPr lang="en-US" dirty="0" smtClean="0"/>
              <a:t>Having given an oath</a:t>
            </a:r>
          </a:p>
          <a:p>
            <a:pPr lvl="1"/>
            <a:r>
              <a:rPr lang="en-US" dirty="0" smtClean="0"/>
              <a:t>Free act and deed</a:t>
            </a:r>
          </a:p>
          <a:p>
            <a:pPr lvl="1"/>
            <a:r>
              <a:rPr lang="en-US" dirty="0" smtClean="0"/>
              <a:t>Separate examination of the spouse</a:t>
            </a:r>
          </a:p>
          <a:p>
            <a:pPr lvl="1"/>
            <a:r>
              <a:rPr lang="en-US" dirty="0" smtClean="0"/>
              <a:t>Signor’s understanding of the transaction</a:t>
            </a:r>
          </a:p>
          <a:p>
            <a:pPr lvl="1"/>
            <a:r>
              <a:rPr lang="en-US" dirty="0" smtClean="0"/>
              <a:t>Competency</a:t>
            </a:r>
          </a:p>
          <a:p>
            <a:r>
              <a:rPr lang="en-US" dirty="0" smtClean="0"/>
              <a:t>Those sometimes became “</a:t>
            </a:r>
            <a:r>
              <a:rPr lang="en-US" dirty="0" err="1" smtClean="0"/>
              <a:t>gotchas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10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History Plays a Part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 early days of US, State laws were less than clear as to whether an out of state notary was </a:t>
            </a:r>
            <a:r>
              <a:rPr lang="en-US" dirty="0" smtClean="0"/>
              <a:t>acceptable and entitled </a:t>
            </a:r>
            <a:r>
              <a:rPr lang="en-US" dirty="0"/>
              <a:t>to be </a:t>
            </a:r>
            <a:r>
              <a:rPr lang="en-US" dirty="0" smtClean="0"/>
              <a:t>recorded</a:t>
            </a:r>
          </a:p>
          <a:p>
            <a:pPr lvl="1"/>
            <a:r>
              <a:rPr lang="en-US" dirty="0" smtClean="0"/>
              <a:t>Not much of a problem at </a:t>
            </a:r>
            <a:r>
              <a:rPr lang="en-US" dirty="0" smtClean="0"/>
              <a:t>first </a:t>
            </a:r>
            <a:endParaRPr lang="en-US" dirty="0" smtClean="0"/>
          </a:p>
          <a:p>
            <a:r>
              <a:rPr lang="en-US" dirty="0" smtClean="0"/>
              <a:t>Expansion of the US Territories</a:t>
            </a:r>
          </a:p>
          <a:p>
            <a:r>
              <a:rPr lang="en-US" dirty="0" smtClean="0"/>
              <a:t>Federal</a:t>
            </a:r>
            <a:r>
              <a:rPr lang="en-US" baseline="0" dirty="0" smtClean="0"/>
              <a:t> and State support of Railroads and Canal Companies.</a:t>
            </a:r>
          </a:p>
          <a:p>
            <a:r>
              <a:rPr lang="en-US" baseline="0" dirty="0" smtClean="0"/>
              <a:t>Land grants to RR &amp; Canal companies with distant officers</a:t>
            </a:r>
          </a:p>
          <a:p>
            <a:r>
              <a:rPr lang="en-US" dirty="0" smtClean="0"/>
              <a:t>Sales to Investors and speculators – also out of state</a:t>
            </a:r>
          </a:p>
        </p:txBody>
      </p:sp>
    </p:spTree>
    <p:extLst>
      <p:ext uri="{BB962C8B-B14F-4D97-AF65-F5344CB8AC3E}">
        <p14:creationId xmlns:p14="http://schemas.microsoft.com/office/powerpoint/2010/main" val="273482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Laws Recognizing </a:t>
            </a:r>
            <a:r>
              <a:rPr lang="en-US" baseline="0" dirty="0" smtClean="0"/>
              <a:t>Out of State Notary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Fear was that Deed or Mortgage might be invalid</a:t>
            </a:r>
          </a:p>
          <a:p>
            <a:r>
              <a:rPr lang="en-US" dirty="0" smtClean="0"/>
              <a:t>Commissioners of Deed appointed to formalize instruments signed out of state</a:t>
            </a:r>
          </a:p>
          <a:p>
            <a:r>
              <a:rPr lang="en-US" dirty="0" smtClean="0"/>
              <a:t>In 1892 first Uniform Act on interstate recognition of acknowledgement proposed</a:t>
            </a:r>
          </a:p>
          <a:p>
            <a:r>
              <a:rPr lang="en-US" dirty="0" smtClean="0"/>
              <a:t>In 1914, first on International </a:t>
            </a:r>
            <a:r>
              <a:rPr lang="en-US" dirty="0" smtClean="0"/>
              <a:t>recognition</a:t>
            </a:r>
            <a:endParaRPr lang="en-US" dirty="0" smtClean="0"/>
          </a:p>
          <a:p>
            <a:r>
              <a:rPr lang="en-US" dirty="0" smtClean="0"/>
              <a:t>Multiple versions </a:t>
            </a:r>
            <a:r>
              <a:rPr lang="en-US" dirty="0" smtClean="0"/>
              <a:t>since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0393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As of 2018…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Every state recognizes</a:t>
            </a:r>
            <a:r>
              <a:rPr lang="en-US" baseline="0" dirty="0" smtClean="0"/>
              <a:t> traditional “in person” notarial acts and acknowledgments from every other state</a:t>
            </a:r>
          </a:p>
          <a:p>
            <a:r>
              <a:rPr lang="en-US" dirty="0" smtClean="0"/>
              <a:t>Open question as to recognition of “remote online notarizations” because</a:t>
            </a:r>
          </a:p>
          <a:p>
            <a:pPr lvl="1"/>
            <a:r>
              <a:rPr lang="en-US" dirty="0" smtClean="0"/>
              <a:t>Language of recognition acts use phrases like “personally appeared” or “before”</a:t>
            </a:r>
          </a:p>
          <a:p>
            <a:pPr lvl="1"/>
            <a:r>
              <a:rPr lang="en-US" dirty="0" smtClean="0"/>
              <a:t>Specific limitations on RON recognition – Iowa</a:t>
            </a:r>
          </a:p>
          <a:p>
            <a:pPr lvl="1"/>
            <a:r>
              <a:rPr lang="en-US" dirty="0" smtClean="0"/>
              <a:t>Underwriters tend to be conservative</a:t>
            </a:r>
          </a:p>
          <a:p>
            <a:r>
              <a:rPr lang="en-US" dirty="0" smtClean="0"/>
              <a:t>Some states </a:t>
            </a:r>
            <a:r>
              <a:rPr lang="en-US" dirty="0" smtClean="0"/>
              <a:t>considering </a:t>
            </a:r>
            <a:r>
              <a:rPr lang="en-US" dirty="0" smtClean="0"/>
              <a:t>backtracking as they adopt RON legislation</a:t>
            </a:r>
          </a:p>
        </p:txBody>
      </p:sp>
    </p:spTree>
    <p:extLst>
      <p:ext uri="{BB962C8B-B14F-4D97-AF65-F5344CB8AC3E}">
        <p14:creationId xmlns:p14="http://schemas.microsoft.com/office/powerpoint/2010/main" val="41234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</TotalTime>
  <Words>1409</Words>
  <Application>Microsoft Office PowerPoint</Application>
  <PresentationFormat>Widescreen</PresentationFormat>
  <Paragraphs>138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Cochin</vt:lpstr>
      <vt:lpstr>Helvetica</vt:lpstr>
      <vt:lpstr>Times New Roman</vt:lpstr>
      <vt:lpstr>Office Theme</vt:lpstr>
      <vt:lpstr>PowerPoint Presentation</vt:lpstr>
      <vt:lpstr>PowerPoint Presentation</vt:lpstr>
      <vt:lpstr>What’s really going on?  Why do we Care?</vt:lpstr>
      <vt:lpstr>Basic Concepts</vt:lpstr>
      <vt:lpstr>Common Elements for a Valid Deed or Mortgage under Most State’s Laws</vt:lpstr>
      <vt:lpstr>State Notary Acts often contain specific requirements</vt:lpstr>
      <vt:lpstr>History Plays a Part</vt:lpstr>
      <vt:lpstr>Laws Recognizing Out of State Notary</vt:lpstr>
      <vt:lpstr>As of 2018…</vt:lpstr>
      <vt:lpstr>Recognition of Foreign Acknowledgment</vt:lpstr>
      <vt:lpstr>What Could a Lawyer Quibble About?</vt:lpstr>
      <vt:lpstr>Uniform Act Model  (WA, OR, CO, NV)</vt:lpstr>
      <vt:lpstr>Uniform Act Model (WA, OR, CO, NV)</vt:lpstr>
      <vt:lpstr>Uniform Act Model (WA, OR, CO, but NOT NV)</vt:lpstr>
      <vt:lpstr>Uniform Act Model (WA, OR, CO, NV)</vt:lpstr>
      <vt:lpstr>Uniform Act Model (WA, OR, CO, NV)</vt:lpstr>
      <vt:lpstr>Danger:</vt:lpstr>
      <vt:lpstr>California</vt:lpstr>
      <vt:lpstr>Arizona</vt:lpstr>
      <vt:lpstr>Texas</vt:lpstr>
      <vt:lpstr>How do you get an Apostille?   </vt:lpstr>
      <vt:lpstr>What Does it Look Like?</vt:lpstr>
      <vt:lpstr>What about Countries that haven’t signed?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Schneider</dc:creator>
  <cp:lastModifiedBy>Alan Fields</cp:lastModifiedBy>
  <cp:revision>32</cp:revision>
  <dcterms:created xsi:type="dcterms:W3CDTF">2018-08-06T15:15:05Z</dcterms:created>
  <dcterms:modified xsi:type="dcterms:W3CDTF">2018-12-18T05:28:50Z</dcterms:modified>
</cp:coreProperties>
</file>