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3" r:id="rId2"/>
    <p:sldId id="281" r:id="rId3"/>
    <p:sldId id="288" r:id="rId4"/>
    <p:sldId id="289" r:id="rId5"/>
    <p:sldId id="280" r:id="rId6"/>
    <p:sldId id="290" r:id="rId7"/>
    <p:sldId id="293" r:id="rId8"/>
    <p:sldId id="292" r:id="rId9"/>
    <p:sldId id="291" r:id="rId10"/>
    <p:sldId id="263" r:id="rId11"/>
    <p:sldId id="277" r:id="rId12"/>
    <p:sldId id="278" r:id="rId13"/>
    <p:sldId id="285" r:id="rId14"/>
    <p:sldId id="282" r:id="rId15"/>
    <p:sldId id="284" r:id="rId16"/>
    <p:sldId id="302" r:id="rId17"/>
    <p:sldId id="286" r:id="rId18"/>
    <p:sldId id="287" r:id="rId19"/>
    <p:sldId id="283" r:id="rId20"/>
    <p:sldId id="294" r:id="rId21"/>
    <p:sldId id="295" r:id="rId22"/>
    <p:sldId id="296" r:id="rId23"/>
    <p:sldId id="297" r:id="rId24"/>
    <p:sldId id="298" r:id="rId25"/>
    <p:sldId id="299" r:id="rId26"/>
    <p:sldId id="300" r:id="rId27"/>
    <p:sldId id="301" r:id="rId28"/>
    <p:sldId id="304" r:id="rId2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AF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75" autoAdjust="0"/>
    <p:restoredTop sz="83275" autoAdjust="0"/>
  </p:normalViewPr>
  <p:slideViewPr>
    <p:cSldViewPr snapToGrid="0">
      <p:cViewPr varScale="1">
        <p:scale>
          <a:sx n="96" d="100"/>
          <a:sy n="96" d="100"/>
        </p:scale>
        <p:origin x="13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671D604-9824-5146-88A1-A5369B50AA2C}" type="datetimeFigureOut">
              <a:rPr lang="en-US" smtClean="0"/>
              <a:t>8/12/2025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A834AB8-CB79-7842-A34C-89DBB14F5C1B}" type="slidenum">
              <a:rPr lang="en-US" smtClean="0"/>
              <a:t>‹#›</a:t>
            </a:fld>
            <a:endParaRPr lang="en-US"/>
          </a:p>
        </p:txBody>
      </p:sp>
    </p:spTree>
    <p:extLst>
      <p:ext uri="{BB962C8B-B14F-4D97-AF65-F5344CB8AC3E}">
        <p14:creationId xmlns:p14="http://schemas.microsoft.com/office/powerpoint/2010/main" val="756478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34AB8-CB79-7842-A34C-89DBB14F5C1B}" type="slidenum">
              <a:rPr lang="en-US" smtClean="0"/>
              <a:t>1</a:t>
            </a:fld>
            <a:endParaRPr lang="en-US"/>
          </a:p>
        </p:txBody>
      </p:sp>
    </p:spTree>
    <p:extLst>
      <p:ext uri="{BB962C8B-B14F-4D97-AF65-F5344CB8AC3E}">
        <p14:creationId xmlns:p14="http://schemas.microsoft.com/office/powerpoint/2010/main" val="1250719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Montserrat" pitchFamily="2" charset="77"/>
              </a:rPr>
              <a:t>Exemptions are provided for certain common, lower-risk transfers.  </a:t>
            </a:r>
          </a:p>
          <a:p>
            <a:endParaRPr lang="en-US" dirty="0"/>
          </a:p>
        </p:txBody>
      </p:sp>
      <p:sp>
        <p:nvSpPr>
          <p:cNvPr id="4" name="Slide Number Placeholder 3"/>
          <p:cNvSpPr>
            <a:spLocks noGrp="1"/>
          </p:cNvSpPr>
          <p:nvPr>
            <p:ph type="sldNum" sz="quarter" idx="10"/>
          </p:nvPr>
        </p:nvSpPr>
        <p:spPr/>
        <p:txBody>
          <a:bodyPr/>
          <a:lstStyle/>
          <a:p>
            <a:fld id="{BA834AB8-CB79-7842-A34C-89DBB14F5C1B}" type="slidenum">
              <a:rPr lang="en-US" smtClean="0"/>
              <a:t>10</a:t>
            </a:fld>
            <a:endParaRPr lang="en-US"/>
          </a:p>
        </p:txBody>
      </p:sp>
    </p:spTree>
    <p:extLst>
      <p:ext uri="{BB962C8B-B14F-4D97-AF65-F5344CB8AC3E}">
        <p14:creationId xmlns:p14="http://schemas.microsoft.com/office/powerpoint/2010/main" val="2993788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34AB8-CB79-7842-A34C-89DBB14F5C1B}" type="slidenum">
              <a:rPr lang="en-US" smtClean="0"/>
              <a:t>11</a:t>
            </a:fld>
            <a:endParaRPr lang="en-US"/>
          </a:p>
        </p:txBody>
      </p:sp>
    </p:spTree>
    <p:extLst>
      <p:ext uri="{BB962C8B-B14F-4D97-AF65-F5344CB8AC3E}">
        <p14:creationId xmlns:p14="http://schemas.microsoft.com/office/powerpoint/2010/main" val="2439815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34AB8-CB79-7842-A34C-89DBB14F5C1B}" type="slidenum">
              <a:rPr lang="en-US" smtClean="0"/>
              <a:t>12</a:t>
            </a:fld>
            <a:endParaRPr lang="en-US"/>
          </a:p>
        </p:txBody>
      </p:sp>
    </p:spTree>
    <p:extLst>
      <p:ext uri="{BB962C8B-B14F-4D97-AF65-F5344CB8AC3E}">
        <p14:creationId xmlns:p14="http://schemas.microsoft.com/office/powerpoint/2010/main" val="3096323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34AB8-CB79-7842-A34C-89DBB14F5C1B}" type="slidenum">
              <a:rPr lang="en-US" smtClean="0"/>
              <a:t>13</a:t>
            </a:fld>
            <a:endParaRPr lang="en-US"/>
          </a:p>
        </p:txBody>
      </p:sp>
    </p:spTree>
    <p:extLst>
      <p:ext uri="{BB962C8B-B14F-4D97-AF65-F5344CB8AC3E}">
        <p14:creationId xmlns:p14="http://schemas.microsoft.com/office/powerpoint/2010/main" val="358164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34AB8-CB79-7842-A34C-89DBB14F5C1B}" type="slidenum">
              <a:rPr lang="en-US" smtClean="0"/>
              <a:t>14</a:t>
            </a:fld>
            <a:endParaRPr lang="en-US"/>
          </a:p>
        </p:txBody>
      </p:sp>
    </p:spTree>
    <p:extLst>
      <p:ext uri="{BB962C8B-B14F-4D97-AF65-F5344CB8AC3E}">
        <p14:creationId xmlns:p14="http://schemas.microsoft.com/office/powerpoint/2010/main" val="3624276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34AB8-CB79-7842-A34C-89DBB14F5C1B}" type="slidenum">
              <a:rPr lang="en-US" smtClean="0"/>
              <a:t>15</a:t>
            </a:fld>
            <a:endParaRPr lang="en-US"/>
          </a:p>
        </p:txBody>
      </p:sp>
    </p:spTree>
    <p:extLst>
      <p:ext uri="{BB962C8B-B14F-4D97-AF65-F5344CB8AC3E}">
        <p14:creationId xmlns:p14="http://schemas.microsoft.com/office/powerpoint/2010/main" val="762228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34AB8-CB79-7842-A34C-89DBB14F5C1B}" type="slidenum">
              <a:rPr lang="en-US" smtClean="0"/>
              <a:t>16</a:t>
            </a:fld>
            <a:endParaRPr lang="en-US"/>
          </a:p>
        </p:txBody>
      </p:sp>
    </p:spTree>
    <p:extLst>
      <p:ext uri="{BB962C8B-B14F-4D97-AF65-F5344CB8AC3E}">
        <p14:creationId xmlns:p14="http://schemas.microsoft.com/office/powerpoint/2010/main" val="3416978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34AB8-CB79-7842-A34C-89DBB14F5C1B}" type="slidenum">
              <a:rPr lang="en-US" smtClean="0"/>
              <a:t>17</a:t>
            </a:fld>
            <a:endParaRPr lang="en-US"/>
          </a:p>
        </p:txBody>
      </p:sp>
    </p:spTree>
    <p:extLst>
      <p:ext uri="{BB962C8B-B14F-4D97-AF65-F5344CB8AC3E}">
        <p14:creationId xmlns:p14="http://schemas.microsoft.com/office/powerpoint/2010/main" val="2289885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34AB8-CB79-7842-A34C-89DBB14F5C1B}" type="slidenum">
              <a:rPr lang="en-US" smtClean="0"/>
              <a:t>18</a:t>
            </a:fld>
            <a:endParaRPr lang="en-US"/>
          </a:p>
        </p:txBody>
      </p:sp>
    </p:spTree>
    <p:extLst>
      <p:ext uri="{BB962C8B-B14F-4D97-AF65-F5344CB8AC3E}">
        <p14:creationId xmlns:p14="http://schemas.microsoft.com/office/powerpoint/2010/main" val="2708112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t>
            </a:r>
            <a:r>
              <a:rPr lang="en-US" sz="1200" b="1" i="1" dirty="0" smtClean="0"/>
              <a:t>where you want to develop standard procedures to identify </a:t>
            </a:r>
            <a:r>
              <a:rPr lang="en-US" sz="1200" dirty="0" smtClean="0"/>
              <a:t>when data from the search or tax rolls suggests it's residential and the buyer says it's not.</a:t>
            </a:r>
          </a:p>
          <a:p>
            <a:endParaRPr lang="en-US" dirty="0"/>
          </a:p>
        </p:txBody>
      </p:sp>
      <p:sp>
        <p:nvSpPr>
          <p:cNvPr id="4" name="Slide Number Placeholder 3"/>
          <p:cNvSpPr>
            <a:spLocks noGrp="1"/>
          </p:cNvSpPr>
          <p:nvPr>
            <p:ph type="sldNum" sz="quarter" idx="10"/>
          </p:nvPr>
        </p:nvSpPr>
        <p:spPr/>
        <p:txBody>
          <a:bodyPr/>
          <a:lstStyle/>
          <a:p>
            <a:fld id="{BA834AB8-CB79-7842-A34C-89DBB14F5C1B}" type="slidenum">
              <a:rPr lang="en-US" smtClean="0"/>
              <a:t>19</a:t>
            </a:fld>
            <a:endParaRPr lang="en-US"/>
          </a:p>
        </p:txBody>
      </p:sp>
    </p:spTree>
    <p:extLst>
      <p:ext uri="{BB962C8B-B14F-4D97-AF65-F5344CB8AC3E}">
        <p14:creationId xmlns:p14="http://schemas.microsoft.com/office/powerpoint/2010/main" val="2352872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34AB8-CB79-7842-A34C-89DBB14F5C1B}" type="slidenum">
              <a:rPr lang="en-US" smtClean="0"/>
              <a:t>2</a:t>
            </a:fld>
            <a:endParaRPr lang="en-US"/>
          </a:p>
        </p:txBody>
      </p:sp>
    </p:spTree>
    <p:extLst>
      <p:ext uri="{BB962C8B-B14F-4D97-AF65-F5344CB8AC3E}">
        <p14:creationId xmlns:p14="http://schemas.microsoft.com/office/powerpoint/2010/main" val="846338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t>
            </a:r>
            <a:r>
              <a:rPr lang="en-US" sz="1200" b="1" i="1" dirty="0" smtClean="0"/>
              <a:t>where you want to develop standard procedures to identify </a:t>
            </a:r>
            <a:r>
              <a:rPr lang="en-US" sz="1200" dirty="0" smtClean="0"/>
              <a:t>when data from the search or tax rolls suggests it's residential and the buyer says it's not.</a:t>
            </a:r>
          </a:p>
          <a:p>
            <a:endParaRPr lang="en-US" dirty="0"/>
          </a:p>
        </p:txBody>
      </p:sp>
      <p:sp>
        <p:nvSpPr>
          <p:cNvPr id="4" name="Slide Number Placeholder 3"/>
          <p:cNvSpPr>
            <a:spLocks noGrp="1"/>
          </p:cNvSpPr>
          <p:nvPr>
            <p:ph type="sldNum" sz="quarter" idx="10"/>
          </p:nvPr>
        </p:nvSpPr>
        <p:spPr/>
        <p:txBody>
          <a:bodyPr/>
          <a:lstStyle/>
          <a:p>
            <a:fld id="{BA834AB8-CB79-7842-A34C-89DBB14F5C1B}" type="slidenum">
              <a:rPr lang="en-US" smtClean="0"/>
              <a:t>20</a:t>
            </a:fld>
            <a:endParaRPr lang="en-US"/>
          </a:p>
        </p:txBody>
      </p:sp>
    </p:spTree>
    <p:extLst>
      <p:ext uri="{BB962C8B-B14F-4D97-AF65-F5344CB8AC3E}">
        <p14:creationId xmlns:p14="http://schemas.microsoft.com/office/powerpoint/2010/main" val="833043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t>
            </a:r>
            <a:r>
              <a:rPr lang="en-US" sz="1200" b="1" i="1" dirty="0" smtClean="0"/>
              <a:t>where you want to develop standard procedures to identify </a:t>
            </a:r>
            <a:r>
              <a:rPr lang="en-US" sz="1200" dirty="0" smtClean="0"/>
              <a:t>when data from the search or tax rolls suggests it's residential and the buyer says it's not.</a:t>
            </a:r>
          </a:p>
          <a:p>
            <a:endParaRPr lang="en-US" dirty="0"/>
          </a:p>
        </p:txBody>
      </p:sp>
      <p:sp>
        <p:nvSpPr>
          <p:cNvPr id="4" name="Slide Number Placeholder 3"/>
          <p:cNvSpPr>
            <a:spLocks noGrp="1"/>
          </p:cNvSpPr>
          <p:nvPr>
            <p:ph type="sldNum" sz="quarter" idx="10"/>
          </p:nvPr>
        </p:nvSpPr>
        <p:spPr/>
        <p:txBody>
          <a:bodyPr/>
          <a:lstStyle/>
          <a:p>
            <a:fld id="{BA834AB8-CB79-7842-A34C-89DBB14F5C1B}" type="slidenum">
              <a:rPr lang="en-US" smtClean="0"/>
              <a:t>21</a:t>
            </a:fld>
            <a:endParaRPr lang="en-US"/>
          </a:p>
        </p:txBody>
      </p:sp>
    </p:spTree>
    <p:extLst>
      <p:ext uri="{BB962C8B-B14F-4D97-AF65-F5344CB8AC3E}">
        <p14:creationId xmlns:p14="http://schemas.microsoft.com/office/powerpoint/2010/main" val="3190697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t>
            </a:r>
            <a:r>
              <a:rPr lang="en-US" sz="1200" b="1" i="1" dirty="0" smtClean="0"/>
              <a:t>where you want to develop standard procedures to identify </a:t>
            </a:r>
            <a:r>
              <a:rPr lang="en-US" sz="1200" dirty="0" smtClean="0"/>
              <a:t>when data from the search or tax rolls suggests it's residential and the buyer says it's not.</a:t>
            </a:r>
          </a:p>
          <a:p>
            <a:endParaRPr lang="en-US" dirty="0"/>
          </a:p>
        </p:txBody>
      </p:sp>
      <p:sp>
        <p:nvSpPr>
          <p:cNvPr id="4" name="Slide Number Placeholder 3"/>
          <p:cNvSpPr>
            <a:spLocks noGrp="1"/>
          </p:cNvSpPr>
          <p:nvPr>
            <p:ph type="sldNum" sz="quarter" idx="10"/>
          </p:nvPr>
        </p:nvSpPr>
        <p:spPr/>
        <p:txBody>
          <a:bodyPr/>
          <a:lstStyle/>
          <a:p>
            <a:fld id="{BA834AB8-CB79-7842-A34C-89DBB14F5C1B}" type="slidenum">
              <a:rPr lang="en-US" smtClean="0"/>
              <a:t>22</a:t>
            </a:fld>
            <a:endParaRPr lang="en-US"/>
          </a:p>
        </p:txBody>
      </p:sp>
    </p:spTree>
    <p:extLst>
      <p:ext uri="{BB962C8B-B14F-4D97-AF65-F5344CB8AC3E}">
        <p14:creationId xmlns:p14="http://schemas.microsoft.com/office/powerpoint/2010/main" val="627580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t>
            </a:r>
            <a:r>
              <a:rPr lang="en-US" sz="1200" b="1" i="1" dirty="0" smtClean="0"/>
              <a:t>where you want to develop standard procedures to identify </a:t>
            </a:r>
            <a:r>
              <a:rPr lang="en-US" sz="1200" dirty="0" smtClean="0"/>
              <a:t>when data from the search or tax rolls suggests it's residential and the buyer says it's not.</a:t>
            </a:r>
          </a:p>
          <a:p>
            <a:endParaRPr lang="en-US" dirty="0"/>
          </a:p>
        </p:txBody>
      </p:sp>
      <p:sp>
        <p:nvSpPr>
          <p:cNvPr id="4" name="Slide Number Placeholder 3"/>
          <p:cNvSpPr>
            <a:spLocks noGrp="1"/>
          </p:cNvSpPr>
          <p:nvPr>
            <p:ph type="sldNum" sz="quarter" idx="10"/>
          </p:nvPr>
        </p:nvSpPr>
        <p:spPr/>
        <p:txBody>
          <a:bodyPr/>
          <a:lstStyle/>
          <a:p>
            <a:fld id="{BA834AB8-CB79-7842-A34C-89DBB14F5C1B}" type="slidenum">
              <a:rPr lang="en-US" smtClean="0"/>
              <a:t>23</a:t>
            </a:fld>
            <a:endParaRPr lang="en-US"/>
          </a:p>
        </p:txBody>
      </p:sp>
    </p:spTree>
    <p:extLst>
      <p:ext uri="{BB962C8B-B14F-4D97-AF65-F5344CB8AC3E}">
        <p14:creationId xmlns:p14="http://schemas.microsoft.com/office/powerpoint/2010/main" val="1339242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t>
            </a:r>
            <a:r>
              <a:rPr lang="en-US" sz="1200" b="1" i="1" dirty="0" smtClean="0"/>
              <a:t>where you want to develop standard procedures to identify </a:t>
            </a:r>
            <a:r>
              <a:rPr lang="en-US" sz="1200" dirty="0" smtClean="0"/>
              <a:t>when data from the search or tax rolls suggests it's residential and the buyer says it's not.</a:t>
            </a:r>
          </a:p>
          <a:p>
            <a:endParaRPr lang="en-US" dirty="0"/>
          </a:p>
        </p:txBody>
      </p:sp>
      <p:sp>
        <p:nvSpPr>
          <p:cNvPr id="4" name="Slide Number Placeholder 3"/>
          <p:cNvSpPr>
            <a:spLocks noGrp="1"/>
          </p:cNvSpPr>
          <p:nvPr>
            <p:ph type="sldNum" sz="quarter" idx="10"/>
          </p:nvPr>
        </p:nvSpPr>
        <p:spPr/>
        <p:txBody>
          <a:bodyPr/>
          <a:lstStyle/>
          <a:p>
            <a:fld id="{BA834AB8-CB79-7842-A34C-89DBB14F5C1B}" type="slidenum">
              <a:rPr lang="en-US" smtClean="0"/>
              <a:t>24</a:t>
            </a:fld>
            <a:endParaRPr lang="en-US"/>
          </a:p>
        </p:txBody>
      </p:sp>
    </p:spTree>
    <p:extLst>
      <p:ext uri="{BB962C8B-B14F-4D97-AF65-F5344CB8AC3E}">
        <p14:creationId xmlns:p14="http://schemas.microsoft.com/office/powerpoint/2010/main" val="3736231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t>
            </a:r>
            <a:r>
              <a:rPr lang="en-US" sz="1200" b="1" i="1" dirty="0" smtClean="0"/>
              <a:t>where you want to develop standard procedures to identify </a:t>
            </a:r>
            <a:r>
              <a:rPr lang="en-US" sz="1200" dirty="0" smtClean="0"/>
              <a:t>when data from the search or tax rolls suggests it's residential and the buyer says it's not.</a:t>
            </a:r>
          </a:p>
          <a:p>
            <a:endParaRPr lang="en-US" dirty="0"/>
          </a:p>
        </p:txBody>
      </p:sp>
      <p:sp>
        <p:nvSpPr>
          <p:cNvPr id="4" name="Slide Number Placeholder 3"/>
          <p:cNvSpPr>
            <a:spLocks noGrp="1"/>
          </p:cNvSpPr>
          <p:nvPr>
            <p:ph type="sldNum" sz="quarter" idx="10"/>
          </p:nvPr>
        </p:nvSpPr>
        <p:spPr/>
        <p:txBody>
          <a:bodyPr/>
          <a:lstStyle/>
          <a:p>
            <a:fld id="{BA834AB8-CB79-7842-A34C-89DBB14F5C1B}" type="slidenum">
              <a:rPr lang="en-US" smtClean="0"/>
              <a:t>25</a:t>
            </a:fld>
            <a:endParaRPr lang="en-US"/>
          </a:p>
        </p:txBody>
      </p:sp>
    </p:spTree>
    <p:extLst>
      <p:ext uri="{BB962C8B-B14F-4D97-AF65-F5344CB8AC3E}">
        <p14:creationId xmlns:p14="http://schemas.microsoft.com/office/powerpoint/2010/main" val="3603485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t>
            </a:r>
            <a:r>
              <a:rPr lang="en-US" sz="1200" b="1" i="1" dirty="0" smtClean="0"/>
              <a:t>where you want to develop standard procedures to identify </a:t>
            </a:r>
            <a:r>
              <a:rPr lang="en-US" sz="1200" dirty="0" smtClean="0"/>
              <a:t>when data from the search or tax rolls suggests it's residential and the buyer says it's not.</a:t>
            </a:r>
          </a:p>
          <a:p>
            <a:endParaRPr lang="en-US" dirty="0"/>
          </a:p>
        </p:txBody>
      </p:sp>
      <p:sp>
        <p:nvSpPr>
          <p:cNvPr id="4" name="Slide Number Placeholder 3"/>
          <p:cNvSpPr>
            <a:spLocks noGrp="1"/>
          </p:cNvSpPr>
          <p:nvPr>
            <p:ph type="sldNum" sz="quarter" idx="10"/>
          </p:nvPr>
        </p:nvSpPr>
        <p:spPr/>
        <p:txBody>
          <a:bodyPr/>
          <a:lstStyle/>
          <a:p>
            <a:fld id="{BA834AB8-CB79-7842-A34C-89DBB14F5C1B}" type="slidenum">
              <a:rPr lang="en-US" smtClean="0"/>
              <a:t>26</a:t>
            </a:fld>
            <a:endParaRPr lang="en-US"/>
          </a:p>
        </p:txBody>
      </p:sp>
    </p:spTree>
    <p:extLst>
      <p:ext uri="{BB962C8B-B14F-4D97-AF65-F5344CB8AC3E}">
        <p14:creationId xmlns:p14="http://schemas.microsoft.com/office/powerpoint/2010/main" val="1020134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t>
            </a:r>
            <a:r>
              <a:rPr lang="en-US" sz="1200" b="1" i="1" dirty="0" smtClean="0"/>
              <a:t>where you want to develop standard procedures to identify </a:t>
            </a:r>
            <a:r>
              <a:rPr lang="en-US" sz="1200" dirty="0" smtClean="0"/>
              <a:t>when data from the search or tax rolls suggests it's residential and the buyer says it's not.</a:t>
            </a:r>
          </a:p>
          <a:p>
            <a:endParaRPr lang="en-US" dirty="0"/>
          </a:p>
        </p:txBody>
      </p:sp>
      <p:sp>
        <p:nvSpPr>
          <p:cNvPr id="4" name="Slide Number Placeholder 3"/>
          <p:cNvSpPr>
            <a:spLocks noGrp="1"/>
          </p:cNvSpPr>
          <p:nvPr>
            <p:ph type="sldNum" sz="quarter" idx="10"/>
          </p:nvPr>
        </p:nvSpPr>
        <p:spPr/>
        <p:txBody>
          <a:bodyPr/>
          <a:lstStyle/>
          <a:p>
            <a:fld id="{BA834AB8-CB79-7842-A34C-89DBB14F5C1B}" type="slidenum">
              <a:rPr lang="en-US" smtClean="0"/>
              <a:t>27</a:t>
            </a:fld>
            <a:endParaRPr lang="en-US"/>
          </a:p>
        </p:txBody>
      </p:sp>
    </p:spTree>
    <p:extLst>
      <p:ext uri="{BB962C8B-B14F-4D97-AF65-F5344CB8AC3E}">
        <p14:creationId xmlns:p14="http://schemas.microsoft.com/office/powerpoint/2010/main" val="3425375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34AB8-CB79-7842-A34C-89DBB14F5C1B}" type="slidenum">
              <a:rPr lang="en-US" smtClean="0"/>
              <a:t>28</a:t>
            </a:fld>
            <a:endParaRPr lang="en-US"/>
          </a:p>
        </p:txBody>
      </p:sp>
    </p:spTree>
    <p:extLst>
      <p:ext uri="{BB962C8B-B14F-4D97-AF65-F5344CB8AC3E}">
        <p14:creationId xmlns:p14="http://schemas.microsoft.com/office/powerpoint/2010/main" val="360297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34AB8-CB79-7842-A34C-89DBB14F5C1B}" type="slidenum">
              <a:rPr lang="en-US" smtClean="0"/>
              <a:t>3</a:t>
            </a:fld>
            <a:endParaRPr lang="en-US"/>
          </a:p>
        </p:txBody>
      </p:sp>
    </p:spTree>
    <p:extLst>
      <p:ext uri="{BB962C8B-B14F-4D97-AF65-F5344CB8AC3E}">
        <p14:creationId xmlns:p14="http://schemas.microsoft.com/office/powerpoint/2010/main" val="1649803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34AB8-CB79-7842-A34C-89DBB14F5C1B}" type="slidenum">
              <a:rPr lang="en-US" smtClean="0"/>
              <a:t>4</a:t>
            </a:fld>
            <a:endParaRPr lang="en-US"/>
          </a:p>
        </p:txBody>
      </p:sp>
    </p:spTree>
    <p:extLst>
      <p:ext uri="{BB962C8B-B14F-4D97-AF65-F5344CB8AC3E}">
        <p14:creationId xmlns:p14="http://schemas.microsoft.com/office/powerpoint/2010/main" val="736761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34AB8-CB79-7842-A34C-89DBB14F5C1B}" type="slidenum">
              <a:rPr lang="en-US" smtClean="0"/>
              <a:t>5</a:t>
            </a:fld>
            <a:endParaRPr lang="en-US"/>
          </a:p>
        </p:txBody>
      </p:sp>
    </p:spTree>
    <p:extLst>
      <p:ext uri="{BB962C8B-B14F-4D97-AF65-F5344CB8AC3E}">
        <p14:creationId xmlns:p14="http://schemas.microsoft.com/office/powerpoint/2010/main" val="2103344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34AB8-CB79-7842-A34C-89DBB14F5C1B}" type="slidenum">
              <a:rPr lang="en-US" smtClean="0"/>
              <a:t>6</a:t>
            </a:fld>
            <a:endParaRPr lang="en-US"/>
          </a:p>
        </p:txBody>
      </p:sp>
    </p:spTree>
    <p:extLst>
      <p:ext uri="{BB962C8B-B14F-4D97-AF65-F5344CB8AC3E}">
        <p14:creationId xmlns:p14="http://schemas.microsoft.com/office/powerpoint/2010/main" val="4188854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34AB8-CB79-7842-A34C-89DBB14F5C1B}" type="slidenum">
              <a:rPr lang="en-US" smtClean="0"/>
              <a:t>7</a:t>
            </a:fld>
            <a:endParaRPr lang="en-US"/>
          </a:p>
        </p:txBody>
      </p:sp>
    </p:spTree>
    <p:extLst>
      <p:ext uri="{BB962C8B-B14F-4D97-AF65-F5344CB8AC3E}">
        <p14:creationId xmlns:p14="http://schemas.microsoft.com/office/powerpoint/2010/main" val="1278782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34AB8-CB79-7842-A34C-89DBB14F5C1B}" type="slidenum">
              <a:rPr lang="en-US" smtClean="0"/>
              <a:t>8</a:t>
            </a:fld>
            <a:endParaRPr lang="en-US"/>
          </a:p>
        </p:txBody>
      </p:sp>
    </p:spTree>
    <p:extLst>
      <p:ext uri="{BB962C8B-B14F-4D97-AF65-F5344CB8AC3E}">
        <p14:creationId xmlns:p14="http://schemas.microsoft.com/office/powerpoint/2010/main" val="3384905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34AB8-CB79-7842-A34C-89DBB14F5C1B}" type="slidenum">
              <a:rPr lang="en-US" smtClean="0"/>
              <a:t>9</a:t>
            </a:fld>
            <a:endParaRPr lang="en-US"/>
          </a:p>
        </p:txBody>
      </p:sp>
    </p:spTree>
    <p:extLst>
      <p:ext uri="{BB962C8B-B14F-4D97-AF65-F5344CB8AC3E}">
        <p14:creationId xmlns:p14="http://schemas.microsoft.com/office/powerpoint/2010/main" val="357181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B0FABC87-704C-3146-84BA-4EDE19E676B6}"/>
              </a:ext>
            </a:extLst>
          </p:cNvPr>
          <p:cNvSpPr/>
          <p:nvPr userDrawn="1"/>
        </p:nvSpPr>
        <p:spPr>
          <a:xfrm>
            <a:off x="0" y="6520070"/>
            <a:ext cx="12192000" cy="337930"/>
          </a:xfrm>
          <a:prstGeom prst="rect">
            <a:avLst/>
          </a:prstGeom>
          <a:solidFill>
            <a:srgbClr val="BEA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987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B0FABC87-704C-3146-84BA-4EDE19E676B6}"/>
              </a:ext>
            </a:extLst>
          </p:cNvPr>
          <p:cNvSpPr/>
          <p:nvPr userDrawn="1"/>
        </p:nvSpPr>
        <p:spPr>
          <a:xfrm>
            <a:off x="0" y="6520070"/>
            <a:ext cx="12192000" cy="337930"/>
          </a:xfrm>
          <a:prstGeom prst="rect">
            <a:avLst/>
          </a:prstGeom>
          <a:solidFill>
            <a:srgbClr val="BEA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6874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B0FABC87-704C-3146-84BA-4EDE19E676B6}"/>
              </a:ext>
            </a:extLst>
          </p:cNvPr>
          <p:cNvSpPr/>
          <p:nvPr userDrawn="1"/>
        </p:nvSpPr>
        <p:spPr>
          <a:xfrm>
            <a:off x="0" y="6520070"/>
            <a:ext cx="12192000" cy="337930"/>
          </a:xfrm>
          <a:prstGeom prst="rect">
            <a:avLst/>
          </a:prstGeom>
          <a:solidFill>
            <a:srgbClr val="BEA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71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B0FABC87-704C-3146-84BA-4EDE19E676B6}"/>
              </a:ext>
            </a:extLst>
          </p:cNvPr>
          <p:cNvSpPr/>
          <p:nvPr userDrawn="1"/>
        </p:nvSpPr>
        <p:spPr>
          <a:xfrm>
            <a:off x="0" y="6520070"/>
            <a:ext cx="12192000" cy="337930"/>
          </a:xfrm>
          <a:prstGeom prst="rect">
            <a:avLst/>
          </a:prstGeom>
          <a:solidFill>
            <a:srgbClr val="BEA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7842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B0FABC87-704C-3146-84BA-4EDE19E676B6}"/>
              </a:ext>
            </a:extLst>
          </p:cNvPr>
          <p:cNvSpPr/>
          <p:nvPr userDrawn="1"/>
        </p:nvSpPr>
        <p:spPr>
          <a:xfrm>
            <a:off x="0" y="6520070"/>
            <a:ext cx="12192000" cy="337930"/>
          </a:xfrm>
          <a:prstGeom prst="rect">
            <a:avLst/>
          </a:prstGeom>
          <a:solidFill>
            <a:srgbClr val="BEA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4008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5792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twilliamson@willistonfinancia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mailto:twilliamson@willistonfinancia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362485B-702E-5F44-A14A-33BF75218101}"/>
              </a:ext>
            </a:extLst>
          </p:cNvPr>
          <p:cNvSpPr/>
          <p:nvPr/>
        </p:nvSpPr>
        <p:spPr>
          <a:xfrm>
            <a:off x="58890" y="5319486"/>
            <a:ext cx="8649681" cy="584775"/>
          </a:xfrm>
          <a:prstGeom prst="rect">
            <a:avLst/>
          </a:prstGeom>
          <a:noFill/>
        </p:spPr>
        <p:txBody>
          <a:bodyPr wrap="square">
            <a:spAutoFit/>
          </a:bodyPr>
          <a:lstStyle/>
          <a:p>
            <a:endParaRPr lang="en-US" sz="3200" b="1" dirty="0">
              <a:solidFill>
                <a:srgbClr val="BEAF86"/>
              </a:solidFill>
              <a:latin typeface="Montserrat" pitchFamily="2" charset="77"/>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0" cy="6534316"/>
          </a:xfrm>
          <a:prstGeom prst="rect">
            <a:avLst/>
          </a:prstGeom>
        </p:spPr>
      </p:pic>
      <p:sp>
        <p:nvSpPr>
          <p:cNvPr id="10" name="Rectangle 9">
            <a:extLst>
              <a:ext uri="{FF2B5EF4-FFF2-40B4-BE49-F238E27FC236}">
                <a16:creationId xmlns:a16="http://schemas.microsoft.com/office/drawing/2014/main" xmlns="" id="{5FF362D8-25A1-EB4F-9883-A68C7D951631}"/>
              </a:ext>
            </a:extLst>
          </p:cNvPr>
          <p:cNvSpPr/>
          <p:nvPr/>
        </p:nvSpPr>
        <p:spPr>
          <a:xfrm>
            <a:off x="2937508" y="6572159"/>
            <a:ext cx="6316981" cy="246221"/>
          </a:xfrm>
          <a:prstGeom prst="rect">
            <a:avLst/>
          </a:prstGeom>
          <a:noFill/>
        </p:spPr>
        <p:txBody>
          <a:bodyPr wrap="square">
            <a:spAutoFit/>
          </a:bodyPr>
          <a:lstStyle/>
          <a:p>
            <a:r>
              <a:rPr lang="en-US" sz="1000" b="1" dirty="0"/>
              <a:t>Theresa Williamson, </a:t>
            </a:r>
            <a:r>
              <a:rPr lang="en-US" sz="1000" b="1" dirty="0" err="1"/>
              <a:t>CLC</a:t>
            </a:r>
            <a:r>
              <a:rPr lang="en-US" sz="1000" b="1" dirty="0"/>
              <a:t>, </a:t>
            </a:r>
            <a:r>
              <a:rPr lang="en-US" sz="1000" b="1" dirty="0" smtClean="0"/>
              <a:t>CPTM - </a:t>
            </a:r>
            <a:r>
              <a:rPr lang="en-US" sz="1000" dirty="0" smtClean="0"/>
              <a:t>SVP </a:t>
            </a:r>
            <a:r>
              <a:rPr lang="en-US" sz="1000" dirty="0"/>
              <a:t>Compliance, National Training </a:t>
            </a:r>
            <a:r>
              <a:rPr lang="en-US" sz="1000" dirty="0" smtClean="0"/>
              <a:t>Manager|</a:t>
            </a:r>
            <a:r>
              <a:rPr lang="en-US" sz="1000" dirty="0"/>
              <a:t>  </a:t>
            </a:r>
            <a:r>
              <a:rPr lang="en-US" sz="1000" u="sng" dirty="0">
                <a:hlinkClick r:id="rId4"/>
              </a:rPr>
              <a:t>twilliamson@willistonfinancial.com</a:t>
            </a:r>
            <a:endParaRPr lang="en-US" sz="1000" dirty="0">
              <a:solidFill>
                <a:schemeClr val="bg1"/>
              </a:solidFill>
              <a:latin typeface="Montserrat" pitchFamily="2" charset="77"/>
              <a:cs typeface="Arial" panose="020B0604020202020204" pitchFamily="34" charset="0"/>
            </a:endParaRPr>
          </a:p>
        </p:txBody>
      </p:sp>
    </p:spTree>
    <p:extLst>
      <p:ext uri="{BB962C8B-B14F-4D97-AF65-F5344CB8AC3E}">
        <p14:creationId xmlns:p14="http://schemas.microsoft.com/office/powerpoint/2010/main" val="237151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62485B-702E-5F44-A14A-33BF75218101}"/>
              </a:ext>
            </a:extLst>
          </p:cNvPr>
          <p:cNvSpPr/>
          <p:nvPr/>
        </p:nvSpPr>
        <p:spPr>
          <a:xfrm>
            <a:off x="745435" y="433446"/>
            <a:ext cx="7036904" cy="584775"/>
          </a:xfrm>
          <a:prstGeom prst="rect">
            <a:avLst/>
          </a:prstGeom>
          <a:noFill/>
        </p:spPr>
        <p:txBody>
          <a:bodyPr wrap="square">
            <a:spAutoFit/>
          </a:bodyPr>
          <a:lstStyle/>
          <a:p>
            <a:r>
              <a:rPr lang="en-US" sz="3200" b="1" dirty="0" smtClean="0">
                <a:solidFill>
                  <a:srgbClr val="BEAF86"/>
                </a:solidFill>
                <a:latin typeface="Montserrat" pitchFamily="2" charset="77"/>
              </a:rPr>
              <a:t>*Exemptions</a:t>
            </a:r>
            <a:endParaRPr lang="en-US" sz="3200" b="1" dirty="0">
              <a:solidFill>
                <a:srgbClr val="BEAF86"/>
              </a:solidFill>
              <a:latin typeface="Montserrat" pitchFamily="2" charset="77"/>
            </a:endParaRPr>
          </a:p>
        </p:txBody>
      </p:sp>
      <p:cxnSp>
        <p:nvCxnSpPr>
          <p:cNvPr id="6" name="Straight Connector 5">
            <a:extLst>
              <a:ext uri="{FF2B5EF4-FFF2-40B4-BE49-F238E27FC236}">
                <a16:creationId xmlns="" xmlns:a16="http://schemas.microsoft.com/office/drawing/2014/main" id="{E07865A7-A062-0647-9167-056DAB5FAAE6}"/>
              </a:ext>
            </a:extLst>
          </p:cNvPr>
          <p:cNvCxnSpPr/>
          <p:nvPr/>
        </p:nvCxnSpPr>
        <p:spPr>
          <a:xfrm>
            <a:off x="664265" y="1152939"/>
            <a:ext cx="108634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5FF362D8-25A1-EB4F-9883-A68C7D951631}"/>
              </a:ext>
            </a:extLst>
          </p:cNvPr>
          <p:cNvSpPr/>
          <p:nvPr/>
        </p:nvSpPr>
        <p:spPr>
          <a:xfrm>
            <a:off x="-1" y="6562084"/>
            <a:ext cx="12192000" cy="246221"/>
          </a:xfrm>
          <a:prstGeom prst="rect">
            <a:avLst/>
          </a:prstGeom>
          <a:noFill/>
        </p:spPr>
        <p:txBody>
          <a:bodyPr wrap="square">
            <a:spAutoFit/>
          </a:bodyPr>
          <a:lstStyle/>
          <a:p>
            <a:pPr algn="ctr"/>
            <a:r>
              <a:rPr lang="en-US" sz="1000" dirty="0">
                <a:solidFill>
                  <a:schemeClr val="bg1"/>
                </a:solidFill>
                <a:latin typeface="Montserrat" pitchFamily="2" charset="77"/>
                <a:cs typeface="Arial" panose="020B0604020202020204" pitchFamily="34" charset="0"/>
              </a:rPr>
              <a:t>w</a:t>
            </a:r>
            <a:r>
              <a:rPr lang="en-US" sz="1000" dirty="0" smtClean="0">
                <a:solidFill>
                  <a:schemeClr val="bg1"/>
                </a:solidFill>
                <a:latin typeface="Montserrat" pitchFamily="2" charset="77"/>
                <a:cs typeface="Arial" panose="020B0604020202020204" pitchFamily="34" charset="0"/>
              </a:rPr>
              <a:t>fgtitle.com</a:t>
            </a:r>
            <a:endParaRPr lang="en-US" sz="1000" dirty="0">
              <a:solidFill>
                <a:schemeClr val="bg1"/>
              </a:solidFill>
              <a:latin typeface="Montserrat" pitchFamily="2" charset="77"/>
              <a:cs typeface="Arial" panose="020B0604020202020204" pitchFamily="34" charset="0"/>
            </a:endParaRPr>
          </a:p>
        </p:txBody>
      </p:sp>
      <p:sp>
        <p:nvSpPr>
          <p:cNvPr id="7" name="Rectangle 6">
            <a:extLst>
              <a:ext uri="{FF2B5EF4-FFF2-40B4-BE49-F238E27FC236}">
                <a16:creationId xmlns="" xmlns:a16="http://schemas.microsoft.com/office/drawing/2014/main" id="{5C8295E6-C630-574F-BAF3-C968A7A6A930}"/>
              </a:ext>
            </a:extLst>
          </p:cNvPr>
          <p:cNvSpPr/>
          <p:nvPr/>
        </p:nvSpPr>
        <p:spPr>
          <a:xfrm>
            <a:off x="865938" y="1774894"/>
            <a:ext cx="10541292" cy="3970318"/>
          </a:xfrm>
          <a:prstGeom prst="rect">
            <a:avLst/>
          </a:prstGeom>
        </p:spPr>
        <p:txBody>
          <a:bodyPr wrap="square">
            <a:spAutoFit/>
          </a:bodyPr>
          <a:lstStyle/>
          <a:p>
            <a:pPr marL="285750" indent="-285750">
              <a:buFont typeface="Arial" panose="020B0604020202020204" pitchFamily="34" charset="0"/>
              <a:buChar char="•"/>
            </a:pPr>
            <a:r>
              <a:rPr lang="en-US" b="1" dirty="0">
                <a:latin typeface="Montserrat SemiBold" pitchFamily="2" charset="77"/>
              </a:rPr>
              <a:t>a</a:t>
            </a:r>
            <a:r>
              <a:rPr lang="en-US" b="1" dirty="0" smtClean="0">
                <a:latin typeface="Montserrat SemiBold" pitchFamily="2" charset="77"/>
              </a:rPr>
              <a:t> transfer of an easement;</a:t>
            </a:r>
          </a:p>
          <a:p>
            <a:pPr marL="285750" indent="-285750">
              <a:buFont typeface="Arial" panose="020B0604020202020204" pitchFamily="34" charset="0"/>
              <a:buChar char="•"/>
            </a:pPr>
            <a:r>
              <a:rPr lang="en-US" b="1" dirty="0">
                <a:solidFill>
                  <a:schemeClr val="tx1">
                    <a:lumMod val="50000"/>
                    <a:lumOff val="50000"/>
                  </a:schemeClr>
                </a:solidFill>
                <a:latin typeface="Montserrat SemiBold" pitchFamily="2" charset="77"/>
              </a:rPr>
              <a:t>a</a:t>
            </a:r>
            <a:r>
              <a:rPr lang="en-US" b="1" dirty="0" smtClean="0">
                <a:solidFill>
                  <a:schemeClr val="tx1">
                    <a:lumMod val="50000"/>
                    <a:lumOff val="50000"/>
                  </a:schemeClr>
                </a:solidFill>
                <a:latin typeface="Montserrat SemiBold" pitchFamily="2" charset="77"/>
              </a:rPr>
              <a:t> transfer resulting from the death of an individual, whether pursuant to the terms of a decedent’s will or the terms of a trust, the operation of law, or by contractual provision;</a:t>
            </a:r>
          </a:p>
          <a:p>
            <a:pPr marL="285750" indent="-285750">
              <a:buFont typeface="Arial" panose="020B0604020202020204" pitchFamily="34" charset="0"/>
              <a:buChar char="•"/>
            </a:pPr>
            <a:r>
              <a:rPr lang="en-US" b="1" dirty="0">
                <a:latin typeface="Montserrat SemiBold" pitchFamily="2" charset="77"/>
              </a:rPr>
              <a:t>a</a:t>
            </a:r>
            <a:r>
              <a:rPr lang="en-US" b="1" dirty="0" smtClean="0">
                <a:latin typeface="Montserrat SemiBold" pitchFamily="2" charset="77"/>
              </a:rPr>
              <a:t> transfer incident to divorce or dissolution of a marriage or civil union;</a:t>
            </a:r>
          </a:p>
          <a:p>
            <a:pPr marL="285750" indent="-285750">
              <a:buFont typeface="Arial" panose="020B0604020202020204" pitchFamily="34" charset="0"/>
              <a:buChar char="•"/>
            </a:pPr>
            <a:r>
              <a:rPr lang="en-US" b="1" dirty="0">
                <a:solidFill>
                  <a:schemeClr val="tx1">
                    <a:lumMod val="50000"/>
                    <a:lumOff val="50000"/>
                  </a:schemeClr>
                </a:solidFill>
                <a:latin typeface="Montserrat SemiBold" pitchFamily="2" charset="77"/>
              </a:rPr>
              <a:t>a</a:t>
            </a:r>
            <a:r>
              <a:rPr lang="en-US" b="1" dirty="0" smtClean="0">
                <a:solidFill>
                  <a:schemeClr val="tx1">
                    <a:lumMod val="50000"/>
                    <a:lumOff val="50000"/>
                  </a:schemeClr>
                </a:solidFill>
                <a:latin typeface="Montserrat SemiBold" pitchFamily="2" charset="77"/>
              </a:rPr>
              <a:t> transfer to a bankruptcy estate;</a:t>
            </a:r>
          </a:p>
          <a:p>
            <a:pPr marL="285750" indent="-285750">
              <a:buFont typeface="Arial" panose="020B0604020202020204" pitchFamily="34" charset="0"/>
              <a:buChar char="•"/>
            </a:pPr>
            <a:r>
              <a:rPr lang="en-US" b="1" dirty="0">
                <a:latin typeface="Montserrat SemiBold" pitchFamily="2" charset="77"/>
              </a:rPr>
              <a:t>a</a:t>
            </a:r>
            <a:r>
              <a:rPr lang="en-US" b="1" dirty="0" smtClean="0">
                <a:latin typeface="Montserrat SemiBold" pitchFamily="2" charset="77"/>
              </a:rPr>
              <a:t> transfer supervised by a court in the United States;</a:t>
            </a:r>
          </a:p>
          <a:p>
            <a:pPr marL="285750" indent="-285750">
              <a:buFont typeface="Arial" panose="020B0604020202020204" pitchFamily="34" charset="0"/>
              <a:buChar char="•"/>
            </a:pPr>
            <a:r>
              <a:rPr lang="en-US" b="1" dirty="0">
                <a:solidFill>
                  <a:schemeClr val="tx1">
                    <a:lumMod val="50000"/>
                    <a:lumOff val="50000"/>
                  </a:schemeClr>
                </a:solidFill>
                <a:latin typeface="Montserrat SemiBold" pitchFamily="2" charset="77"/>
              </a:rPr>
              <a:t>a</a:t>
            </a:r>
            <a:r>
              <a:rPr lang="en-US" b="1" dirty="0" smtClean="0">
                <a:solidFill>
                  <a:schemeClr val="tx1">
                    <a:lumMod val="50000"/>
                    <a:lumOff val="50000"/>
                  </a:schemeClr>
                </a:solidFill>
                <a:latin typeface="Montserrat SemiBold" pitchFamily="2" charset="77"/>
              </a:rPr>
              <a:t> transfer made for no consideration by an individual, either alone or with their spouse, to</a:t>
            </a:r>
          </a:p>
          <a:p>
            <a:pPr marL="285750" indent="-285750">
              <a:buFont typeface="Arial" panose="020B0604020202020204" pitchFamily="34" charset="0"/>
              <a:buChar char="•"/>
            </a:pPr>
            <a:r>
              <a:rPr lang="en-US" b="1" dirty="0">
                <a:latin typeface="Montserrat SemiBold" pitchFamily="2" charset="77"/>
              </a:rPr>
              <a:t>a</a:t>
            </a:r>
            <a:r>
              <a:rPr lang="en-US" b="1" dirty="0" smtClean="0">
                <a:latin typeface="Montserrat SemiBold" pitchFamily="2" charset="77"/>
              </a:rPr>
              <a:t> trust of which that individual, their spouse, or both of them, are the settlor or grantor;</a:t>
            </a:r>
          </a:p>
          <a:p>
            <a:pPr marL="285750" indent="-285750">
              <a:buFont typeface="Arial" panose="020B0604020202020204" pitchFamily="34" charset="0"/>
              <a:buChar char="•"/>
            </a:pPr>
            <a:r>
              <a:rPr lang="en-US" b="1" dirty="0">
                <a:solidFill>
                  <a:schemeClr val="tx1">
                    <a:lumMod val="50000"/>
                    <a:lumOff val="50000"/>
                  </a:schemeClr>
                </a:solidFill>
                <a:latin typeface="Montserrat SemiBold" pitchFamily="2" charset="77"/>
              </a:rPr>
              <a:t>a</a:t>
            </a:r>
            <a:r>
              <a:rPr lang="en-US" b="1" dirty="0" smtClean="0">
                <a:solidFill>
                  <a:schemeClr val="tx1">
                    <a:lumMod val="50000"/>
                    <a:lumOff val="50000"/>
                  </a:schemeClr>
                </a:solidFill>
                <a:latin typeface="Montserrat SemiBold" pitchFamily="2" charset="77"/>
              </a:rPr>
              <a:t> transfer to a qualified intermediary for purposes of a like-kind exchange under Section 1031 of the Internal Revenue Code; and</a:t>
            </a:r>
          </a:p>
          <a:p>
            <a:pPr marL="285750" indent="-285750">
              <a:buFont typeface="Arial" panose="020B0604020202020204" pitchFamily="34" charset="0"/>
              <a:buChar char="•"/>
            </a:pPr>
            <a:r>
              <a:rPr lang="en-US" b="1" dirty="0">
                <a:latin typeface="Montserrat SemiBold" pitchFamily="2" charset="77"/>
              </a:rPr>
              <a:t>a</a:t>
            </a:r>
            <a:r>
              <a:rPr lang="en-US" b="1" dirty="0" smtClean="0">
                <a:latin typeface="Montserrat SemiBold" pitchFamily="2" charset="77"/>
              </a:rPr>
              <a:t> transfer for which there is no reporting person.</a:t>
            </a:r>
            <a:endParaRPr lang="en-US" b="1" dirty="0">
              <a:latin typeface="Montserrat SemiBold" pitchFamily="2" charset="77"/>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96" y="83244"/>
            <a:ext cx="3654559" cy="874778"/>
          </a:xfrm>
          <a:prstGeom prst="rect">
            <a:avLst/>
          </a:prstGeom>
        </p:spPr>
      </p:pic>
      <p:sp>
        <p:nvSpPr>
          <p:cNvPr id="9" name="Rectangle 8">
            <a:extLst>
              <a:ext uri="{FF2B5EF4-FFF2-40B4-BE49-F238E27FC236}">
                <a16:creationId xmlns="" xmlns:a16="http://schemas.microsoft.com/office/drawing/2014/main" id="{FE2F9D55-BA72-B84B-9F9D-5CA2134BCA44}"/>
              </a:ext>
            </a:extLst>
          </p:cNvPr>
          <p:cNvSpPr/>
          <p:nvPr/>
        </p:nvSpPr>
        <p:spPr>
          <a:xfrm>
            <a:off x="745434" y="1213138"/>
            <a:ext cx="10782300" cy="461024"/>
          </a:xfrm>
          <a:prstGeom prst="rect">
            <a:avLst/>
          </a:prstGeom>
        </p:spPr>
        <p:txBody>
          <a:bodyPr wrap="square">
            <a:spAutoFit/>
          </a:bodyPr>
          <a:lstStyle/>
          <a:p>
            <a:pPr>
              <a:lnSpc>
                <a:spcPct val="150000"/>
              </a:lnSpc>
            </a:pPr>
            <a:r>
              <a:rPr lang="en-US" b="1" dirty="0" smtClean="0">
                <a:latin typeface="Montserrat" pitchFamily="2" charset="77"/>
              </a:rPr>
              <a:t>A reportable transfer does not include those that already involve a U.S. Court</a:t>
            </a:r>
            <a:endParaRPr lang="en-US" b="1" dirty="0">
              <a:effectLst/>
              <a:latin typeface="Montserrat" pitchFamily="2" charset="77"/>
            </a:endParaRPr>
          </a:p>
        </p:txBody>
      </p:sp>
    </p:spTree>
    <p:extLst>
      <p:ext uri="{BB962C8B-B14F-4D97-AF65-F5344CB8AC3E}">
        <p14:creationId xmlns:p14="http://schemas.microsoft.com/office/powerpoint/2010/main" val="288987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62485B-702E-5F44-A14A-33BF75218101}"/>
              </a:ext>
            </a:extLst>
          </p:cNvPr>
          <p:cNvSpPr/>
          <p:nvPr/>
        </p:nvSpPr>
        <p:spPr>
          <a:xfrm>
            <a:off x="745435" y="433446"/>
            <a:ext cx="7036904" cy="523220"/>
          </a:xfrm>
          <a:prstGeom prst="rect">
            <a:avLst/>
          </a:prstGeom>
          <a:noFill/>
        </p:spPr>
        <p:txBody>
          <a:bodyPr wrap="square">
            <a:spAutoFit/>
          </a:bodyPr>
          <a:lstStyle/>
          <a:p>
            <a:r>
              <a:rPr lang="en-US" sz="2800" b="1" dirty="0" smtClean="0">
                <a:solidFill>
                  <a:srgbClr val="BEAF86"/>
                </a:solidFill>
                <a:latin typeface="Montserrat" pitchFamily="2" charset="77"/>
              </a:rPr>
              <a:t>Who Must Report</a:t>
            </a:r>
            <a:endParaRPr lang="en-US" sz="2800" b="1" dirty="0">
              <a:solidFill>
                <a:srgbClr val="BEAF86"/>
              </a:solidFill>
              <a:latin typeface="Montserrat" pitchFamily="2" charset="77"/>
            </a:endParaRPr>
          </a:p>
        </p:txBody>
      </p:sp>
      <p:cxnSp>
        <p:nvCxnSpPr>
          <p:cNvPr id="6" name="Straight Connector 5">
            <a:extLst>
              <a:ext uri="{FF2B5EF4-FFF2-40B4-BE49-F238E27FC236}">
                <a16:creationId xmlns="" xmlns:a16="http://schemas.microsoft.com/office/drawing/2014/main" id="{E07865A7-A062-0647-9167-056DAB5FAAE6}"/>
              </a:ext>
            </a:extLst>
          </p:cNvPr>
          <p:cNvCxnSpPr/>
          <p:nvPr/>
        </p:nvCxnSpPr>
        <p:spPr>
          <a:xfrm>
            <a:off x="672503" y="1279646"/>
            <a:ext cx="108634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5FF362D8-25A1-EB4F-9883-A68C7D951631}"/>
              </a:ext>
            </a:extLst>
          </p:cNvPr>
          <p:cNvSpPr/>
          <p:nvPr/>
        </p:nvSpPr>
        <p:spPr>
          <a:xfrm>
            <a:off x="-1" y="6562084"/>
            <a:ext cx="12192000" cy="246221"/>
          </a:xfrm>
          <a:prstGeom prst="rect">
            <a:avLst/>
          </a:prstGeom>
          <a:noFill/>
        </p:spPr>
        <p:txBody>
          <a:bodyPr wrap="square">
            <a:spAutoFit/>
          </a:bodyPr>
          <a:lstStyle/>
          <a:p>
            <a:pPr algn="ctr"/>
            <a:r>
              <a:rPr lang="en-US" sz="1000" dirty="0">
                <a:solidFill>
                  <a:schemeClr val="bg1"/>
                </a:solidFill>
                <a:latin typeface="Montserrat" pitchFamily="2" charset="77"/>
                <a:cs typeface="Arial" panose="020B0604020202020204" pitchFamily="34" charset="0"/>
              </a:rPr>
              <a:t>w</a:t>
            </a:r>
            <a:r>
              <a:rPr lang="en-US" sz="1000" dirty="0" smtClean="0">
                <a:solidFill>
                  <a:schemeClr val="bg1"/>
                </a:solidFill>
                <a:latin typeface="Montserrat" pitchFamily="2" charset="77"/>
                <a:cs typeface="Arial" panose="020B0604020202020204" pitchFamily="34" charset="0"/>
              </a:rPr>
              <a:t>fgtitle.com</a:t>
            </a:r>
            <a:endParaRPr lang="en-US" sz="1000" dirty="0">
              <a:solidFill>
                <a:schemeClr val="bg1"/>
              </a:solidFill>
              <a:latin typeface="Montserrat" pitchFamily="2" charset="77"/>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96" y="83244"/>
            <a:ext cx="3654559" cy="874778"/>
          </a:xfrm>
          <a:prstGeom prst="rect">
            <a:avLst/>
          </a:prstGeom>
        </p:spPr>
      </p:pic>
      <p:sp>
        <p:nvSpPr>
          <p:cNvPr id="12" name="Rectangle 11">
            <a:extLst>
              <a:ext uri="{FF2B5EF4-FFF2-40B4-BE49-F238E27FC236}">
                <a16:creationId xmlns="" xmlns:a16="http://schemas.microsoft.com/office/drawing/2014/main" id="{5C8295E6-C630-574F-BAF3-C968A7A6A930}"/>
              </a:ext>
            </a:extLst>
          </p:cNvPr>
          <p:cNvSpPr/>
          <p:nvPr/>
        </p:nvSpPr>
        <p:spPr>
          <a:xfrm>
            <a:off x="796695" y="1601271"/>
            <a:ext cx="10739277" cy="1200329"/>
          </a:xfrm>
          <a:prstGeom prst="rect">
            <a:avLst/>
          </a:prstGeom>
        </p:spPr>
        <p:txBody>
          <a:bodyPr wrap="square">
            <a:spAutoFit/>
          </a:bodyPr>
          <a:lstStyle/>
          <a:p>
            <a:pPr>
              <a:lnSpc>
                <a:spcPct val="150000"/>
              </a:lnSpc>
            </a:pPr>
            <a:r>
              <a:rPr lang="en-US" sz="2400" b="1" dirty="0" smtClean="0"/>
              <a:t>Primary responsibility lies with the person listed as the settlement agent on a settlement statement.  If not available, the responsibility falls to:</a:t>
            </a:r>
            <a:endParaRPr lang="en-US" sz="2400" b="1" dirty="0"/>
          </a:p>
        </p:txBody>
      </p:sp>
      <p:sp>
        <p:nvSpPr>
          <p:cNvPr id="10" name="Rectangle 9">
            <a:extLst>
              <a:ext uri="{FF2B5EF4-FFF2-40B4-BE49-F238E27FC236}">
                <a16:creationId xmlns="" xmlns:a16="http://schemas.microsoft.com/office/drawing/2014/main" id="{5C8295E6-C630-574F-BAF3-C968A7A6A930}"/>
              </a:ext>
            </a:extLst>
          </p:cNvPr>
          <p:cNvSpPr/>
          <p:nvPr/>
        </p:nvSpPr>
        <p:spPr>
          <a:xfrm>
            <a:off x="796695" y="2674554"/>
            <a:ext cx="10739277" cy="2862322"/>
          </a:xfrm>
          <a:prstGeom prst="rect">
            <a:avLst/>
          </a:prstGeom>
        </p:spPr>
        <p:txBody>
          <a:bodyPr wrap="square">
            <a:spAutoFit/>
          </a:bodyPr>
          <a:lstStyle/>
          <a:p>
            <a:pPr marL="742950" lvl="1" indent="-285750">
              <a:lnSpc>
                <a:spcPct val="150000"/>
              </a:lnSpc>
              <a:buFont typeface="Arial" panose="020B0604020202020204" pitchFamily="34" charset="0"/>
              <a:buChar char="•"/>
            </a:pPr>
            <a:r>
              <a:rPr lang="en-US" sz="2000" b="1" dirty="0" smtClean="0"/>
              <a:t>Preparer of the settlement statement</a:t>
            </a:r>
          </a:p>
          <a:p>
            <a:pPr marL="742950" lvl="1" indent="-285750">
              <a:lnSpc>
                <a:spcPct val="150000"/>
              </a:lnSpc>
              <a:buFont typeface="Arial" panose="020B0604020202020204" pitchFamily="34" charset="0"/>
              <a:buChar char="•"/>
            </a:pPr>
            <a:r>
              <a:rPr lang="en-US" sz="2000" b="1" dirty="0" smtClean="0"/>
              <a:t>Person who records the deed</a:t>
            </a:r>
          </a:p>
          <a:p>
            <a:pPr marL="742950" lvl="1" indent="-285750">
              <a:lnSpc>
                <a:spcPct val="150000"/>
              </a:lnSpc>
              <a:buFont typeface="Arial" panose="020B0604020202020204" pitchFamily="34" charset="0"/>
              <a:buChar char="•"/>
            </a:pPr>
            <a:r>
              <a:rPr lang="en-US" sz="2000" b="1" dirty="0" smtClean="0"/>
              <a:t>Title insurance policy issuer</a:t>
            </a:r>
          </a:p>
          <a:p>
            <a:pPr marL="742950" lvl="1" indent="-285750">
              <a:lnSpc>
                <a:spcPct val="150000"/>
              </a:lnSpc>
              <a:buFont typeface="Arial" panose="020B0604020202020204" pitchFamily="34" charset="0"/>
              <a:buChar char="•"/>
            </a:pPr>
            <a:r>
              <a:rPr lang="en-US" sz="2000" b="1" dirty="0" smtClean="0"/>
              <a:t>Settlement agent who disburses the greatest funds</a:t>
            </a:r>
          </a:p>
          <a:p>
            <a:pPr marL="742950" lvl="1" indent="-285750">
              <a:lnSpc>
                <a:spcPct val="150000"/>
              </a:lnSpc>
              <a:buFont typeface="Arial" panose="020B0604020202020204" pitchFamily="34" charset="0"/>
              <a:buChar char="•"/>
            </a:pPr>
            <a:r>
              <a:rPr lang="en-US" sz="2000" b="1" dirty="0" smtClean="0"/>
              <a:t>Title examiner</a:t>
            </a:r>
          </a:p>
          <a:p>
            <a:pPr marL="742950" lvl="1" indent="-285750">
              <a:lnSpc>
                <a:spcPct val="150000"/>
              </a:lnSpc>
              <a:buFont typeface="Arial" panose="020B0604020202020204" pitchFamily="34" charset="0"/>
              <a:buChar char="•"/>
            </a:pPr>
            <a:r>
              <a:rPr lang="en-US" sz="2000" b="1" dirty="0" smtClean="0"/>
              <a:t>Deed preparer</a:t>
            </a:r>
            <a:endParaRPr lang="en-US" sz="2000" b="1" dirty="0"/>
          </a:p>
        </p:txBody>
      </p:sp>
      <p:sp>
        <p:nvSpPr>
          <p:cNvPr id="13" name="Rectangle 12">
            <a:extLst>
              <a:ext uri="{FF2B5EF4-FFF2-40B4-BE49-F238E27FC236}">
                <a16:creationId xmlns="" xmlns:a16="http://schemas.microsoft.com/office/drawing/2014/main" id="{5C8295E6-C630-574F-BAF3-C968A7A6A930}"/>
              </a:ext>
            </a:extLst>
          </p:cNvPr>
          <p:cNvSpPr/>
          <p:nvPr/>
        </p:nvSpPr>
        <p:spPr>
          <a:xfrm>
            <a:off x="876207" y="5541648"/>
            <a:ext cx="10739277" cy="646331"/>
          </a:xfrm>
          <a:prstGeom prst="rect">
            <a:avLst/>
          </a:prstGeom>
        </p:spPr>
        <p:txBody>
          <a:bodyPr wrap="square">
            <a:spAutoFit/>
          </a:bodyPr>
          <a:lstStyle/>
          <a:p>
            <a:pPr>
              <a:lnSpc>
                <a:spcPct val="150000"/>
              </a:lnSpc>
            </a:pPr>
            <a:r>
              <a:rPr lang="en-US" sz="2400" b="1" dirty="0" smtClean="0"/>
              <a:t>Attorneys are included in the rule.</a:t>
            </a:r>
            <a:endParaRPr lang="en-US" sz="2400" b="1" dirty="0"/>
          </a:p>
        </p:txBody>
      </p:sp>
    </p:spTree>
    <p:extLst>
      <p:ext uri="{BB962C8B-B14F-4D97-AF65-F5344CB8AC3E}">
        <p14:creationId xmlns:p14="http://schemas.microsoft.com/office/powerpoint/2010/main" val="3035745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62485B-702E-5F44-A14A-33BF75218101}"/>
              </a:ext>
            </a:extLst>
          </p:cNvPr>
          <p:cNvSpPr/>
          <p:nvPr/>
        </p:nvSpPr>
        <p:spPr>
          <a:xfrm>
            <a:off x="745435" y="433446"/>
            <a:ext cx="7036904" cy="523220"/>
          </a:xfrm>
          <a:prstGeom prst="rect">
            <a:avLst/>
          </a:prstGeom>
          <a:noFill/>
        </p:spPr>
        <p:txBody>
          <a:bodyPr wrap="square">
            <a:spAutoFit/>
          </a:bodyPr>
          <a:lstStyle/>
          <a:p>
            <a:r>
              <a:rPr lang="en-US" sz="2800" b="1" dirty="0" smtClean="0">
                <a:solidFill>
                  <a:srgbClr val="BEAF86"/>
                </a:solidFill>
                <a:latin typeface="Montserrat" pitchFamily="2" charset="77"/>
              </a:rPr>
              <a:t>When &amp; How to Report</a:t>
            </a:r>
            <a:endParaRPr lang="en-US" sz="2800" b="1" dirty="0">
              <a:solidFill>
                <a:srgbClr val="BEAF86"/>
              </a:solidFill>
              <a:latin typeface="Montserrat" pitchFamily="2" charset="77"/>
            </a:endParaRPr>
          </a:p>
        </p:txBody>
      </p:sp>
      <p:cxnSp>
        <p:nvCxnSpPr>
          <p:cNvPr id="6" name="Straight Connector 5">
            <a:extLst>
              <a:ext uri="{FF2B5EF4-FFF2-40B4-BE49-F238E27FC236}">
                <a16:creationId xmlns="" xmlns:a16="http://schemas.microsoft.com/office/drawing/2014/main" id="{E07865A7-A062-0647-9167-056DAB5FAAE6}"/>
              </a:ext>
            </a:extLst>
          </p:cNvPr>
          <p:cNvCxnSpPr/>
          <p:nvPr/>
        </p:nvCxnSpPr>
        <p:spPr>
          <a:xfrm>
            <a:off x="672503" y="1279646"/>
            <a:ext cx="108634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5FF362D8-25A1-EB4F-9883-A68C7D951631}"/>
              </a:ext>
            </a:extLst>
          </p:cNvPr>
          <p:cNvSpPr/>
          <p:nvPr/>
        </p:nvSpPr>
        <p:spPr>
          <a:xfrm>
            <a:off x="-1" y="6562084"/>
            <a:ext cx="12192000" cy="246221"/>
          </a:xfrm>
          <a:prstGeom prst="rect">
            <a:avLst/>
          </a:prstGeom>
          <a:noFill/>
        </p:spPr>
        <p:txBody>
          <a:bodyPr wrap="square">
            <a:spAutoFit/>
          </a:bodyPr>
          <a:lstStyle/>
          <a:p>
            <a:pPr algn="ctr"/>
            <a:r>
              <a:rPr lang="en-US" sz="1000" dirty="0">
                <a:solidFill>
                  <a:schemeClr val="bg1"/>
                </a:solidFill>
                <a:latin typeface="Montserrat" pitchFamily="2" charset="77"/>
                <a:cs typeface="Arial" panose="020B0604020202020204" pitchFamily="34" charset="0"/>
              </a:rPr>
              <a:t>w</a:t>
            </a:r>
            <a:r>
              <a:rPr lang="en-US" sz="1000" dirty="0" smtClean="0">
                <a:solidFill>
                  <a:schemeClr val="bg1"/>
                </a:solidFill>
                <a:latin typeface="Montserrat" pitchFamily="2" charset="77"/>
                <a:cs typeface="Arial" panose="020B0604020202020204" pitchFamily="34" charset="0"/>
              </a:rPr>
              <a:t>fgtitle.com</a:t>
            </a:r>
            <a:endParaRPr lang="en-US" sz="1000" dirty="0">
              <a:solidFill>
                <a:schemeClr val="bg1"/>
              </a:solidFill>
              <a:latin typeface="Montserrat" pitchFamily="2" charset="77"/>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96" y="83244"/>
            <a:ext cx="3654559" cy="874778"/>
          </a:xfrm>
          <a:prstGeom prst="rect">
            <a:avLst/>
          </a:prstGeom>
        </p:spPr>
      </p:pic>
      <p:sp>
        <p:nvSpPr>
          <p:cNvPr id="10" name="Rectangle 9">
            <a:extLst>
              <a:ext uri="{FF2B5EF4-FFF2-40B4-BE49-F238E27FC236}">
                <a16:creationId xmlns="" xmlns:a16="http://schemas.microsoft.com/office/drawing/2014/main" id="{5C8295E6-C630-574F-BAF3-C968A7A6A930}"/>
              </a:ext>
            </a:extLst>
          </p:cNvPr>
          <p:cNvSpPr/>
          <p:nvPr/>
        </p:nvSpPr>
        <p:spPr>
          <a:xfrm>
            <a:off x="726360" y="1654119"/>
            <a:ext cx="10739277" cy="4247317"/>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b="1" dirty="0" smtClean="0"/>
              <a:t>Qualifying transactions must be reported by:</a:t>
            </a:r>
          </a:p>
          <a:p>
            <a:pPr marL="742950" lvl="1" indent="-285750">
              <a:lnSpc>
                <a:spcPct val="150000"/>
              </a:lnSpc>
              <a:buFont typeface="Arial" panose="020B0604020202020204" pitchFamily="34" charset="0"/>
              <a:buChar char="•"/>
            </a:pPr>
            <a:r>
              <a:rPr lang="en-US" sz="2000" b="1" dirty="0" smtClean="0"/>
              <a:t>Last day of the month after the reportable transfer occurred, OR</a:t>
            </a:r>
          </a:p>
          <a:p>
            <a:pPr marL="742950" lvl="1" indent="-285750">
              <a:lnSpc>
                <a:spcPct val="150000"/>
              </a:lnSpc>
              <a:buFont typeface="Arial" panose="020B0604020202020204" pitchFamily="34" charset="0"/>
              <a:buChar char="•"/>
            </a:pPr>
            <a:r>
              <a:rPr lang="en-US" sz="2000" b="1" dirty="0" smtClean="0"/>
              <a:t>30 calendar days after closing</a:t>
            </a:r>
          </a:p>
          <a:p>
            <a:pPr lvl="1">
              <a:lnSpc>
                <a:spcPct val="150000"/>
              </a:lnSpc>
            </a:pPr>
            <a:endParaRPr lang="en-US" sz="2000" b="1" dirty="0" smtClean="0"/>
          </a:p>
          <a:p>
            <a:pPr marL="285750" indent="-285750">
              <a:lnSpc>
                <a:spcPct val="150000"/>
              </a:lnSpc>
              <a:buFont typeface="Arial" panose="020B0604020202020204" pitchFamily="34" charset="0"/>
              <a:buChar char="•"/>
            </a:pPr>
            <a:r>
              <a:rPr lang="en-US" sz="2000" b="1" dirty="0" smtClean="0"/>
              <a:t>How:  BSA </a:t>
            </a:r>
            <a:r>
              <a:rPr lang="en-US" sz="2000" b="1" dirty="0" err="1" smtClean="0"/>
              <a:t>efiling</a:t>
            </a:r>
            <a:r>
              <a:rPr lang="en-US" sz="2000" b="1" dirty="0" smtClean="0"/>
              <a:t> system -  111 data points keyed into system</a:t>
            </a:r>
          </a:p>
          <a:p>
            <a:pPr marL="285750" indent="-285750">
              <a:lnSpc>
                <a:spcPct val="150000"/>
              </a:lnSpc>
              <a:buFont typeface="Arial" panose="020B0604020202020204" pitchFamily="34" charset="0"/>
              <a:buChar char="•"/>
            </a:pPr>
            <a:r>
              <a:rPr lang="en-US" sz="2000" b="1" dirty="0" smtClean="0"/>
              <a:t>Who:  NTS Back Office Support Team</a:t>
            </a:r>
          </a:p>
          <a:p>
            <a:pPr marL="285750" indent="-285750">
              <a:lnSpc>
                <a:spcPct val="150000"/>
              </a:lnSpc>
              <a:buFont typeface="Arial" panose="020B0604020202020204" pitchFamily="34" charset="0"/>
              <a:buChar char="•"/>
            </a:pPr>
            <a:endParaRPr lang="en-US" sz="2000" b="1" dirty="0"/>
          </a:p>
          <a:p>
            <a:pPr marL="285750" indent="-285750">
              <a:lnSpc>
                <a:spcPct val="150000"/>
              </a:lnSpc>
              <a:buFont typeface="Arial" panose="020B0604020202020204" pitchFamily="34" charset="0"/>
              <a:buChar char="•"/>
            </a:pPr>
            <a:r>
              <a:rPr lang="en-US" sz="2000" b="1" dirty="0" smtClean="0"/>
              <a:t>Reporting receipt and Designation Agreement are required to be maintained for a period of 5 years after the transfer of ownership</a:t>
            </a:r>
            <a:endParaRPr lang="en-US" sz="2000" b="1" dirty="0"/>
          </a:p>
        </p:txBody>
      </p:sp>
    </p:spTree>
    <p:extLst>
      <p:ext uri="{BB962C8B-B14F-4D97-AF65-F5344CB8AC3E}">
        <p14:creationId xmlns:p14="http://schemas.microsoft.com/office/powerpoint/2010/main" val="747210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62485B-702E-5F44-A14A-33BF75218101}"/>
              </a:ext>
            </a:extLst>
          </p:cNvPr>
          <p:cNvSpPr/>
          <p:nvPr/>
        </p:nvSpPr>
        <p:spPr>
          <a:xfrm>
            <a:off x="745435" y="433446"/>
            <a:ext cx="7036904" cy="584775"/>
          </a:xfrm>
          <a:prstGeom prst="rect">
            <a:avLst/>
          </a:prstGeom>
          <a:noFill/>
        </p:spPr>
        <p:txBody>
          <a:bodyPr wrap="square">
            <a:spAutoFit/>
          </a:bodyPr>
          <a:lstStyle/>
          <a:p>
            <a:r>
              <a:rPr lang="en-US" sz="3200" b="1" dirty="0">
                <a:solidFill>
                  <a:srgbClr val="BEAF86"/>
                </a:solidFill>
                <a:latin typeface="Montserrat" pitchFamily="2" charset="77"/>
              </a:rPr>
              <a:t>What Escrow Needs to Know</a:t>
            </a:r>
          </a:p>
        </p:txBody>
      </p:sp>
      <p:cxnSp>
        <p:nvCxnSpPr>
          <p:cNvPr id="6" name="Straight Connector 5">
            <a:extLst>
              <a:ext uri="{FF2B5EF4-FFF2-40B4-BE49-F238E27FC236}">
                <a16:creationId xmlns="" xmlns:a16="http://schemas.microsoft.com/office/drawing/2014/main" id="{E07865A7-A062-0647-9167-056DAB5FAAE6}"/>
              </a:ext>
            </a:extLst>
          </p:cNvPr>
          <p:cNvCxnSpPr/>
          <p:nvPr/>
        </p:nvCxnSpPr>
        <p:spPr>
          <a:xfrm>
            <a:off x="664265" y="1152939"/>
            <a:ext cx="108634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5FF362D8-25A1-EB4F-9883-A68C7D951631}"/>
              </a:ext>
            </a:extLst>
          </p:cNvPr>
          <p:cNvSpPr/>
          <p:nvPr/>
        </p:nvSpPr>
        <p:spPr>
          <a:xfrm>
            <a:off x="-1" y="6562084"/>
            <a:ext cx="12192000" cy="246221"/>
          </a:xfrm>
          <a:prstGeom prst="rect">
            <a:avLst/>
          </a:prstGeom>
          <a:noFill/>
        </p:spPr>
        <p:txBody>
          <a:bodyPr wrap="square">
            <a:spAutoFit/>
          </a:bodyPr>
          <a:lstStyle/>
          <a:p>
            <a:pPr algn="ctr"/>
            <a:r>
              <a:rPr lang="en-US" sz="1000" dirty="0">
                <a:solidFill>
                  <a:schemeClr val="bg1"/>
                </a:solidFill>
                <a:latin typeface="Montserrat" pitchFamily="2" charset="77"/>
                <a:cs typeface="Arial" panose="020B0604020202020204" pitchFamily="34" charset="0"/>
              </a:rPr>
              <a:t>w</a:t>
            </a:r>
            <a:r>
              <a:rPr lang="en-US" sz="1000" dirty="0" smtClean="0">
                <a:solidFill>
                  <a:schemeClr val="bg1"/>
                </a:solidFill>
                <a:latin typeface="Montserrat" pitchFamily="2" charset="77"/>
                <a:cs typeface="Arial" panose="020B0604020202020204" pitchFamily="34" charset="0"/>
              </a:rPr>
              <a:t>fgtitle.com</a:t>
            </a:r>
            <a:endParaRPr lang="en-US" sz="1000" dirty="0">
              <a:solidFill>
                <a:schemeClr val="bg1"/>
              </a:solidFill>
              <a:latin typeface="Montserrat" pitchFamily="2" charset="77"/>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96" y="83244"/>
            <a:ext cx="3654559" cy="874778"/>
          </a:xfrm>
          <a:prstGeom prst="rect">
            <a:avLst/>
          </a:prstGeom>
        </p:spPr>
      </p:pic>
      <p:sp>
        <p:nvSpPr>
          <p:cNvPr id="3" name="Rectangle 2"/>
          <p:cNvSpPr/>
          <p:nvPr/>
        </p:nvSpPr>
        <p:spPr>
          <a:xfrm>
            <a:off x="1288171" y="1793260"/>
            <a:ext cx="9781309" cy="3063724"/>
          </a:xfrm>
          <a:prstGeom prst="rect">
            <a:avLst/>
          </a:prstGeom>
        </p:spPr>
        <p:txBody>
          <a:bodyPr wrap="square">
            <a:spAutoFit/>
          </a:bodyPr>
          <a:lstStyle/>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Q:  My underwriter files the reports for me now; will they continue to do so</a:t>
            </a:r>
            <a:r>
              <a:rPr lang="en-US" sz="2400" b="1" dirty="0" smtClean="0">
                <a:latin typeface="Calibri" panose="020F0502020204030204" pitchFamily="34" charset="0"/>
                <a:ea typeface="Calibri" panose="020F0502020204030204" pitchFamily="34" charset="0"/>
                <a:cs typeface="Times New Roman" panose="02020603050405020304" pitchFamily="18" charset="0"/>
              </a:rPr>
              <a:t>?</a:t>
            </a:r>
          </a:p>
          <a:p>
            <a:pPr marR="0" lvl="0">
              <a:lnSpc>
                <a:spcPct val="107000"/>
              </a:lnSpc>
              <a:spcBef>
                <a:spcPts val="0"/>
              </a:spcBef>
              <a:spcAft>
                <a:spcPts val="800"/>
              </a:spcAft>
            </a:pP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Under </a:t>
            </a:r>
            <a:r>
              <a:rPr lang="en-US" sz="2400" dirty="0">
                <a:latin typeface="Calibri" panose="020F0502020204030204" pitchFamily="34" charset="0"/>
                <a:ea typeface="Calibri" panose="020F0502020204030204" pitchFamily="34" charset="0"/>
                <a:cs typeface="Times New Roman" panose="02020603050405020304" pitchFamily="18" charset="0"/>
              </a:rPr>
              <a:t>the GTO, the Underwriters are responsible for supervising their employees and agents to perform under the Order.  The </a:t>
            </a:r>
            <a:r>
              <a:rPr lang="en-US" sz="2400" dirty="0" smtClean="0">
                <a:latin typeface="Calibri" panose="020F0502020204030204" pitchFamily="34" charset="0"/>
                <a:ea typeface="Calibri" panose="020F0502020204030204" pitchFamily="34" charset="0"/>
                <a:cs typeface="Times New Roman" panose="02020603050405020304" pitchFamily="18" charset="0"/>
              </a:rPr>
              <a:t>new </a:t>
            </a:r>
            <a:r>
              <a:rPr lang="en-US" sz="2400" dirty="0">
                <a:latin typeface="Calibri" panose="020F0502020204030204" pitchFamily="34" charset="0"/>
                <a:ea typeface="Calibri" panose="020F0502020204030204" pitchFamily="34" charset="0"/>
                <a:cs typeface="Times New Roman" panose="02020603050405020304" pitchFamily="18" charset="0"/>
              </a:rPr>
              <a:t>Real Estate Rule </a:t>
            </a:r>
            <a:r>
              <a:rPr lang="en-US" sz="2400" dirty="0" smtClean="0">
                <a:latin typeface="Calibri" panose="020F0502020204030204" pitchFamily="34" charset="0"/>
                <a:ea typeface="Calibri" panose="020F0502020204030204" pitchFamily="34" charset="0"/>
                <a:cs typeface="Times New Roman" panose="02020603050405020304" pitchFamily="18" charset="0"/>
              </a:rPr>
              <a:t>explicitly lists the </a:t>
            </a:r>
            <a:r>
              <a:rPr lang="en-US" sz="2400" dirty="0">
                <a:latin typeface="Calibri" panose="020F0502020204030204" pitchFamily="34" charset="0"/>
                <a:ea typeface="Calibri" panose="020F0502020204030204" pitchFamily="34" charset="0"/>
                <a:cs typeface="Times New Roman" panose="02020603050405020304" pitchFamily="18" charset="0"/>
              </a:rPr>
              <a:t>Settlement Agent or Closing Agent </a:t>
            </a:r>
            <a:r>
              <a:rPr lang="en-US" sz="2400" dirty="0" smtClean="0">
                <a:latin typeface="Calibri" panose="020F0502020204030204" pitchFamily="34" charset="0"/>
                <a:ea typeface="Calibri" panose="020F0502020204030204" pitchFamily="34" charset="0"/>
                <a:cs typeface="Times New Roman" panose="02020603050405020304" pitchFamily="18" charset="0"/>
              </a:rPr>
              <a:t>first in a cascade of real estate persons responsible for the reporting the transfer of ownership.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1979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62485B-702E-5F44-A14A-33BF75218101}"/>
              </a:ext>
            </a:extLst>
          </p:cNvPr>
          <p:cNvSpPr/>
          <p:nvPr/>
        </p:nvSpPr>
        <p:spPr>
          <a:xfrm>
            <a:off x="745435" y="433446"/>
            <a:ext cx="7036904" cy="584775"/>
          </a:xfrm>
          <a:prstGeom prst="rect">
            <a:avLst/>
          </a:prstGeom>
          <a:noFill/>
        </p:spPr>
        <p:txBody>
          <a:bodyPr wrap="square">
            <a:spAutoFit/>
          </a:bodyPr>
          <a:lstStyle/>
          <a:p>
            <a:r>
              <a:rPr lang="en-US" sz="3200" b="1" dirty="0">
                <a:solidFill>
                  <a:srgbClr val="BEAF86"/>
                </a:solidFill>
                <a:latin typeface="Montserrat" pitchFamily="2" charset="77"/>
              </a:rPr>
              <a:t>What Escrow Needs to Know</a:t>
            </a:r>
          </a:p>
        </p:txBody>
      </p:sp>
      <p:cxnSp>
        <p:nvCxnSpPr>
          <p:cNvPr id="6" name="Straight Connector 5">
            <a:extLst>
              <a:ext uri="{FF2B5EF4-FFF2-40B4-BE49-F238E27FC236}">
                <a16:creationId xmlns="" xmlns:a16="http://schemas.microsoft.com/office/drawing/2014/main" id="{E07865A7-A062-0647-9167-056DAB5FAAE6}"/>
              </a:ext>
            </a:extLst>
          </p:cNvPr>
          <p:cNvCxnSpPr/>
          <p:nvPr/>
        </p:nvCxnSpPr>
        <p:spPr>
          <a:xfrm>
            <a:off x="664265" y="1152939"/>
            <a:ext cx="108634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5FF362D8-25A1-EB4F-9883-A68C7D951631}"/>
              </a:ext>
            </a:extLst>
          </p:cNvPr>
          <p:cNvSpPr/>
          <p:nvPr/>
        </p:nvSpPr>
        <p:spPr>
          <a:xfrm>
            <a:off x="-1" y="6562084"/>
            <a:ext cx="12192000" cy="246221"/>
          </a:xfrm>
          <a:prstGeom prst="rect">
            <a:avLst/>
          </a:prstGeom>
          <a:noFill/>
        </p:spPr>
        <p:txBody>
          <a:bodyPr wrap="square">
            <a:spAutoFit/>
          </a:bodyPr>
          <a:lstStyle/>
          <a:p>
            <a:pPr algn="ctr"/>
            <a:r>
              <a:rPr lang="en-US" sz="1000" dirty="0">
                <a:solidFill>
                  <a:schemeClr val="bg1"/>
                </a:solidFill>
                <a:latin typeface="Montserrat" pitchFamily="2" charset="77"/>
                <a:cs typeface="Arial" panose="020B0604020202020204" pitchFamily="34" charset="0"/>
              </a:rPr>
              <a:t>w</a:t>
            </a:r>
            <a:r>
              <a:rPr lang="en-US" sz="1000" dirty="0" smtClean="0">
                <a:solidFill>
                  <a:schemeClr val="bg1"/>
                </a:solidFill>
                <a:latin typeface="Montserrat" pitchFamily="2" charset="77"/>
                <a:cs typeface="Arial" panose="020B0604020202020204" pitchFamily="34" charset="0"/>
              </a:rPr>
              <a:t>fgtitle.com</a:t>
            </a:r>
            <a:endParaRPr lang="en-US" sz="1000" dirty="0">
              <a:solidFill>
                <a:schemeClr val="bg1"/>
              </a:solidFill>
              <a:latin typeface="Montserrat" pitchFamily="2" charset="77"/>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96" y="83244"/>
            <a:ext cx="3654559" cy="874778"/>
          </a:xfrm>
          <a:prstGeom prst="rect">
            <a:avLst/>
          </a:prstGeom>
        </p:spPr>
      </p:pic>
      <p:sp>
        <p:nvSpPr>
          <p:cNvPr id="2" name="Rectangle 1"/>
          <p:cNvSpPr/>
          <p:nvPr/>
        </p:nvSpPr>
        <p:spPr>
          <a:xfrm>
            <a:off x="1565563" y="1995055"/>
            <a:ext cx="8672945" cy="3664080"/>
          </a:xfrm>
          <a:prstGeom prst="rect">
            <a:avLst/>
          </a:prstGeom>
        </p:spPr>
        <p:txBody>
          <a:bodyPr wrap="square">
            <a:spAutoFit/>
          </a:bodyPr>
          <a:lstStyle/>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Q:   Can I outsource to a vendor the FinCEN data upload?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The </a:t>
            </a:r>
            <a:r>
              <a:rPr lang="en-US" sz="2400" dirty="0">
                <a:latin typeface="Calibri" panose="020F0502020204030204" pitchFamily="34" charset="0"/>
                <a:ea typeface="Calibri" panose="020F0502020204030204" pitchFamily="34" charset="0"/>
                <a:cs typeface="Times New Roman" panose="02020603050405020304" pitchFamily="18" charset="0"/>
              </a:rPr>
              <a:t>reporting person is 100% responsible for the </a:t>
            </a:r>
            <a:r>
              <a:rPr lang="en-US" sz="2400" dirty="0" smtClean="0">
                <a:latin typeface="Calibri" panose="020F0502020204030204" pitchFamily="34" charset="0"/>
                <a:ea typeface="Calibri" panose="020F0502020204030204" pitchFamily="34" charset="0"/>
                <a:cs typeface="Times New Roman" panose="02020603050405020304" pitchFamily="18" charset="0"/>
              </a:rPr>
              <a:t>reporting and record maintenance, though a vendor may be engaged to key the data into the BSA </a:t>
            </a:r>
            <a:r>
              <a:rPr lang="en-US" sz="2400" dirty="0" err="1" smtClean="0">
                <a:latin typeface="Calibri" panose="020F0502020204030204" pitchFamily="34" charset="0"/>
                <a:ea typeface="Calibri" panose="020F0502020204030204" pitchFamily="34" charset="0"/>
                <a:cs typeface="Times New Roman" panose="02020603050405020304" pitchFamily="18" charset="0"/>
              </a:rPr>
              <a:t>efiling</a:t>
            </a:r>
            <a:r>
              <a:rPr lang="en-US" sz="2400" dirty="0" smtClean="0">
                <a:latin typeface="Calibri" panose="020F0502020204030204" pitchFamily="34" charset="0"/>
                <a:ea typeface="Calibri" panose="020F0502020204030204" pitchFamily="34" charset="0"/>
                <a:cs typeface="Times New Roman" panose="02020603050405020304" pitchFamily="18" charset="0"/>
              </a:rPr>
              <a:t> real estate report.</a:t>
            </a:r>
          </a:p>
          <a:p>
            <a:pPr>
              <a:lnSpc>
                <a:spcPct val="107000"/>
              </a:lnSpc>
              <a:spcAft>
                <a:spcPts val="800"/>
              </a:spcAft>
            </a:pPr>
            <a:endParaRPr lang="en-US" sz="2400" i="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i="1" dirty="0" smtClean="0">
                <a:latin typeface="Calibri" panose="020F0502020204030204" pitchFamily="34" charset="0"/>
                <a:ea typeface="Calibri" panose="020F0502020204030204" pitchFamily="34" charset="0"/>
                <a:cs typeface="Times New Roman" panose="02020603050405020304" pitchFamily="18" charset="0"/>
              </a:rPr>
              <a:t>Internally, all WFG operations are outsourcing QC and reporting upload to NTS.</a:t>
            </a:r>
          </a:p>
        </p:txBody>
      </p:sp>
    </p:spTree>
    <p:extLst>
      <p:ext uri="{BB962C8B-B14F-4D97-AF65-F5344CB8AC3E}">
        <p14:creationId xmlns:p14="http://schemas.microsoft.com/office/powerpoint/2010/main" val="2242823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62485B-702E-5F44-A14A-33BF75218101}"/>
              </a:ext>
            </a:extLst>
          </p:cNvPr>
          <p:cNvSpPr/>
          <p:nvPr/>
        </p:nvSpPr>
        <p:spPr>
          <a:xfrm>
            <a:off x="745435" y="433446"/>
            <a:ext cx="7036904" cy="584775"/>
          </a:xfrm>
          <a:prstGeom prst="rect">
            <a:avLst/>
          </a:prstGeom>
          <a:noFill/>
        </p:spPr>
        <p:txBody>
          <a:bodyPr wrap="square">
            <a:spAutoFit/>
          </a:bodyPr>
          <a:lstStyle/>
          <a:p>
            <a:r>
              <a:rPr lang="en-US" sz="3200" b="1" dirty="0">
                <a:solidFill>
                  <a:srgbClr val="BEAF86"/>
                </a:solidFill>
                <a:latin typeface="Montserrat" pitchFamily="2" charset="77"/>
              </a:rPr>
              <a:t>What Escrow Needs to Know</a:t>
            </a:r>
          </a:p>
        </p:txBody>
      </p:sp>
      <p:cxnSp>
        <p:nvCxnSpPr>
          <p:cNvPr id="6" name="Straight Connector 5">
            <a:extLst>
              <a:ext uri="{FF2B5EF4-FFF2-40B4-BE49-F238E27FC236}">
                <a16:creationId xmlns="" xmlns:a16="http://schemas.microsoft.com/office/drawing/2014/main" id="{E07865A7-A062-0647-9167-056DAB5FAAE6}"/>
              </a:ext>
            </a:extLst>
          </p:cNvPr>
          <p:cNvCxnSpPr/>
          <p:nvPr/>
        </p:nvCxnSpPr>
        <p:spPr>
          <a:xfrm>
            <a:off x="664265" y="1152939"/>
            <a:ext cx="108634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5FF362D8-25A1-EB4F-9883-A68C7D951631}"/>
              </a:ext>
            </a:extLst>
          </p:cNvPr>
          <p:cNvSpPr/>
          <p:nvPr/>
        </p:nvSpPr>
        <p:spPr>
          <a:xfrm>
            <a:off x="-1" y="6562084"/>
            <a:ext cx="12192000" cy="246221"/>
          </a:xfrm>
          <a:prstGeom prst="rect">
            <a:avLst/>
          </a:prstGeom>
          <a:noFill/>
        </p:spPr>
        <p:txBody>
          <a:bodyPr wrap="square">
            <a:spAutoFit/>
          </a:bodyPr>
          <a:lstStyle/>
          <a:p>
            <a:pPr algn="ctr"/>
            <a:r>
              <a:rPr lang="en-US" sz="1000" dirty="0">
                <a:solidFill>
                  <a:schemeClr val="bg1"/>
                </a:solidFill>
                <a:latin typeface="Montserrat" pitchFamily="2" charset="77"/>
                <a:cs typeface="Arial" panose="020B0604020202020204" pitchFamily="34" charset="0"/>
              </a:rPr>
              <a:t>w</a:t>
            </a:r>
            <a:r>
              <a:rPr lang="en-US" sz="1000" dirty="0" smtClean="0">
                <a:solidFill>
                  <a:schemeClr val="bg1"/>
                </a:solidFill>
                <a:latin typeface="Montserrat" pitchFamily="2" charset="77"/>
                <a:cs typeface="Arial" panose="020B0604020202020204" pitchFamily="34" charset="0"/>
              </a:rPr>
              <a:t>fgtitle.com</a:t>
            </a:r>
            <a:endParaRPr lang="en-US" sz="1000" dirty="0">
              <a:solidFill>
                <a:schemeClr val="bg1"/>
              </a:solidFill>
              <a:latin typeface="Montserrat" pitchFamily="2" charset="77"/>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96" y="83244"/>
            <a:ext cx="3654559" cy="874778"/>
          </a:xfrm>
          <a:prstGeom prst="rect">
            <a:avLst/>
          </a:prstGeom>
        </p:spPr>
      </p:pic>
      <p:sp>
        <p:nvSpPr>
          <p:cNvPr id="3" name="Rectangle 2"/>
          <p:cNvSpPr/>
          <p:nvPr/>
        </p:nvSpPr>
        <p:spPr>
          <a:xfrm>
            <a:off x="1433944" y="1981200"/>
            <a:ext cx="9324110" cy="3063659"/>
          </a:xfrm>
          <a:prstGeom prst="rect">
            <a:avLst/>
          </a:prstGeom>
        </p:spPr>
        <p:txBody>
          <a:bodyPr wrap="square">
            <a:spAutoFit/>
          </a:bodyPr>
          <a:lstStyle/>
          <a:p>
            <a:pPr>
              <a:lnSpc>
                <a:spcPct val="107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Q:  Does a repeat customer have to fill out the paperwork for each transaction, or can we save their information and reuse the form?</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2800" dirty="0" smtClean="0">
                <a:latin typeface="Calibri" panose="020F0502020204030204" pitchFamily="34" charset="0"/>
                <a:ea typeface="Calibri" panose="020F0502020204030204" pitchFamily="34" charset="0"/>
                <a:cs typeface="Times New Roman" panose="02020603050405020304" pitchFamily="18" charset="0"/>
              </a:rPr>
              <a:t>A </a:t>
            </a:r>
            <a:r>
              <a:rPr lang="en-US" sz="2800" dirty="0">
                <a:latin typeface="Calibri" panose="020F0502020204030204" pitchFamily="34" charset="0"/>
                <a:ea typeface="Calibri" panose="020F0502020204030204" pitchFamily="34" charset="0"/>
                <a:cs typeface="Times New Roman" panose="02020603050405020304" pitchFamily="18" charset="0"/>
              </a:rPr>
              <a:t>completed form is transaction-specific and must be completed for each transaction.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5950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62485B-702E-5F44-A14A-33BF75218101}"/>
              </a:ext>
            </a:extLst>
          </p:cNvPr>
          <p:cNvSpPr/>
          <p:nvPr/>
        </p:nvSpPr>
        <p:spPr>
          <a:xfrm>
            <a:off x="745435" y="433446"/>
            <a:ext cx="7036904" cy="584775"/>
          </a:xfrm>
          <a:prstGeom prst="rect">
            <a:avLst/>
          </a:prstGeom>
          <a:noFill/>
        </p:spPr>
        <p:txBody>
          <a:bodyPr wrap="square">
            <a:spAutoFit/>
          </a:bodyPr>
          <a:lstStyle/>
          <a:p>
            <a:r>
              <a:rPr lang="en-US" sz="3200" b="1" dirty="0">
                <a:solidFill>
                  <a:srgbClr val="BEAF86"/>
                </a:solidFill>
                <a:latin typeface="Montserrat" pitchFamily="2" charset="77"/>
              </a:rPr>
              <a:t>What Escrow Needs to Know</a:t>
            </a:r>
          </a:p>
        </p:txBody>
      </p:sp>
      <p:cxnSp>
        <p:nvCxnSpPr>
          <p:cNvPr id="6" name="Straight Connector 5">
            <a:extLst>
              <a:ext uri="{FF2B5EF4-FFF2-40B4-BE49-F238E27FC236}">
                <a16:creationId xmlns="" xmlns:a16="http://schemas.microsoft.com/office/drawing/2014/main" id="{E07865A7-A062-0647-9167-056DAB5FAAE6}"/>
              </a:ext>
            </a:extLst>
          </p:cNvPr>
          <p:cNvCxnSpPr/>
          <p:nvPr/>
        </p:nvCxnSpPr>
        <p:spPr>
          <a:xfrm>
            <a:off x="664265" y="1152939"/>
            <a:ext cx="108634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5FF362D8-25A1-EB4F-9883-A68C7D951631}"/>
              </a:ext>
            </a:extLst>
          </p:cNvPr>
          <p:cNvSpPr/>
          <p:nvPr/>
        </p:nvSpPr>
        <p:spPr>
          <a:xfrm>
            <a:off x="-1" y="6562084"/>
            <a:ext cx="12192000" cy="246221"/>
          </a:xfrm>
          <a:prstGeom prst="rect">
            <a:avLst/>
          </a:prstGeom>
          <a:noFill/>
        </p:spPr>
        <p:txBody>
          <a:bodyPr wrap="square">
            <a:spAutoFit/>
          </a:bodyPr>
          <a:lstStyle/>
          <a:p>
            <a:pPr algn="ctr"/>
            <a:r>
              <a:rPr lang="en-US" sz="1000" dirty="0">
                <a:solidFill>
                  <a:schemeClr val="bg1"/>
                </a:solidFill>
                <a:latin typeface="Montserrat" pitchFamily="2" charset="77"/>
                <a:cs typeface="Arial" panose="020B0604020202020204" pitchFamily="34" charset="0"/>
              </a:rPr>
              <a:t>w</a:t>
            </a:r>
            <a:r>
              <a:rPr lang="en-US" sz="1000" dirty="0" smtClean="0">
                <a:solidFill>
                  <a:schemeClr val="bg1"/>
                </a:solidFill>
                <a:latin typeface="Montserrat" pitchFamily="2" charset="77"/>
                <a:cs typeface="Arial" panose="020B0604020202020204" pitchFamily="34" charset="0"/>
              </a:rPr>
              <a:t>fgtitle.com</a:t>
            </a:r>
            <a:endParaRPr lang="en-US" sz="1000" dirty="0">
              <a:solidFill>
                <a:schemeClr val="bg1"/>
              </a:solidFill>
              <a:latin typeface="Montserrat" pitchFamily="2" charset="77"/>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96" y="83244"/>
            <a:ext cx="3654559" cy="874778"/>
          </a:xfrm>
          <a:prstGeom prst="rect">
            <a:avLst/>
          </a:prstGeom>
        </p:spPr>
      </p:pic>
      <p:sp>
        <p:nvSpPr>
          <p:cNvPr id="3" name="Rectangle 2"/>
          <p:cNvSpPr/>
          <p:nvPr/>
        </p:nvSpPr>
        <p:spPr>
          <a:xfrm>
            <a:off x="1433944" y="1981200"/>
            <a:ext cx="9324110" cy="3108543"/>
          </a:xfrm>
          <a:prstGeom prst="rect">
            <a:avLst/>
          </a:prstGeom>
        </p:spPr>
        <p:txBody>
          <a:bodyPr wrap="square">
            <a:spAutoFit/>
          </a:bodyPr>
          <a:lstStyle/>
          <a:p>
            <a:r>
              <a:rPr lang="en-US" sz="2800" b="1" dirty="0"/>
              <a:t>Q:  Can I accept the BOI# provided by the customer and not collect the data?</a:t>
            </a:r>
            <a:endParaRPr lang="en-US" sz="2800" dirty="0"/>
          </a:p>
          <a:p>
            <a:pPr lvl="0"/>
            <a:endParaRPr lang="en-US" sz="2800" dirty="0" smtClean="0"/>
          </a:p>
          <a:p>
            <a:pPr lvl="0"/>
            <a:r>
              <a:rPr lang="en-US" sz="2400" dirty="0" smtClean="0"/>
              <a:t>No</a:t>
            </a:r>
            <a:r>
              <a:rPr lang="en-US" sz="2400" dirty="0"/>
              <a:t>, the </a:t>
            </a:r>
            <a:r>
              <a:rPr lang="en-US" sz="2400" dirty="0" smtClean="0"/>
              <a:t>residential real estate reporting rule reports property transfers by entities and requests the beneficial ownership information again. </a:t>
            </a:r>
          </a:p>
          <a:p>
            <a:pPr lvl="0"/>
            <a:endParaRPr lang="en-US" sz="2400" dirty="0"/>
          </a:p>
          <a:p>
            <a:pPr lvl="0"/>
            <a:r>
              <a:rPr lang="en-US" sz="2000" dirty="0" smtClean="0"/>
              <a:t>Currently</a:t>
            </a:r>
            <a:r>
              <a:rPr lang="en-US" sz="2000" dirty="0"/>
              <a:t>, BOI reporting under the CTA is not being </a:t>
            </a:r>
            <a:r>
              <a:rPr lang="en-US" sz="2000" dirty="0" smtClean="0"/>
              <a:t>enforced; but that is not an acceptable pushback from an entity or trust purchaser of residential real estate.</a:t>
            </a:r>
            <a:endParaRPr lang="en-US" sz="2000" dirty="0"/>
          </a:p>
        </p:txBody>
      </p:sp>
    </p:spTree>
    <p:extLst>
      <p:ext uri="{BB962C8B-B14F-4D97-AF65-F5344CB8AC3E}">
        <p14:creationId xmlns:p14="http://schemas.microsoft.com/office/powerpoint/2010/main" val="2957236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62485B-702E-5F44-A14A-33BF75218101}"/>
              </a:ext>
            </a:extLst>
          </p:cNvPr>
          <p:cNvSpPr/>
          <p:nvPr/>
        </p:nvSpPr>
        <p:spPr>
          <a:xfrm>
            <a:off x="745435" y="433446"/>
            <a:ext cx="7036904" cy="1077218"/>
          </a:xfrm>
          <a:prstGeom prst="rect">
            <a:avLst/>
          </a:prstGeom>
          <a:noFill/>
        </p:spPr>
        <p:txBody>
          <a:bodyPr wrap="square">
            <a:spAutoFit/>
          </a:bodyPr>
          <a:lstStyle/>
          <a:p>
            <a:r>
              <a:rPr lang="en-US" sz="3200" b="1" dirty="0">
                <a:solidFill>
                  <a:srgbClr val="BEAF86"/>
                </a:solidFill>
                <a:latin typeface="Montserrat" pitchFamily="2" charset="77"/>
              </a:rPr>
              <a:t>What Escrow Needs to Know</a:t>
            </a:r>
          </a:p>
          <a:p>
            <a:endParaRPr lang="en-US" sz="3200" b="1" dirty="0">
              <a:solidFill>
                <a:srgbClr val="BEAF86"/>
              </a:solidFill>
              <a:latin typeface="Montserrat" pitchFamily="2" charset="77"/>
            </a:endParaRPr>
          </a:p>
        </p:txBody>
      </p:sp>
      <p:cxnSp>
        <p:nvCxnSpPr>
          <p:cNvPr id="6" name="Straight Connector 5">
            <a:extLst>
              <a:ext uri="{FF2B5EF4-FFF2-40B4-BE49-F238E27FC236}">
                <a16:creationId xmlns="" xmlns:a16="http://schemas.microsoft.com/office/drawing/2014/main" id="{E07865A7-A062-0647-9167-056DAB5FAAE6}"/>
              </a:ext>
            </a:extLst>
          </p:cNvPr>
          <p:cNvCxnSpPr/>
          <p:nvPr/>
        </p:nvCxnSpPr>
        <p:spPr>
          <a:xfrm>
            <a:off x="664265" y="1152939"/>
            <a:ext cx="108634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5FF362D8-25A1-EB4F-9883-A68C7D951631}"/>
              </a:ext>
            </a:extLst>
          </p:cNvPr>
          <p:cNvSpPr/>
          <p:nvPr/>
        </p:nvSpPr>
        <p:spPr>
          <a:xfrm>
            <a:off x="-1" y="6562084"/>
            <a:ext cx="12192000" cy="246221"/>
          </a:xfrm>
          <a:prstGeom prst="rect">
            <a:avLst/>
          </a:prstGeom>
          <a:noFill/>
        </p:spPr>
        <p:txBody>
          <a:bodyPr wrap="square">
            <a:spAutoFit/>
          </a:bodyPr>
          <a:lstStyle/>
          <a:p>
            <a:pPr algn="ctr"/>
            <a:r>
              <a:rPr lang="en-US" sz="1000" dirty="0">
                <a:solidFill>
                  <a:schemeClr val="bg1"/>
                </a:solidFill>
                <a:latin typeface="Montserrat" pitchFamily="2" charset="77"/>
                <a:cs typeface="Arial" panose="020B0604020202020204" pitchFamily="34" charset="0"/>
              </a:rPr>
              <a:t>w</a:t>
            </a:r>
            <a:r>
              <a:rPr lang="en-US" sz="1000" dirty="0" smtClean="0">
                <a:solidFill>
                  <a:schemeClr val="bg1"/>
                </a:solidFill>
                <a:latin typeface="Montserrat" pitchFamily="2" charset="77"/>
                <a:cs typeface="Arial" panose="020B0604020202020204" pitchFamily="34" charset="0"/>
              </a:rPr>
              <a:t>fgtitle.com</a:t>
            </a:r>
            <a:endParaRPr lang="en-US" sz="1000" dirty="0">
              <a:solidFill>
                <a:schemeClr val="bg1"/>
              </a:solidFill>
              <a:latin typeface="Montserrat" pitchFamily="2" charset="77"/>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96" y="83244"/>
            <a:ext cx="3654559" cy="874778"/>
          </a:xfrm>
          <a:prstGeom prst="rect">
            <a:avLst/>
          </a:prstGeom>
        </p:spPr>
      </p:pic>
      <p:sp>
        <p:nvSpPr>
          <p:cNvPr id="3" name="Rectangle 2"/>
          <p:cNvSpPr/>
          <p:nvPr/>
        </p:nvSpPr>
        <p:spPr>
          <a:xfrm>
            <a:off x="1357745" y="1814946"/>
            <a:ext cx="9725891" cy="2379498"/>
          </a:xfrm>
          <a:prstGeom prst="rect">
            <a:avLst/>
          </a:prstGeom>
        </p:spPr>
        <p:txBody>
          <a:bodyPr wrap="square">
            <a:spAutoFit/>
          </a:bodyPr>
          <a:lstStyle/>
          <a:p>
            <a:pPr>
              <a:lnSpc>
                <a:spcPct val="107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Q: Does the form need to be notarized?</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smtClean="0">
                <a:latin typeface="Calibri" panose="020F0502020204030204" pitchFamily="34" charset="0"/>
                <a:ea typeface="Calibri" panose="020F0502020204030204" pitchFamily="34" charset="0"/>
                <a:cs typeface="Times New Roman" panose="02020603050405020304" pitchFamily="18" charset="0"/>
              </a:rPr>
              <a:t>No</a:t>
            </a:r>
            <a:r>
              <a:rPr lang="en-US" sz="2800" dirty="0">
                <a:latin typeface="Calibri" panose="020F0502020204030204" pitchFamily="34" charset="0"/>
                <a:ea typeface="Calibri" panose="020F0502020204030204" pitchFamily="34" charset="0"/>
                <a:cs typeface="Times New Roman" panose="02020603050405020304" pitchFamily="18" charset="0"/>
              </a:rPr>
              <a:t>, it does not need to be notarized.  Reasonable reliance allows the settlement agent </a:t>
            </a:r>
            <a:r>
              <a:rPr lang="en-US" sz="2800" dirty="0" smtClean="0">
                <a:latin typeface="Calibri" panose="020F0502020204030204" pitchFamily="34" charset="0"/>
                <a:ea typeface="Calibri" panose="020F0502020204030204" pitchFamily="34" charset="0"/>
                <a:cs typeface="Times New Roman" panose="02020603050405020304" pitchFamily="18" charset="0"/>
              </a:rPr>
              <a:t>or reporting person to </a:t>
            </a:r>
            <a:r>
              <a:rPr lang="en-US" sz="2800" dirty="0">
                <a:latin typeface="Calibri" panose="020F0502020204030204" pitchFamily="34" charset="0"/>
                <a:ea typeface="Calibri" panose="020F0502020204030204" pitchFamily="34" charset="0"/>
                <a:cs typeface="Times New Roman" panose="02020603050405020304" pitchFamily="18" charset="0"/>
              </a:rPr>
              <a:t>rely upon the </a:t>
            </a:r>
            <a:r>
              <a:rPr lang="en-US" sz="2800" dirty="0" smtClean="0">
                <a:latin typeface="Calibri" panose="020F0502020204030204" pitchFamily="34" charset="0"/>
                <a:ea typeface="Calibri" panose="020F0502020204030204" pitchFamily="34" charset="0"/>
                <a:cs typeface="Times New Roman" panose="02020603050405020304" pitchFamily="18" charset="0"/>
              </a:rPr>
              <a:t>signed certification</a:t>
            </a:r>
            <a:endParaRPr lang="en-US" sz="2800" dirty="0"/>
          </a:p>
        </p:txBody>
      </p:sp>
    </p:spTree>
    <p:extLst>
      <p:ext uri="{BB962C8B-B14F-4D97-AF65-F5344CB8AC3E}">
        <p14:creationId xmlns:p14="http://schemas.microsoft.com/office/powerpoint/2010/main" val="1988165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62485B-702E-5F44-A14A-33BF75218101}"/>
              </a:ext>
            </a:extLst>
          </p:cNvPr>
          <p:cNvSpPr/>
          <p:nvPr/>
        </p:nvSpPr>
        <p:spPr>
          <a:xfrm>
            <a:off x="745435" y="433446"/>
            <a:ext cx="7036904" cy="584775"/>
          </a:xfrm>
          <a:prstGeom prst="rect">
            <a:avLst/>
          </a:prstGeom>
          <a:noFill/>
        </p:spPr>
        <p:txBody>
          <a:bodyPr wrap="square">
            <a:spAutoFit/>
          </a:bodyPr>
          <a:lstStyle/>
          <a:p>
            <a:r>
              <a:rPr lang="en-US" sz="3200" b="1" dirty="0" smtClean="0">
                <a:solidFill>
                  <a:srgbClr val="BEAF86"/>
                </a:solidFill>
                <a:latin typeface="Montserrat" pitchFamily="2" charset="77"/>
              </a:rPr>
              <a:t>What Escrow </a:t>
            </a:r>
            <a:r>
              <a:rPr lang="en-US" sz="3200" b="1" dirty="0">
                <a:solidFill>
                  <a:srgbClr val="BEAF86"/>
                </a:solidFill>
                <a:latin typeface="Montserrat" pitchFamily="2" charset="77"/>
              </a:rPr>
              <a:t>N</a:t>
            </a:r>
            <a:r>
              <a:rPr lang="en-US" sz="3200" b="1" dirty="0" smtClean="0">
                <a:solidFill>
                  <a:srgbClr val="BEAF86"/>
                </a:solidFill>
                <a:latin typeface="Montserrat" pitchFamily="2" charset="77"/>
              </a:rPr>
              <a:t>eeds to </a:t>
            </a:r>
            <a:r>
              <a:rPr lang="en-US" sz="3200" b="1" dirty="0">
                <a:solidFill>
                  <a:srgbClr val="BEAF86"/>
                </a:solidFill>
                <a:latin typeface="Montserrat" pitchFamily="2" charset="77"/>
              </a:rPr>
              <a:t>K</a:t>
            </a:r>
            <a:r>
              <a:rPr lang="en-US" sz="3200" b="1" dirty="0" smtClean="0">
                <a:solidFill>
                  <a:srgbClr val="BEAF86"/>
                </a:solidFill>
                <a:latin typeface="Montserrat" pitchFamily="2" charset="77"/>
              </a:rPr>
              <a:t>now</a:t>
            </a:r>
            <a:endParaRPr lang="en-US" sz="3200" b="1" dirty="0">
              <a:solidFill>
                <a:srgbClr val="BEAF86"/>
              </a:solidFill>
              <a:latin typeface="Montserrat" pitchFamily="2" charset="77"/>
            </a:endParaRPr>
          </a:p>
        </p:txBody>
      </p:sp>
      <p:cxnSp>
        <p:nvCxnSpPr>
          <p:cNvPr id="6" name="Straight Connector 5">
            <a:extLst>
              <a:ext uri="{FF2B5EF4-FFF2-40B4-BE49-F238E27FC236}">
                <a16:creationId xmlns="" xmlns:a16="http://schemas.microsoft.com/office/drawing/2014/main" id="{E07865A7-A062-0647-9167-056DAB5FAAE6}"/>
              </a:ext>
            </a:extLst>
          </p:cNvPr>
          <p:cNvCxnSpPr/>
          <p:nvPr/>
        </p:nvCxnSpPr>
        <p:spPr>
          <a:xfrm>
            <a:off x="664265" y="1152939"/>
            <a:ext cx="108634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5FF362D8-25A1-EB4F-9883-A68C7D951631}"/>
              </a:ext>
            </a:extLst>
          </p:cNvPr>
          <p:cNvSpPr/>
          <p:nvPr/>
        </p:nvSpPr>
        <p:spPr>
          <a:xfrm>
            <a:off x="-1" y="6562084"/>
            <a:ext cx="12192000" cy="246221"/>
          </a:xfrm>
          <a:prstGeom prst="rect">
            <a:avLst/>
          </a:prstGeom>
          <a:noFill/>
        </p:spPr>
        <p:txBody>
          <a:bodyPr wrap="square">
            <a:spAutoFit/>
          </a:bodyPr>
          <a:lstStyle/>
          <a:p>
            <a:pPr algn="ctr"/>
            <a:r>
              <a:rPr lang="en-US" sz="1000" dirty="0">
                <a:solidFill>
                  <a:schemeClr val="bg1"/>
                </a:solidFill>
                <a:latin typeface="Montserrat" pitchFamily="2" charset="77"/>
                <a:cs typeface="Arial" panose="020B0604020202020204" pitchFamily="34" charset="0"/>
              </a:rPr>
              <a:t>w</a:t>
            </a:r>
            <a:r>
              <a:rPr lang="en-US" sz="1000" dirty="0" smtClean="0">
                <a:solidFill>
                  <a:schemeClr val="bg1"/>
                </a:solidFill>
                <a:latin typeface="Montserrat" pitchFamily="2" charset="77"/>
                <a:cs typeface="Arial" panose="020B0604020202020204" pitchFamily="34" charset="0"/>
              </a:rPr>
              <a:t>fgtitle.com</a:t>
            </a:r>
            <a:endParaRPr lang="en-US" sz="1000" dirty="0">
              <a:solidFill>
                <a:schemeClr val="bg1"/>
              </a:solidFill>
              <a:latin typeface="Montserrat" pitchFamily="2" charset="77"/>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96" y="83244"/>
            <a:ext cx="3654559" cy="874778"/>
          </a:xfrm>
          <a:prstGeom prst="rect">
            <a:avLst/>
          </a:prstGeom>
        </p:spPr>
      </p:pic>
      <p:sp>
        <p:nvSpPr>
          <p:cNvPr id="3" name="Rectangle 2"/>
          <p:cNvSpPr/>
          <p:nvPr/>
        </p:nvSpPr>
        <p:spPr>
          <a:xfrm>
            <a:off x="1357745" y="1814946"/>
            <a:ext cx="9725891" cy="2246769"/>
          </a:xfrm>
          <a:prstGeom prst="rect">
            <a:avLst/>
          </a:prstGeom>
        </p:spPr>
        <p:txBody>
          <a:bodyPr wrap="square">
            <a:spAutoFit/>
          </a:bodyPr>
          <a:lstStyle/>
          <a:p>
            <a:r>
              <a:rPr lang="en-US" sz="2800" b="1" dirty="0"/>
              <a:t>Q:  Can I fill out the form for them</a:t>
            </a:r>
            <a:r>
              <a:rPr lang="en-US" sz="2800" b="1" dirty="0" smtClean="0"/>
              <a:t>?</a:t>
            </a:r>
          </a:p>
          <a:p>
            <a:endParaRPr lang="en-US" sz="2800" dirty="0"/>
          </a:p>
          <a:p>
            <a:pPr lvl="0"/>
            <a:r>
              <a:rPr lang="en-US" sz="2800" dirty="0"/>
              <a:t>No.  The settlement agent must NOT complete the form on the customer’s behalf.  The information provided on the </a:t>
            </a:r>
            <a:r>
              <a:rPr lang="en-US" sz="2800" dirty="0" smtClean="0"/>
              <a:t>forms </a:t>
            </a:r>
            <a:r>
              <a:rPr lang="en-US" sz="2800" dirty="0"/>
              <a:t>must be </a:t>
            </a:r>
            <a:r>
              <a:rPr lang="en-US" sz="2800" dirty="0" smtClean="0"/>
              <a:t>provided, signed and certified </a:t>
            </a:r>
            <a:r>
              <a:rPr lang="en-US" sz="2800" dirty="0"/>
              <a:t>by the </a:t>
            </a:r>
            <a:r>
              <a:rPr lang="en-US" sz="2800" dirty="0" smtClean="0"/>
              <a:t>Transferee and Transferor</a:t>
            </a:r>
            <a:endParaRPr lang="en-US" sz="2800" dirty="0"/>
          </a:p>
        </p:txBody>
      </p:sp>
    </p:spTree>
    <p:extLst>
      <p:ext uri="{BB962C8B-B14F-4D97-AF65-F5344CB8AC3E}">
        <p14:creationId xmlns:p14="http://schemas.microsoft.com/office/powerpoint/2010/main" val="2830916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62485B-702E-5F44-A14A-33BF75218101}"/>
              </a:ext>
            </a:extLst>
          </p:cNvPr>
          <p:cNvSpPr/>
          <p:nvPr/>
        </p:nvSpPr>
        <p:spPr>
          <a:xfrm>
            <a:off x="745435" y="433446"/>
            <a:ext cx="7036904" cy="584775"/>
          </a:xfrm>
          <a:prstGeom prst="rect">
            <a:avLst/>
          </a:prstGeom>
          <a:noFill/>
        </p:spPr>
        <p:txBody>
          <a:bodyPr wrap="square">
            <a:spAutoFit/>
          </a:bodyPr>
          <a:lstStyle/>
          <a:p>
            <a:r>
              <a:rPr lang="en-US" sz="3200" b="1" dirty="0" smtClean="0">
                <a:solidFill>
                  <a:srgbClr val="BEAF86"/>
                </a:solidFill>
                <a:latin typeface="Montserrat" pitchFamily="2" charset="77"/>
              </a:rPr>
              <a:t>What Escrow Needs to Know</a:t>
            </a:r>
            <a:endParaRPr lang="en-US" sz="3200" b="1" dirty="0">
              <a:solidFill>
                <a:srgbClr val="BEAF86"/>
              </a:solidFill>
              <a:latin typeface="Montserrat" pitchFamily="2" charset="77"/>
            </a:endParaRPr>
          </a:p>
        </p:txBody>
      </p:sp>
      <p:cxnSp>
        <p:nvCxnSpPr>
          <p:cNvPr id="6" name="Straight Connector 5">
            <a:extLst>
              <a:ext uri="{FF2B5EF4-FFF2-40B4-BE49-F238E27FC236}">
                <a16:creationId xmlns="" xmlns:a16="http://schemas.microsoft.com/office/drawing/2014/main" id="{E07865A7-A062-0647-9167-056DAB5FAAE6}"/>
              </a:ext>
            </a:extLst>
          </p:cNvPr>
          <p:cNvCxnSpPr/>
          <p:nvPr/>
        </p:nvCxnSpPr>
        <p:spPr>
          <a:xfrm>
            <a:off x="664265" y="1152939"/>
            <a:ext cx="108634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5FF362D8-25A1-EB4F-9883-A68C7D951631}"/>
              </a:ext>
            </a:extLst>
          </p:cNvPr>
          <p:cNvSpPr/>
          <p:nvPr/>
        </p:nvSpPr>
        <p:spPr>
          <a:xfrm>
            <a:off x="-1" y="6562084"/>
            <a:ext cx="12192000" cy="246221"/>
          </a:xfrm>
          <a:prstGeom prst="rect">
            <a:avLst/>
          </a:prstGeom>
          <a:noFill/>
        </p:spPr>
        <p:txBody>
          <a:bodyPr wrap="square">
            <a:spAutoFit/>
          </a:bodyPr>
          <a:lstStyle/>
          <a:p>
            <a:pPr algn="ctr"/>
            <a:r>
              <a:rPr lang="en-US" sz="1000" dirty="0">
                <a:solidFill>
                  <a:schemeClr val="bg1"/>
                </a:solidFill>
                <a:latin typeface="Montserrat" pitchFamily="2" charset="77"/>
                <a:cs typeface="Arial" panose="020B0604020202020204" pitchFamily="34" charset="0"/>
              </a:rPr>
              <a:t>w</a:t>
            </a:r>
            <a:r>
              <a:rPr lang="en-US" sz="1000" dirty="0" smtClean="0">
                <a:solidFill>
                  <a:schemeClr val="bg1"/>
                </a:solidFill>
                <a:latin typeface="Montserrat" pitchFamily="2" charset="77"/>
                <a:cs typeface="Arial" panose="020B0604020202020204" pitchFamily="34" charset="0"/>
              </a:rPr>
              <a:t>fgtitle.com</a:t>
            </a:r>
            <a:endParaRPr lang="en-US" sz="1000" dirty="0">
              <a:solidFill>
                <a:schemeClr val="bg1"/>
              </a:solidFill>
              <a:latin typeface="Montserrat" pitchFamily="2" charset="77"/>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96" y="83244"/>
            <a:ext cx="3654559" cy="874778"/>
          </a:xfrm>
          <a:prstGeom prst="rect">
            <a:avLst/>
          </a:prstGeom>
        </p:spPr>
      </p:pic>
      <p:sp>
        <p:nvSpPr>
          <p:cNvPr id="2" name="TextBox 1"/>
          <p:cNvSpPr txBox="1"/>
          <p:nvPr/>
        </p:nvSpPr>
        <p:spPr>
          <a:xfrm>
            <a:off x="1427018" y="1828800"/>
            <a:ext cx="8783781" cy="3416320"/>
          </a:xfrm>
          <a:prstGeom prst="rect">
            <a:avLst/>
          </a:prstGeom>
          <a:noFill/>
        </p:spPr>
        <p:txBody>
          <a:bodyPr wrap="square" rtlCol="0">
            <a:spAutoFit/>
          </a:bodyPr>
          <a:lstStyle/>
          <a:p>
            <a:r>
              <a:rPr lang="en-US" sz="2400" b="1" dirty="0"/>
              <a:t>Q:  Are you able to rely on statements made by the buyer to determine if it qualifies as a residential property?  Can that absolve us of the liability if we rely on the buyer’s statements</a:t>
            </a:r>
            <a:r>
              <a:rPr lang="en-US" sz="2400" b="1" dirty="0" smtClean="0"/>
              <a:t>?</a:t>
            </a:r>
          </a:p>
          <a:p>
            <a:endParaRPr lang="en-US" sz="2400" dirty="0"/>
          </a:p>
          <a:p>
            <a:pPr lvl="0"/>
            <a:r>
              <a:rPr lang="en-US" sz="2400" dirty="0" smtClean="0"/>
              <a:t>Yes</a:t>
            </a:r>
            <a:r>
              <a:rPr lang="en-US" sz="2400" dirty="0"/>
              <a:t>, you can rely on written statements made by the buyer or their representative about whether the property qualifies as residential.  However, if you have a reason to know that the statement is likely to be false, then you may not rely on it.  </a:t>
            </a:r>
            <a:endParaRPr lang="en-US" sz="2400" dirty="0" smtClean="0"/>
          </a:p>
          <a:p>
            <a:pPr lvl="0"/>
            <a:endParaRPr lang="en-US" sz="2400" dirty="0"/>
          </a:p>
        </p:txBody>
      </p:sp>
    </p:spTree>
    <p:extLst>
      <p:ext uri="{BB962C8B-B14F-4D97-AF65-F5344CB8AC3E}">
        <p14:creationId xmlns:p14="http://schemas.microsoft.com/office/powerpoint/2010/main" val="1593872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62485B-702E-5F44-A14A-33BF75218101}"/>
              </a:ext>
            </a:extLst>
          </p:cNvPr>
          <p:cNvSpPr/>
          <p:nvPr/>
        </p:nvSpPr>
        <p:spPr>
          <a:xfrm>
            <a:off x="745435" y="433446"/>
            <a:ext cx="7036904" cy="584775"/>
          </a:xfrm>
          <a:prstGeom prst="rect">
            <a:avLst/>
          </a:prstGeom>
          <a:noFill/>
        </p:spPr>
        <p:txBody>
          <a:bodyPr wrap="square">
            <a:spAutoFit/>
          </a:bodyPr>
          <a:lstStyle/>
          <a:p>
            <a:r>
              <a:rPr lang="en-US" sz="3200" b="1" dirty="0" smtClean="0">
                <a:solidFill>
                  <a:srgbClr val="BEAF86"/>
                </a:solidFill>
                <a:latin typeface="Montserrat" pitchFamily="2" charset="77"/>
              </a:rPr>
              <a:t>Purpose of the Rule</a:t>
            </a:r>
            <a:endParaRPr lang="en-US" sz="3200" b="1" dirty="0">
              <a:solidFill>
                <a:srgbClr val="BEAF86"/>
              </a:solidFill>
              <a:latin typeface="Montserrat" pitchFamily="2" charset="77"/>
            </a:endParaRPr>
          </a:p>
        </p:txBody>
      </p:sp>
      <p:cxnSp>
        <p:nvCxnSpPr>
          <p:cNvPr id="6" name="Straight Connector 5">
            <a:extLst>
              <a:ext uri="{FF2B5EF4-FFF2-40B4-BE49-F238E27FC236}">
                <a16:creationId xmlns="" xmlns:a16="http://schemas.microsoft.com/office/drawing/2014/main" id="{E07865A7-A062-0647-9167-056DAB5FAAE6}"/>
              </a:ext>
            </a:extLst>
          </p:cNvPr>
          <p:cNvCxnSpPr/>
          <p:nvPr/>
        </p:nvCxnSpPr>
        <p:spPr>
          <a:xfrm>
            <a:off x="664265" y="1152939"/>
            <a:ext cx="108634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5FF362D8-25A1-EB4F-9883-A68C7D951631}"/>
              </a:ext>
            </a:extLst>
          </p:cNvPr>
          <p:cNvSpPr/>
          <p:nvPr/>
        </p:nvSpPr>
        <p:spPr>
          <a:xfrm>
            <a:off x="-1" y="6562084"/>
            <a:ext cx="12192000" cy="246221"/>
          </a:xfrm>
          <a:prstGeom prst="rect">
            <a:avLst/>
          </a:prstGeom>
          <a:noFill/>
        </p:spPr>
        <p:txBody>
          <a:bodyPr wrap="square">
            <a:spAutoFit/>
          </a:bodyPr>
          <a:lstStyle/>
          <a:p>
            <a:pPr algn="ctr"/>
            <a:r>
              <a:rPr lang="en-US" sz="1000" dirty="0">
                <a:solidFill>
                  <a:schemeClr val="bg1"/>
                </a:solidFill>
                <a:latin typeface="Montserrat" pitchFamily="2" charset="77"/>
                <a:cs typeface="Arial" panose="020B0604020202020204" pitchFamily="34" charset="0"/>
              </a:rPr>
              <a:t>w</a:t>
            </a:r>
            <a:r>
              <a:rPr lang="en-US" sz="1000" dirty="0" smtClean="0">
                <a:solidFill>
                  <a:schemeClr val="bg1"/>
                </a:solidFill>
                <a:latin typeface="Montserrat" pitchFamily="2" charset="77"/>
                <a:cs typeface="Arial" panose="020B0604020202020204" pitchFamily="34" charset="0"/>
              </a:rPr>
              <a:t>fgtitle.com</a:t>
            </a:r>
            <a:endParaRPr lang="en-US" sz="1000" dirty="0">
              <a:solidFill>
                <a:schemeClr val="bg1"/>
              </a:solidFill>
              <a:latin typeface="Montserrat" pitchFamily="2" charset="77"/>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96" y="83244"/>
            <a:ext cx="3654559" cy="874778"/>
          </a:xfrm>
          <a:prstGeom prst="rect">
            <a:avLst/>
          </a:prstGeom>
        </p:spPr>
      </p:pic>
      <p:sp>
        <p:nvSpPr>
          <p:cNvPr id="3" name="TextBox 2"/>
          <p:cNvSpPr txBox="1"/>
          <p:nvPr/>
        </p:nvSpPr>
        <p:spPr>
          <a:xfrm>
            <a:off x="1222513" y="1872353"/>
            <a:ext cx="9521686" cy="332398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b="1" dirty="0"/>
              <a:t>Similar to the CTA, but separate and specific to residential real estate transfers of ownership</a:t>
            </a:r>
          </a:p>
          <a:p>
            <a:pPr marL="457200" indent="-457200">
              <a:lnSpc>
                <a:spcPct val="150000"/>
              </a:lnSpc>
              <a:buFont typeface="Wingdings" panose="05000000000000000000" pitchFamily="2" charset="2"/>
              <a:buChar char="Ø"/>
            </a:pPr>
            <a:r>
              <a:rPr lang="en-US" sz="2800" b="1" dirty="0" smtClean="0">
                <a:solidFill>
                  <a:schemeClr val="tx1">
                    <a:lumMod val="65000"/>
                    <a:lumOff val="35000"/>
                  </a:schemeClr>
                </a:solidFill>
              </a:rPr>
              <a:t>Increase transparency in residential real estate transactions</a:t>
            </a:r>
          </a:p>
          <a:p>
            <a:pPr marL="457200" indent="-457200">
              <a:lnSpc>
                <a:spcPct val="150000"/>
              </a:lnSpc>
              <a:buFont typeface="Wingdings" panose="05000000000000000000" pitchFamily="2" charset="2"/>
              <a:buChar char="Ø"/>
            </a:pPr>
            <a:r>
              <a:rPr lang="en-US" sz="2800" b="1" dirty="0" smtClean="0">
                <a:solidFill>
                  <a:schemeClr val="tx1">
                    <a:lumMod val="50000"/>
                    <a:lumOff val="50000"/>
                  </a:schemeClr>
                </a:solidFill>
              </a:rPr>
              <a:t>Prevent money laundering, terrorist financing, and illicit finance when ownership is transferred to legal entities. </a:t>
            </a:r>
          </a:p>
        </p:txBody>
      </p:sp>
    </p:spTree>
    <p:extLst>
      <p:ext uri="{BB962C8B-B14F-4D97-AF65-F5344CB8AC3E}">
        <p14:creationId xmlns:p14="http://schemas.microsoft.com/office/powerpoint/2010/main" val="1398957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62485B-702E-5F44-A14A-33BF75218101}"/>
              </a:ext>
            </a:extLst>
          </p:cNvPr>
          <p:cNvSpPr/>
          <p:nvPr/>
        </p:nvSpPr>
        <p:spPr>
          <a:xfrm>
            <a:off x="745435" y="433446"/>
            <a:ext cx="7036904" cy="584775"/>
          </a:xfrm>
          <a:prstGeom prst="rect">
            <a:avLst/>
          </a:prstGeom>
          <a:noFill/>
        </p:spPr>
        <p:txBody>
          <a:bodyPr wrap="square">
            <a:spAutoFit/>
          </a:bodyPr>
          <a:lstStyle/>
          <a:p>
            <a:r>
              <a:rPr lang="en-US" sz="3200" b="1" dirty="0" smtClean="0">
                <a:solidFill>
                  <a:srgbClr val="BEAF86"/>
                </a:solidFill>
                <a:latin typeface="Montserrat" pitchFamily="2" charset="77"/>
              </a:rPr>
              <a:t>What Escrow Needs to Know</a:t>
            </a:r>
            <a:endParaRPr lang="en-US" sz="3200" b="1" dirty="0">
              <a:solidFill>
                <a:srgbClr val="BEAF86"/>
              </a:solidFill>
              <a:latin typeface="Montserrat" pitchFamily="2" charset="77"/>
            </a:endParaRPr>
          </a:p>
        </p:txBody>
      </p:sp>
      <p:cxnSp>
        <p:nvCxnSpPr>
          <p:cNvPr id="6" name="Straight Connector 5">
            <a:extLst>
              <a:ext uri="{FF2B5EF4-FFF2-40B4-BE49-F238E27FC236}">
                <a16:creationId xmlns="" xmlns:a16="http://schemas.microsoft.com/office/drawing/2014/main" id="{E07865A7-A062-0647-9167-056DAB5FAAE6}"/>
              </a:ext>
            </a:extLst>
          </p:cNvPr>
          <p:cNvCxnSpPr/>
          <p:nvPr/>
        </p:nvCxnSpPr>
        <p:spPr>
          <a:xfrm>
            <a:off x="664265" y="1152939"/>
            <a:ext cx="108634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5FF362D8-25A1-EB4F-9883-A68C7D951631}"/>
              </a:ext>
            </a:extLst>
          </p:cNvPr>
          <p:cNvSpPr/>
          <p:nvPr/>
        </p:nvSpPr>
        <p:spPr>
          <a:xfrm>
            <a:off x="-1" y="6562084"/>
            <a:ext cx="12192000" cy="246221"/>
          </a:xfrm>
          <a:prstGeom prst="rect">
            <a:avLst/>
          </a:prstGeom>
          <a:noFill/>
        </p:spPr>
        <p:txBody>
          <a:bodyPr wrap="square">
            <a:spAutoFit/>
          </a:bodyPr>
          <a:lstStyle/>
          <a:p>
            <a:pPr algn="ctr"/>
            <a:r>
              <a:rPr lang="en-US" sz="1000" dirty="0">
                <a:solidFill>
                  <a:schemeClr val="bg1"/>
                </a:solidFill>
                <a:latin typeface="Montserrat" pitchFamily="2" charset="77"/>
                <a:cs typeface="Arial" panose="020B0604020202020204" pitchFamily="34" charset="0"/>
              </a:rPr>
              <a:t>w</a:t>
            </a:r>
            <a:r>
              <a:rPr lang="en-US" sz="1000" dirty="0" smtClean="0">
                <a:solidFill>
                  <a:schemeClr val="bg1"/>
                </a:solidFill>
                <a:latin typeface="Montserrat" pitchFamily="2" charset="77"/>
                <a:cs typeface="Arial" panose="020B0604020202020204" pitchFamily="34" charset="0"/>
              </a:rPr>
              <a:t>fgtitle.com</a:t>
            </a:r>
            <a:endParaRPr lang="en-US" sz="1000" dirty="0">
              <a:solidFill>
                <a:schemeClr val="bg1"/>
              </a:solidFill>
              <a:latin typeface="Montserrat" pitchFamily="2" charset="77"/>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96" y="83244"/>
            <a:ext cx="3654559" cy="874778"/>
          </a:xfrm>
          <a:prstGeom prst="rect">
            <a:avLst/>
          </a:prstGeom>
        </p:spPr>
      </p:pic>
      <p:sp>
        <p:nvSpPr>
          <p:cNvPr id="2" name="TextBox 1"/>
          <p:cNvSpPr txBox="1"/>
          <p:nvPr/>
        </p:nvSpPr>
        <p:spPr>
          <a:xfrm>
            <a:off x="1427018" y="1828800"/>
            <a:ext cx="8783781" cy="2677656"/>
          </a:xfrm>
          <a:prstGeom prst="rect">
            <a:avLst/>
          </a:prstGeom>
          <a:noFill/>
        </p:spPr>
        <p:txBody>
          <a:bodyPr wrap="square" rtlCol="0">
            <a:spAutoFit/>
          </a:bodyPr>
          <a:lstStyle/>
          <a:p>
            <a:r>
              <a:rPr lang="en-US" sz="2400" b="1" dirty="0"/>
              <a:t>Q: In Florida, most trusts don’t have a tax ID or TIN.  How do we address those situations</a:t>
            </a:r>
            <a:r>
              <a:rPr lang="en-US" sz="2400" b="1" dirty="0" smtClean="0"/>
              <a:t>?</a:t>
            </a:r>
          </a:p>
          <a:p>
            <a:endParaRPr lang="en-US" sz="2400" dirty="0"/>
          </a:p>
          <a:p>
            <a:pPr lvl="0"/>
            <a:r>
              <a:rPr lang="en-US" sz="2400" dirty="0"/>
              <a:t> </a:t>
            </a:r>
            <a:r>
              <a:rPr lang="en-US" sz="2400" dirty="0" smtClean="0"/>
              <a:t>If </a:t>
            </a:r>
            <a:r>
              <a:rPr lang="en-US" sz="2400" dirty="0"/>
              <a:t>a trust doesn’t have a separate TIN they may use the trustee’s TIN.  Usually, if a trust is revocable, the Tax ID is the settlor’s SSN.  If it’s irrevocable, it must get a separate TIN.</a:t>
            </a:r>
          </a:p>
          <a:p>
            <a:pPr lvl="0"/>
            <a:endParaRPr lang="en-US" sz="2400" dirty="0"/>
          </a:p>
        </p:txBody>
      </p:sp>
    </p:spTree>
    <p:extLst>
      <p:ext uri="{BB962C8B-B14F-4D97-AF65-F5344CB8AC3E}">
        <p14:creationId xmlns:p14="http://schemas.microsoft.com/office/powerpoint/2010/main" val="1131980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62485B-702E-5F44-A14A-33BF75218101}"/>
              </a:ext>
            </a:extLst>
          </p:cNvPr>
          <p:cNvSpPr/>
          <p:nvPr/>
        </p:nvSpPr>
        <p:spPr>
          <a:xfrm>
            <a:off x="745435" y="433446"/>
            <a:ext cx="7036904" cy="584775"/>
          </a:xfrm>
          <a:prstGeom prst="rect">
            <a:avLst/>
          </a:prstGeom>
          <a:noFill/>
        </p:spPr>
        <p:txBody>
          <a:bodyPr wrap="square">
            <a:spAutoFit/>
          </a:bodyPr>
          <a:lstStyle/>
          <a:p>
            <a:r>
              <a:rPr lang="en-US" sz="3200" b="1" dirty="0" smtClean="0">
                <a:solidFill>
                  <a:srgbClr val="BEAF86"/>
                </a:solidFill>
                <a:latin typeface="Montserrat" pitchFamily="2" charset="77"/>
              </a:rPr>
              <a:t>What Escrow Needs to Know</a:t>
            </a:r>
            <a:endParaRPr lang="en-US" sz="3200" b="1" dirty="0">
              <a:solidFill>
                <a:srgbClr val="BEAF86"/>
              </a:solidFill>
              <a:latin typeface="Montserrat" pitchFamily="2" charset="77"/>
            </a:endParaRPr>
          </a:p>
        </p:txBody>
      </p:sp>
      <p:cxnSp>
        <p:nvCxnSpPr>
          <p:cNvPr id="6" name="Straight Connector 5">
            <a:extLst>
              <a:ext uri="{FF2B5EF4-FFF2-40B4-BE49-F238E27FC236}">
                <a16:creationId xmlns="" xmlns:a16="http://schemas.microsoft.com/office/drawing/2014/main" id="{E07865A7-A062-0647-9167-056DAB5FAAE6}"/>
              </a:ext>
            </a:extLst>
          </p:cNvPr>
          <p:cNvCxnSpPr/>
          <p:nvPr/>
        </p:nvCxnSpPr>
        <p:spPr>
          <a:xfrm>
            <a:off x="664265" y="1152939"/>
            <a:ext cx="108634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5FF362D8-25A1-EB4F-9883-A68C7D951631}"/>
              </a:ext>
            </a:extLst>
          </p:cNvPr>
          <p:cNvSpPr/>
          <p:nvPr/>
        </p:nvSpPr>
        <p:spPr>
          <a:xfrm>
            <a:off x="-1" y="6562084"/>
            <a:ext cx="12192000" cy="246221"/>
          </a:xfrm>
          <a:prstGeom prst="rect">
            <a:avLst/>
          </a:prstGeom>
          <a:noFill/>
        </p:spPr>
        <p:txBody>
          <a:bodyPr wrap="square">
            <a:spAutoFit/>
          </a:bodyPr>
          <a:lstStyle/>
          <a:p>
            <a:pPr algn="ctr"/>
            <a:r>
              <a:rPr lang="en-US" sz="1000" dirty="0">
                <a:solidFill>
                  <a:schemeClr val="bg1"/>
                </a:solidFill>
                <a:latin typeface="Montserrat" pitchFamily="2" charset="77"/>
                <a:cs typeface="Arial" panose="020B0604020202020204" pitchFamily="34" charset="0"/>
              </a:rPr>
              <a:t>w</a:t>
            </a:r>
            <a:r>
              <a:rPr lang="en-US" sz="1000" dirty="0" smtClean="0">
                <a:solidFill>
                  <a:schemeClr val="bg1"/>
                </a:solidFill>
                <a:latin typeface="Montserrat" pitchFamily="2" charset="77"/>
                <a:cs typeface="Arial" panose="020B0604020202020204" pitchFamily="34" charset="0"/>
              </a:rPr>
              <a:t>fgtitle.com</a:t>
            </a:r>
            <a:endParaRPr lang="en-US" sz="1000" dirty="0">
              <a:solidFill>
                <a:schemeClr val="bg1"/>
              </a:solidFill>
              <a:latin typeface="Montserrat" pitchFamily="2" charset="77"/>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96" y="83244"/>
            <a:ext cx="3654559" cy="874778"/>
          </a:xfrm>
          <a:prstGeom prst="rect">
            <a:avLst/>
          </a:prstGeom>
        </p:spPr>
      </p:pic>
      <p:sp>
        <p:nvSpPr>
          <p:cNvPr id="2" name="TextBox 1"/>
          <p:cNvSpPr txBox="1"/>
          <p:nvPr/>
        </p:nvSpPr>
        <p:spPr>
          <a:xfrm>
            <a:off x="1427018" y="1828800"/>
            <a:ext cx="8783781" cy="2677656"/>
          </a:xfrm>
          <a:prstGeom prst="rect">
            <a:avLst/>
          </a:prstGeom>
          <a:noFill/>
        </p:spPr>
        <p:txBody>
          <a:bodyPr wrap="square" rtlCol="0">
            <a:spAutoFit/>
          </a:bodyPr>
          <a:lstStyle/>
          <a:p>
            <a:r>
              <a:rPr lang="en-US" sz="2400" b="1" dirty="0"/>
              <a:t>Q:  Vacant land with intent to build must be reported, it does not matter about the zoning.  Is the buyer purchasing the lot because they intend to build?   </a:t>
            </a:r>
            <a:endParaRPr lang="en-US" sz="2400" b="1" dirty="0" smtClean="0"/>
          </a:p>
          <a:p>
            <a:endParaRPr lang="en-US" sz="2400" dirty="0"/>
          </a:p>
          <a:p>
            <a:pPr lvl="0"/>
            <a:r>
              <a:rPr lang="en-US" sz="2400" dirty="0" smtClean="0"/>
              <a:t>If </a:t>
            </a:r>
            <a:r>
              <a:rPr lang="en-US" sz="2400" dirty="0"/>
              <a:t>they are investing in a vacant lot next to their house, </a:t>
            </a:r>
            <a:r>
              <a:rPr lang="en-US" sz="2400" dirty="0" smtClean="0"/>
              <a:t>and </a:t>
            </a:r>
            <a:r>
              <a:rPr lang="en-US" sz="2400" dirty="0"/>
              <a:t>they are not intending to build, it is not reportable.</a:t>
            </a:r>
          </a:p>
          <a:p>
            <a:pPr lvl="0"/>
            <a:endParaRPr lang="en-US" sz="2400" dirty="0"/>
          </a:p>
        </p:txBody>
      </p:sp>
    </p:spTree>
    <p:extLst>
      <p:ext uri="{BB962C8B-B14F-4D97-AF65-F5344CB8AC3E}">
        <p14:creationId xmlns:p14="http://schemas.microsoft.com/office/powerpoint/2010/main" val="2123186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62485B-702E-5F44-A14A-33BF75218101}"/>
              </a:ext>
            </a:extLst>
          </p:cNvPr>
          <p:cNvSpPr/>
          <p:nvPr/>
        </p:nvSpPr>
        <p:spPr>
          <a:xfrm>
            <a:off x="745435" y="433446"/>
            <a:ext cx="7036904" cy="584775"/>
          </a:xfrm>
          <a:prstGeom prst="rect">
            <a:avLst/>
          </a:prstGeom>
          <a:noFill/>
        </p:spPr>
        <p:txBody>
          <a:bodyPr wrap="square">
            <a:spAutoFit/>
          </a:bodyPr>
          <a:lstStyle/>
          <a:p>
            <a:r>
              <a:rPr lang="en-US" sz="3200" b="1" dirty="0" smtClean="0">
                <a:solidFill>
                  <a:srgbClr val="BEAF86"/>
                </a:solidFill>
                <a:latin typeface="Montserrat" pitchFamily="2" charset="77"/>
              </a:rPr>
              <a:t>What Escrow Needs to Know</a:t>
            </a:r>
            <a:endParaRPr lang="en-US" sz="3200" b="1" dirty="0">
              <a:solidFill>
                <a:srgbClr val="BEAF86"/>
              </a:solidFill>
              <a:latin typeface="Montserrat" pitchFamily="2" charset="77"/>
            </a:endParaRPr>
          </a:p>
        </p:txBody>
      </p:sp>
      <p:cxnSp>
        <p:nvCxnSpPr>
          <p:cNvPr id="6" name="Straight Connector 5">
            <a:extLst>
              <a:ext uri="{FF2B5EF4-FFF2-40B4-BE49-F238E27FC236}">
                <a16:creationId xmlns="" xmlns:a16="http://schemas.microsoft.com/office/drawing/2014/main" id="{E07865A7-A062-0647-9167-056DAB5FAAE6}"/>
              </a:ext>
            </a:extLst>
          </p:cNvPr>
          <p:cNvCxnSpPr/>
          <p:nvPr/>
        </p:nvCxnSpPr>
        <p:spPr>
          <a:xfrm>
            <a:off x="664265" y="1152939"/>
            <a:ext cx="108634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5FF362D8-25A1-EB4F-9883-A68C7D951631}"/>
              </a:ext>
            </a:extLst>
          </p:cNvPr>
          <p:cNvSpPr/>
          <p:nvPr/>
        </p:nvSpPr>
        <p:spPr>
          <a:xfrm>
            <a:off x="-1" y="6562084"/>
            <a:ext cx="12192000" cy="246221"/>
          </a:xfrm>
          <a:prstGeom prst="rect">
            <a:avLst/>
          </a:prstGeom>
          <a:noFill/>
        </p:spPr>
        <p:txBody>
          <a:bodyPr wrap="square">
            <a:spAutoFit/>
          </a:bodyPr>
          <a:lstStyle/>
          <a:p>
            <a:pPr algn="ctr"/>
            <a:r>
              <a:rPr lang="en-US" sz="1000" dirty="0">
                <a:solidFill>
                  <a:schemeClr val="bg1"/>
                </a:solidFill>
                <a:latin typeface="Montserrat" pitchFamily="2" charset="77"/>
                <a:cs typeface="Arial" panose="020B0604020202020204" pitchFamily="34" charset="0"/>
              </a:rPr>
              <a:t>w</a:t>
            </a:r>
            <a:r>
              <a:rPr lang="en-US" sz="1000" dirty="0" smtClean="0">
                <a:solidFill>
                  <a:schemeClr val="bg1"/>
                </a:solidFill>
                <a:latin typeface="Montserrat" pitchFamily="2" charset="77"/>
                <a:cs typeface="Arial" panose="020B0604020202020204" pitchFamily="34" charset="0"/>
              </a:rPr>
              <a:t>fgtitle.com</a:t>
            </a:r>
            <a:endParaRPr lang="en-US" sz="1000" dirty="0">
              <a:solidFill>
                <a:schemeClr val="bg1"/>
              </a:solidFill>
              <a:latin typeface="Montserrat" pitchFamily="2" charset="77"/>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96" y="83244"/>
            <a:ext cx="3654559" cy="874778"/>
          </a:xfrm>
          <a:prstGeom prst="rect">
            <a:avLst/>
          </a:prstGeom>
        </p:spPr>
      </p:pic>
      <p:sp>
        <p:nvSpPr>
          <p:cNvPr id="2" name="TextBox 1"/>
          <p:cNvSpPr txBox="1"/>
          <p:nvPr/>
        </p:nvSpPr>
        <p:spPr>
          <a:xfrm>
            <a:off x="1427018" y="1828800"/>
            <a:ext cx="8783781" cy="2308324"/>
          </a:xfrm>
          <a:prstGeom prst="rect">
            <a:avLst/>
          </a:prstGeom>
          <a:noFill/>
        </p:spPr>
        <p:txBody>
          <a:bodyPr wrap="square" rtlCol="0">
            <a:spAutoFit/>
          </a:bodyPr>
          <a:lstStyle/>
          <a:p>
            <a:r>
              <a:rPr lang="en-US" sz="2400" b="1" dirty="0"/>
              <a:t>Q:  If the buyer is a buyer under a contract for deed, is it reportable upon recording the contract, or do we wait until the payments are made and then the conveyance is reported?  </a:t>
            </a:r>
            <a:endParaRPr lang="en-US" sz="2400" dirty="0"/>
          </a:p>
          <a:p>
            <a:pPr lvl="0"/>
            <a:endParaRPr lang="en-US" sz="2400" dirty="0" smtClean="0"/>
          </a:p>
          <a:p>
            <a:pPr lvl="0"/>
            <a:r>
              <a:rPr lang="en-US" sz="2400" dirty="0" smtClean="0"/>
              <a:t>ALTA </a:t>
            </a:r>
            <a:r>
              <a:rPr lang="en-US" sz="2400" dirty="0"/>
              <a:t>suggests that the contract for deed is reported.</a:t>
            </a:r>
          </a:p>
          <a:p>
            <a:pPr lvl="0"/>
            <a:endParaRPr lang="en-US" sz="2400" dirty="0"/>
          </a:p>
        </p:txBody>
      </p:sp>
    </p:spTree>
    <p:extLst>
      <p:ext uri="{BB962C8B-B14F-4D97-AF65-F5344CB8AC3E}">
        <p14:creationId xmlns:p14="http://schemas.microsoft.com/office/powerpoint/2010/main" val="4009109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62485B-702E-5F44-A14A-33BF75218101}"/>
              </a:ext>
            </a:extLst>
          </p:cNvPr>
          <p:cNvSpPr/>
          <p:nvPr/>
        </p:nvSpPr>
        <p:spPr>
          <a:xfrm>
            <a:off x="745435" y="433446"/>
            <a:ext cx="7036904" cy="584775"/>
          </a:xfrm>
          <a:prstGeom prst="rect">
            <a:avLst/>
          </a:prstGeom>
          <a:noFill/>
        </p:spPr>
        <p:txBody>
          <a:bodyPr wrap="square">
            <a:spAutoFit/>
          </a:bodyPr>
          <a:lstStyle/>
          <a:p>
            <a:r>
              <a:rPr lang="en-US" sz="3200" b="1" dirty="0" smtClean="0">
                <a:solidFill>
                  <a:srgbClr val="BEAF86"/>
                </a:solidFill>
                <a:latin typeface="Montserrat" pitchFamily="2" charset="77"/>
              </a:rPr>
              <a:t>What Escrow Needs to Know</a:t>
            </a:r>
            <a:endParaRPr lang="en-US" sz="3200" b="1" dirty="0">
              <a:solidFill>
                <a:srgbClr val="BEAF86"/>
              </a:solidFill>
              <a:latin typeface="Montserrat" pitchFamily="2" charset="77"/>
            </a:endParaRPr>
          </a:p>
        </p:txBody>
      </p:sp>
      <p:cxnSp>
        <p:nvCxnSpPr>
          <p:cNvPr id="6" name="Straight Connector 5">
            <a:extLst>
              <a:ext uri="{FF2B5EF4-FFF2-40B4-BE49-F238E27FC236}">
                <a16:creationId xmlns="" xmlns:a16="http://schemas.microsoft.com/office/drawing/2014/main" id="{E07865A7-A062-0647-9167-056DAB5FAAE6}"/>
              </a:ext>
            </a:extLst>
          </p:cNvPr>
          <p:cNvCxnSpPr/>
          <p:nvPr/>
        </p:nvCxnSpPr>
        <p:spPr>
          <a:xfrm>
            <a:off x="664265" y="1152939"/>
            <a:ext cx="108634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5FF362D8-25A1-EB4F-9883-A68C7D951631}"/>
              </a:ext>
            </a:extLst>
          </p:cNvPr>
          <p:cNvSpPr/>
          <p:nvPr/>
        </p:nvSpPr>
        <p:spPr>
          <a:xfrm>
            <a:off x="-1" y="6562084"/>
            <a:ext cx="12192000" cy="246221"/>
          </a:xfrm>
          <a:prstGeom prst="rect">
            <a:avLst/>
          </a:prstGeom>
          <a:noFill/>
        </p:spPr>
        <p:txBody>
          <a:bodyPr wrap="square">
            <a:spAutoFit/>
          </a:bodyPr>
          <a:lstStyle/>
          <a:p>
            <a:pPr algn="ctr"/>
            <a:r>
              <a:rPr lang="en-US" sz="1000" dirty="0">
                <a:solidFill>
                  <a:schemeClr val="bg1"/>
                </a:solidFill>
                <a:latin typeface="Montserrat" pitchFamily="2" charset="77"/>
                <a:cs typeface="Arial" panose="020B0604020202020204" pitchFamily="34" charset="0"/>
              </a:rPr>
              <a:t>w</a:t>
            </a:r>
            <a:r>
              <a:rPr lang="en-US" sz="1000" dirty="0" smtClean="0">
                <a:solidFill>
                  <a:schemeClr val="bg1"/>
                </a:solidFill>
                <a:latin typeface="Montserrat" pitchFamily="2" charset="77"/>
                <a:cs typeface="Arial" panose="020B0604020202020204" pitchFamily="34" charset="0"/>
              </a:rPr>
              <a:t>fgtitle.com</a:t>
            </a:r>
            <a:endParaRPr lang="en-US" sz="1000" dirty="0">
              <a:solidFill>
                <a:schemeClr val="bg1"/>
              </a:solidFill>
              <a:latin typeface="Montserrat" pitchFamily="2" charset="77"/>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96" y="83244"/>
            <a:ext cx="3654559" cy="874778"/>
          </a:xfrm>
          <a:prstGeom prst="rect">
            <a:avLst/>
          </a:prstGeom>
        </p:spPr>
      </p:pic>
      <p:sp>
        <p:nvSpPr>
          <p:cNvPr id="2" name="TextBox 1"/>
          <p:cNvSpPr txBox="1"/>
          <p:nvPr/>
        </p:nvSpPr>
        <p:spPr>
          <a:xfrm>
            <a:off x="1427018" y="1828800"/>
            <a:ext cx="8783781" cy="1569660"/>
          </a:xfrm>
          <a:prstGeom prst="rect">
            <a:avLst/>
          </a:prstGeom>
          <a:noFill/>
        </p:spPr>
        <p:txBody>
          <a:bodyPr wrap="square" rtlCol="0">
            <a:spAutoFit/>
          </a:bodyPr>
          <a:lstStyle/>
          <a:p>
            <a:r>
              <a:rPr lang="en-US" sz="2400" b="1" dirty="0"/>
              <a:t>Q:  What </a:t>
            </a:r>
            <a:r>
              <a:rPr lang="en-US" sz="2400" b="1" dirty="0" smtClean="0"/>
              <a:t>if </a:t>
            </a:r>
            <a:r>
              <a:rPr lang="en-US" sz="2400" b="1" dirty="0"/>
              <a:t>the seller is a municipality?</a:t>
            </a:r>
            <a:endParaRPr lang="en-US" sz="2400" dirty="0"/>
          </a:p>
          <a:p>
            <a:pPr lvl="0"/>
            <a:endParaRPr lang="en-US" sz="2400" dirty="0" smtClean="0"/>
          </a:p>
          <a:p>
            <a:pPr lvl="0"/>
            <a:r>
              <a:rPr lang="en-US" sz="2400" dirty="0" smtClean="0"/>
              <a:t>There </a:t>
            </a:r>
            <a:r>
              <a:rPr lang="en-US" sz="2400" dirty="0"/>
              <a:t>is no carve-out in the rule for seller exemptions.  </a:t>
            </a:r>
          </a:p>
          <a:p>
            <a:pPr lvl="0"/>
            <a:endParaRPr lang="en-US" sz="2400" dirty="0"/>
          </a:p>
        </p:txBody>
      </p:sp>
    </p:spTree>
    <p:extLst>
      <p:ext uri="{BB962C8B-B14F-4D97-AF65-F5344CB8AC3E}">
        <p14:creationId xmlns:p14="http://schemas.microsoft.com/office/powerpoint/2010/main" val="624056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62485B-702E-5F44-A14A-33BF75218101}"/>
              </a:ext>
            </a:extLst>
          </p:cNvPr>
          <p:cNvSpPr/>
          <p:nvPr/>
        </p:nvSpPr>
        <p:spPr>
          <a:xfrm>
            <a:off x="745435" y="433446"/>
            <a:ext cx="7036904" cy="584775"/>
          </a:xfrm>
          <a:prstGeom prst="rect">
            <a:avLst/>
          </a:prstGeom>
          <a:noFill/>
        </p:spPr>
        <p:txBody>
          <a:bodyPr wrap="square">
            <a:spAutoFit/>
          </a:bodyPr>
          <a:lstStyle/>
          <a:p>
            <a:r>
              <a:rPr lang="en-US" sz="3200" b="1" dirty="0" smtClean="0">
                <a:solidFill>
                  <a:srgbClr val="BEAF86"/>
                </a:solidFill>
                <a:latin typeface="Montserrat" pitchFamily="2" charset="77"/>
              </a:rPr>
              <a:t>What Escrow Needs to Know</a:t>
            </a:r>
            <a:endParaRPr lang="en-US" sz="3200" b="1" dirty="0">
              <a:solidFill>
                <a:srgbClr val="BEAF86"/>
              </a:solidFill>
              <a:latin typeface="Montserrat" pitchFamily="2" charset="77"/>
            </a:endParaRPr>
          </a:p>
        </p:txBody>
      </p:sp>
      <p:cxnSp>
        <p:nvCxnSpPr>
          <p:cNvPr id="6" name="Straight Connector 5">
            <a:extLst>
              <a:ext uri="{FF2B5EF4-FFF2-40B4-BE49-F238E27FC236}">
                <a16:creationId xmlns="" xmlns:a16="http://schemas.microsoft.com/office/drawing/2014/main" id="{E07865A7-A062-0647-9167-056DAB5FAAE6}"/>
              </a:ext>
            </a:extLst>
          </p:cNvPr>
          <p:cNvCxnSpPr/>
          <p:nvPr/>
        </p:nvCxnSpPr>
        <p:spPr>
          <a:xfrm>
            <a:off x="664265" y="1152939"/>
            <a:ext cx="108634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5FF362D8-25A1-EB4F-9883-A68C7D951631}"/>
              </a:ext>
            </a:extLst>
          </p:cNvPr>
          <p:cNvSpPr/>
          <p:nvPr/>
        </p:nvSpPr>
        <p:spPr>
          <a:xfrm>
            <a:off x="-1" y="6562084"/>
            <a:ext cx="12192000" cy="246221"/>
          </a:xfrm>
          <a:prstGeom prst="rect">
            <a:avLst/>
          </a:prstGeom>
          <a:noFill/>
        </p:spPr>
        <p:txBody>
          <a:bodyPr wrap="square">
            <a:spAutoFit/>
          </a:bodyPr>
          <a:lstStyle/>
          <a:p>
            <a:pPr algn="ctr"/>
            <a:r>
              <a:rPr lang="en-US" sz="1000" dirty="0">
                <a:solidFill>
                  <a:schemeClr val="bg1"/>
                </a:solidFill>
                <a:latin typeface="Montserrat" pitchFamily="2" charset="77"/>
                <a:cs typeface="Arial" panose="020B0604020202020204" pitchFamily="34" charset="0"/>
              </a:rPr>
              <a:t>w</a:t>
            </a:r>
            <a:r>
              <a:rPr lang="en-US" sz="1000" dirty="0" smtClean="0">
                <a:solidFill>
                  <a:schemeClr val="bg1"/>
                </a:solidFill>
                <a:latin typeface="Montserrat" pitchFamily="2" charset="77"/>
                <a:cs typeface="Arial" panose="020B0604020202020204" pitchFamily="34" charset="0"/>
              </a:rPr>
              <a:t>fgtitle.com</a:t>
            </a:r>
            <a:endParaRPr lang="en-US" sz="1000" dirty="0">
              <a:solidFill>
                <a:schemeClr val="bg1"/>
              </a:solidFill>
              <a:latin typeface="Montserrat" pitchFamily="2" charset="77"/>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96" y="83244"/>
            <a:ext cx="3654559" cy="874778"/>
          </a:xfrm>
          <a:prstGeom prst="rect">
            <a:avLst/>
          </a:prstGeom>
        </p:spPr>
      </p:pic>
      <p:sp>
        <p:nvSpPr>
          <p:cNvPr id="2" name="TextBox 1"/>
          <p:cNvSpPr txBox="1"/>
          <p:nvPr/>
        </p:nvSpPr>
        <p:spPr>
          <a:xfrm>
            <a:off x="1436957" y="1858617"/>
            <a:ext cx="8783781" cy="3046988"/>
          </a:xfrm>
          <a:prstGeom prst="rect">
            <a:avLst/>
          </a:prstGeom>
          <a:noFill/>
        </p:spPr>
        <p:txBody>
          <a:bodyPr wrap="square" rtlCol="0">
            <a:spAutoFit/>
          </a:bodyPr>
          <a:lstStyle/>
          <a:p>
            <a:r>
              <a:rPr lang="en-US" sz="2400" b="1" dirty="0"/>
              <a:t>Q:  If the realtor or brokerage holds the EMD, do we need the funds deposit information?   </a:t>
            </a:r>
            <a:endParaRPr lang="en-US" sz="2400" b="1" dirty="0" smtClean="0"/>
          </a:p>
          <a:p>
            <a:endParaRPr lang="en-US" sz="2400" dirty="0"/>
          </a:p>
          <a:p>
            <a:pPr lvl="0"/>
            <a:r>
              <a:rPr lang="en-US" sz="2400" dirty="0" smtClean="0"/>
              <a:t>Any </a:t>
            </a:r>
            <a:r>
              <a:rPr lang="en-US" sz="2400" dirty="0"/>
              <a:t>amount of money paid by or on behalf of the buyer must be reported.  Any funds delivered, you must be reporting the account from which it originated for the buyer, not merely the broker that held a deposit.</a:t>
            </a:r>
          </a:p>
          <a:p>
            <a:pPr lvl="0"/>
            <a:endParaRPr lang="en-US" sz="2400" dirty="0"/>
          </a:p>
        </p:txBody>
      </p:sp>
    </p:spTree>
    <p:extLst>
      <p:ext uri="{BB962C8B-B14F-4D97-AF65-F5344CB8AC3E}">
        <p14:creationId xmlns:p14="http://schemas.microsoft.com/office/powerpoint/2010/main" val="2198474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62485B-702E-5F44-A14A-33BF75218101}"/>
              </a:ext>
            </a:extLst>
          </p:cNvPr>
          <p:cNvSpPr/>
          <p:nvPr/>
        </p:nvSpPr>
        <p:spPr>
          <a:xfrm>
            <a:off x="745435" y="433446"/>
            <a:ext cx="7036904" cy="584775"/>
          </a:xfrm>
          <a:prstGeom prst="rect">
            <a:avLst/>
          </a:prstGeom>
          <a:noFill/>
        </p:spPr>
        <p:txBody>
          <a:bodyPr wrap="square">
            <a:spAutoFit/>
          </a:bodyPr>
          <a:lstStyle/>
          <a:p>
            <a:r>
              <a:rPr lang="en-US" sz="3200" b="1" dirty="0" smtClean="0">
                <a:solidFill>
                  <a:srgbClr val="BEAF86"/>
                </a:solidFill>
                <a:latin typeface="Montserrat" pitchFamily="2" charset="77"/>
              </a:rPr>
              <a:t>What Escrow Needs to Know</a:t>
            </a:r>
            <a:endParaRPr lang="en-US" sz="3200" b="1" dirty="0">
              <a:solidFill>
                <a:srgbClr val="BEAF86"/>
              </a:solidFill>
              <a:latin typeface="Montserrat" pitchFamily="2" charset="77"/>
            </a:endParaRPr>
          </a:p>
        </p:txBody>
      </p:sp>
      <p:cxnSp>
        <p:nvCxnSpPr>
          <p:cNvPr id="6" name="Straight Connector 5">
            <a:extLst>
              <a:ext uri="{FF2B5EF4-FFF2-40B4-BE49-F238E27FC236}">
                <a16:creationId xmlns="" xmlns:a16="http://schemas.microsoft.com/office/drawing/2014/main" id="{E07865A7-A062-0647-9167-056DAB5FAAE6}"/>
              </a:ext>
            </a:extLst>
          </p:cNvPr>
          <p:cNvCxnSpPr/>
          <p:nvPr/>
        </p:nvCxnSpPr>
        <p:spPr>
          <a:xfrm>
            <a:off x="664265" y="1152939"/>
            <a:ext cx="108634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5FF362D8-25A1-EB4F-9883-A68C7D951631}"/>
              </a:ext>
            </a:extLst>
          </p:cNvPr>
          <p:cNvSpPr/>
          <p:nvPr/>
        </p:nvSpPr>
        <p:spPr>
          <a:xfrm>
            <a:off x="-1" y="6562084"/>
            <a:ext cx="12192000" cy="246221"/>
          </a:xfrm>
          <a:prstGeom prst="rect">
            <a:avLst/>
          </a:prstGeom>
          <a:noFill/>
        </p:spPr>
        <p:txBody>
          <a:bodyPr wrap="square">
            <a:spAutoFit/>
          </a:bodyPr>
          <a:lstStyle/>
          <a:p>
            <a:pPr algn="ctr"/>
            <a:r>
              <a:rPr lang="en-US" sz="1000" dirty="0">
                <a:solidFill>
                  <a:schemeClr val="bg1"/>
                </a:solidFill>
                <a:latin typeface="Montserrat" pitchFamily="2" charset="77"/>
                <a:cs typeface="Arial" panose="020B0604020202020204" pitchFamily="34" charset="0"/>
              </a:rPr>
              <a:t>w</a:t>
            </a:r>
            <a:r>
              <a:rPr lang="en-US" sz="1000" dirty="0" smtClean="0">
                <a:solidFill>
                  <a:schemeClr val="bg1"/>
                </a:solidFill>
                <a:latin typeface="Montserrat" pitchFamily="2" charset="77"/>
                <a:cs typeface="Arial" panose="020B0604020202020204" pitchFamily="34" charset="0"/>
              </a:rPr>
              <a:t>fgtitle.com</a:t>
            </a:r>
            <a:endParaRPr lang="en-US" sz="1000" dirty="0">
              <a:solidFill>
                <a:schemeClr val="bg1"/>
              </a:solidFill>
              <a:latin typeface="Montserrat" pitchFamily="2" charset="77"/>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96" y="83244"/>
            <a:ext cx="3654559" cy="874778"/>
          </a:xfrm>
          <a:prstGeom prst="rect">
            <a:avLst/>
          </a:prstGeom>
        </p:spPr>
      </p:pic>
      <p:sp>
        <p:nvSpPr>
          <p:cNvPr id="2" name="TextBox 1"/>
          <p:cNvSpPr txBox="1"/>
          <p:nvPr/>
        </p:nvSpPr>
        <p:spPr>
          <a:xfrm>
            <a:off x="1436957" y="1858617"/>
            <a:ext cx="8783781" cy="2677656"/>
          </a:xfrm>
          <a:prstGeom prst="rect">
            <a:avLst/>
          </a:prstGeom>
          <a:noFill/>
        </p:spPr>
        <p:txBody>
          <a:bodyPr wrap="square" rtlCol="0">
            <a:spAutoFit/>
          </a:bodyPr>
          <a:lstStyle/>
          <a:p>
            <a:r>
              <a:rPr lang="en-US" sz="2400" b="1" dirty="0"/>
              <a:t>Q:  If an entity has (5) owners with 20% each, do </a:t>
            </a:r>
            <a:r>
              <a:rPr lang="en-US" sz="2400" b="1" dirty="0" smtClean="0"/>
              <a:t>we not report </a:t>
            </a:r>
            <a:r>
              <a:rPr lang="en-US" sz="2400" b="1" dirty="0"/>
              <a:t>because no one owns 25</a:t>
            </a:r>
            <a:r>
              <a:rPr lang="en-US" sz="2400" b="1" dirty="0" smtClean="0"/>
              <a:t>%?</a:t>
            </a:r>
          </a:p>
          <a:p>
            <a:endParaRPr lang="en-US" sz="2400" dirty="0"/>
          </a:p>
          <a:p>
            <a:pPr lvl="0"/>
            <a:r>
              <a:rPr lang="en-US" sz="2400" dirty="0" smtClean="0"/>
              <a:t>The </a:t>
            </a:r>
            <a:r>
              <a:rPr lang="en-US" sz="2400" dirty="0"/>
              <a:t>entity is still reported, and the </a:t>
            </a:r>
            <a:r>
              <a:rPr lang="en-US" sz="2400" dirty="0" smtClean="0"/>
              <a:t>person(s) </a:t>
            </a:r>
            <a:r>
              <a:rPr lang="en-US" sz="2400" dirty="0"/>
              <a:t>in control of the entity, those that can dispose of assets and sign on behalf of the entity, would be reported.</a:t>
            </a:r>
          </a:p>
          <a:p>
            <a:pPr lvl="0"/>
            <a:endParaRPr lang="en-US" sz="2400" dirty="0"/>
          </a:p>
        </p:txBody>
      </p:sp>
    </p:spTree>
    <p:extLst>
      <p:ext uri="{BB962C8B-B14F-4D97-AF65-F5344CB8AC3E}">
        <p14:creationId xmlns:p14="http://schemas.microsoft.com/office/powerpoint/2010/main" val="4103182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62485B-702E-5F44-A14A-33BF75218101}"/>
              </a:ext>
            </a:extLst>
          </p:cNvPr>
          <p:cNvSpPr/>
          <p:nvPr/>
        </p:nvSpPr>
        <p:spPr>
          <a:xfrm>
            <a:off x="745435" y="433446"/>
            <a:ext cx="7036904" cy="584775"/>
          </a:xfrm>
          <a:prstGeom prst="rect">
            <a:avLst/>
          </a:prstGeom>
          <a:noFill/>
        </p:spPr>
        <p:txBody>
          <a:bodyPr wrap="square">
            <a:spAutoFit/>
          </a:bodyPr>
          <a:lstStyle/>
          <a:p>
            <a:r>
              <a:rPr lang="en-US" sz="3200" b="1" dirty="0" smtClean="0">
                <a:solidFill>
                  <a:srgbClr val="BEAF86"/>
                </a:solidFill>
                <a:latin typeface="Montserrat" pitchFamily="2" charset="77"/>
              </a:rPr>
              <a:t>What Escrow Needs to Know</a:t>
            </a:r>
            <a:endParaRPr lang="en-US" sz="3200" b="1" dirty="0">
              <a:solidFill>
                <a:srgbClr val="BEAF86"/>
              </a:solidFill>
              <a:latin typeface="Montserrat" pitchFamily="2" charset="77"/>
            </a:endParaRPr>
          </a:p>
        </p:txBody>
      </p:sp>
      <p:cxnSp>
        <p:nvCxnSpPr>
          <p:cNvPr id="6" name="Straight Connector 5">
            <a:extLst>
              <a:ext uri="{FF2B5EF4-FFF2-40B4-BE49-F238E27FC236}">
                <a16:creationId xmlns="" xmlns:a16="http://schemas.microsoft.com/office/drawing/2014/main" id="{E07865A7-A062-0647-9167-056DAB5FAAE6}"/>
              </a:ext>
            </a:extLst>
          </p:cNvPr>
          <p:cNvCxnSpPr/>
          <p:nvPr/>
        </p:nvCxnSpPr>
        <p:spPr>
          <a:xfrm>
            <a:off x="664265" y="1152939"/>
            <a:ext cx="108634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5FF362D8-25A1-EB4F-9883-A68C7D951631}"/>
              </a:ext>
            </a:extLst>
          </p:cNvPr>
          <p:cNvSpPr/>
          <p:nvPr/>
        </p:nvSpPr>
        <p:spPr>
          <a:xfrm>
            <a:off x="-1" y="6562084"/>
            <a:ext cx="12192000" cy="246221"/>
          </a:xfrm>
          <a:prstGeom prst="rect">
            <a:avLst/>
          </a:prstGeom>
          <a:noFill/>
        </p:spPr>
        <p:txBody>
          <a:bodyPr wrap="square">
            <a:spAutoFit/>
          </a:bodyPr>
          <a:lstStyle/>
          <a:p>
            <a:pPr algn="ctr"/>
            <a:r>
              <a:rPr lang="en-US" sz="1000" dirty="0">
                <a:solidFill>
                  <a:schemeClr val="bg1"/>
                </a:solidFill>
                <a:latin typeface="Montserrat" pitchFamily="2" charset="77"/>
                <a:cs typeface="Arial" panose="020B0604020202020204" pitchFamily="34" charset="0"/>
              </a:rPr>
              <a:t>w</a:t>
            </a:r>
            <a:r>
              <a:rPr lang="en-US" sz="1000" dirty="0" smtClean="0">
                <a:solidFill>
                  <a:schemeClr val="bg1"/>
                </a:solidFill>
                <a:latin typeface="Montserrat" pitchFamily="2" charset="77"/>
                <a:cs typeface="Arial" panose="020B0604020202020204" pitchFamily="34" charset="0"/>
              </a:rPr>
              <a:t>fgtitle.com</a:t>
            </a:r>
            <a:endParaRPr lang="en-US" sz="1000" dirty="0">
              <a:solidFill>
                <a:schemeClr val="bg1"/>
              </a:solidFill>
              <a:latin typeface="Montserrat" pitchFamily="2" charset="77"/>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96" y="83244"/>
            <a:ext cx="3654559" cy="874778"/>
          </a:xfrm>
          <a:prstGeom prst="rect">
            <a:avLst/>
          </a:prstGeom>
        </p:spPr>
      </p:pic>
      <p:sp>
        <p:nvSpPr>
          <p:cNvPr id="2" name="TextBox 1"/>
          <p:cNvSpPr txBox="1"/>
          <p:nvPr/>
        </p:nvSpPr>
        <p:spPr>
          <a:xfrm>
            <a:off x="1436957" y="1858617"/>
            <a:ext cx="8783781" cy="2308324"/>
          </a:xfrm>
          <a:prstGeom prst="rect">
            <a:avLst/>
          </a:prstGeom>
          <a:noFill/>
        </p:spPr>
        <p:txBody>
          <a:bodyPr wrap="square" rtlCol="0">
            <a:spAutoFit/>
          </a:bodyPr>
          <a:lstStyle/>
          <a:p>
            <a:r>
              <a:rPr lang="en-US" sz="2400" b="1" dirty="0"/>
              <a:t>Q:  Do the beneficiaries of a trust have to be reported?</a:t>
            </a:r>
            <a:endParaRPr lang="en-US" sz="2400" dirty="0"/>
          </a:p>
          <a:p>
            <a:pPr lvl="0"/>
            <a:endParaRPr lang="en-US" sz="2400" dirty="0" smtClean="0"/>
          </a:p>
          <a:p>
            <a:pPr lvl="0"/>
            <a:r>
              <a:rPr lang="en-US" sz="2400" dirty="0" smtClean="0"/>
              <a:t>Beneficiaries </a:t>
            </a:r>
            <a:r>
              <a:rPr lang="en-US" sz="2400" dirty="0"/>
              <a:t>of a trust are reported if they have the right to demand a distribution of, or withdraw, substantially all of the assets of the transferee trust.</a:t>
            </a:r>
          </a:p>
          <a:p>
            <a:pPr lvl="0"/>
            <a:endParaRPr lang="en-US" sz="2400" dirty="0"/>
          </a:p>
        </p:txBody>
      </p:sp>
    </p:spTree>
    <p:extLst>
      <p:ext uri="{BB962C8B-B14F-4D97-AF65-F5344CB8AC3E}">
        <p14:creationId xmlns:p14="http://schemas.microsoft.com/office/powerpoint/2010/main" val="1934970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62485B-702E-5F44-A14A-33BF75218101}"/>
              </a:ext>
            </a:extLst>
          </p:cNvPr>
          <p:cNvSpPr/>
          <p:nvPr/>
        </p:nvSpPr>
        <p:spPr>
          <a:xfrm>
            <a:off x="745435" y="433446"/>
            <a:ext cx="7036904" cy="584775"/>
          </a:xfrm>
          <a:prstGeom prst="rect">
            <a:avLst/>
          </a:prstGeom>
          <a:noFill/>
        </p:spPr>
        <p:txBody>
          <a:bodyPr wrap="square">
            <a:spAutoFit/>
          </a:bodyPr>
          <a:lstStyle/>
          <a:p>
            <a:r>
              <a:rPr lang="en-US" sz="3200" b="1" dirty="0" smtClean="0">
                <a:solidFill>
                  <a:srgbClr val="BEAF86"/>
                </a:solidFill>
                <a:latin typeface="Montserrat" pitchFamily="2" charset="77"/>
              </a:rPr>
              <a:t>What Escrow Needs to Know</a:t>
            </a:r>
            <a:endParaRPr lang="en-US" sz="3200" b="1" dirty="0">
              <a:solidFill>
                <a:srgbClr val="BEAF86"/>
              </a:solidFill>
              <a:latin typeface="Montserrat" pitchFamily="2" charset="77"/>
            </a:endParaRPr>
          </a:p>
        </p:txBody>
      </p:sp>
      <p:cxnSp>
        <p:nvCxnSpPr>
          <p:cNvPr id="6" name="Straight Connector 5">
            <a:extLst>
              <a:ext uri="{FF2B5EF4-FFF2-40B4-BE49-F238E27FC236}">
                <a16:creationId xmlns="" xmlns:a16="http://schemas.microsoft.com/office/drawing/2014/main" id="{E07865A7-A062-0647-9167-056DAB5FAAE6}"/>
              </a:ext>
            </a:extLst>
          </p:cNvPr>
          <p:cNvCxnSpPr/>
          <p:nvPr/>
        </p:nvCxnSpPr>
        <p:spPr>
          <a:xfrm>
            <a:off x="664265" y="1152939"/>
            <a:ext cx="108634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5FF362D8-25A1-EB4F-9883-A68C7D951631}"/>
              </a:ext>
            </a:extLst>
          </p:cNvPr>
          <p:cNvSpPr/>
          <p:nvPr/>
        </p:nvSpPr>
        <p:spPr>
          <a:xfrm>
            <a:off x="-1" y="6562084"/>
            <a:ext cx="12192000" cy="246221"/>
          </a:xfrm>
          <a:prstGeom prst="rect">
            <a:avLst/>
          </a:prstGeom>
          <a:noFill/>
        </p:spPr>
        <p:txBody>
          <a:bodyPr wrap="square">
            <a:spAutoFit/>
          </a:bodyPr>
          <a:lstStyle/>
          <a:p>
            <a:pPr algn="ctr"/>
            <a:r>
              <a:rPr lang="en-US" sz="1000" dirty="0">
                <a:solidFill>
                  <a:schemeClr val="bg1"/>
                </a:solidFill>
                <a:latin typeface="Montserrat" pitchFamily="2" charset="77"/>
                <a:cs typeface="Arial" panose="020B0604020202020204" pitchFamily="34" charset="0"/>
              </a:rPr>
              <a:t>w</a:t>
            </a:r>
            <a:r>
              <a:rPr lang="en-US" sz="1000" dirty="0" smtClean="0">
                <a:solidFill>
                  <a:schemeClr val="bg1"/>
                </a:solidFill>
                <a:latin typeface="Montserrat" pitchFamily="2" charset="77"/>
                <a:cs typeface="Arial" panose="020B0604020202020204" pitchFamily="34" charset="0"/>
              </a:rPr>
              <a:t>fgtitle.com</a:t>
            </a:r>
            <a:endParaRPr lang="en-US" sz="1000" dirty="0">
              <a:solidFill>
                <a:schemeClr val="bg1"/>
              </a:solidFill>
              <a:latin typeface="Montserrat" pitchFamily="2" charset="77"/>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96" y="83244"/>
            <a:ext cx="3654559" cy="874778"/>
          </a:xfrm>
          <a:prstGeom prst="rect">
            <a:avLst/>
          </a:prstGeom>
        </p:spPr>
      </p:pic>
      <p:sp>
        <p:nvSpPr>
          <p:cNvPr id="2" name="TextBox 1"/>
          <p:cNvSpPr txBox="1"/>
          <p:nvPr/>
        </p:nvSpPr>
        <p:spPr>
          <a:xfrm>
            <a:off x="1436957" y="1858617"/>
            <a:ext cx="8783781" cy="2677656"/>
          </a:xfrm>
          <a:prstGeom prst="rect">
            <a:avLst/>
          </a:prstGeom>
          <a:noFill/>
        </p:spPr>
        <p:txBody>
          <a:bodyPr wrap="square" rtlCol="0">
            <a:spAutoFit/>
          </a:bodyPr>
          <a:lstStyle/>
          <a:p>
            <a:r>
              <a:rPr lang="en-US" sz="2400" b="1" dirty="0"/>
              <a:t>Q:  If the business has partners with less than 25% ownership interests, do not have to report; does a trustee of a trust with less than 25% interest not have to report</a:t>
            </a:r>
            <a:r>
              <a:rPr lang="en-US" sz="2400" b="1" dirty="0" smtClean="0"/>
              <a:t>?</a:t>
            </a:r>
          </a:p>
          <a:p>
            <a:endParaRPr lang="en-US" sz="2400" dirty="0"/>
          </a:p>
          <a:p>
            <a:pPr lvl="0"/>
            <a:r>
              <a:rPr lang="en-US" sz="2400" dirty="0" smtClean="0"/>
              <a:t>No</a:t>
            </a:r>
            <a:r>
              <a:rPr lang="en-US" sz="2400" dirty="0"/>
              <a:t>, there is no percentage limitation to the Trustees being reported.  All Trustees of a Trust are reported.</a:t>
            </a:r>
          </a:p>
          <a:p>
            <a:pPr lvl="0"/>
            <a:endParaRPr lang="en-US" sz="2400" dirty="0"/>
          </a:p>
        </p:txBody>
      </p:sp>
    </p:spTree>
    <p:extLst>
      <p:ext uri="{BB962C8B-B14F-4D97-AF65-F5344CB8AC3E}">
        <p14:creationId xmlns:p14="http://schemas.microsoft.com/office/powerpoint/2010/main" val="488145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514526"/>
          </a:xfrm>
          <a:prstGeom prst="rect">
            <a:avLst/>
          </a:prstGeom>
        </p:spPr>
      </p:pic>
      <p:sp>
        <p:nvSpPr>
          <p:cNvPr id="13" name="Rectangle 12">
            <a:extLst>
              <a:ext uri="{FF2B5EF4-FFF2-40B4-BE49-F238E27FC236}">
                <a16:creationId xmlns:a16="http://schemas.microsoft.com/office/drawing/2014/main" xmlns="" id="{8362485B-702E-5F44-A14A-33BF75218101}"/>
              </a:ext>
            </a:extLst>
          </p:cNvPr>
          <p:cNvSpPr/>
          <p:nvPr/>
        </p:nvSpPr>
        <p:spPr>
          <a:xfrm>
            <a:off x="4373880" y="5013959"/>
            <a:ext cx="3322320" cy="646331"/>
          </a:xfrm>
          <a:prstGeom prst="rect">
            <a:avLst/>
          </a:prstGeom>
          <a:noFill/>
        </p:spPr>
        <p:txBody>
          <a:bodyPr wrap="square">
            <a:spAutoFit/>
          </a:bodyPr>
          <a:lstStyle/>
          <a:p>
            <a:r>
              <a:rPr lang="en-US" sz="3600" b="1" dirty="0" smtClean="0">
                <a:solidFill>
                  <a:srgbClr val="BEAF86"/>
                </a:solidFill>
                <a:latin typeface="Montserrat" pitchFamily="2" charset="77"/>
              </a:rPr>
              <a:t>THANK YOU</a:t>
            </a:r>
            <a:endParaRPr lang="en-US" sz="3600" b="1" dirty="0">
              <a:solidFill>
                <a:srgbClr val="BEAF86"/>
              </a:solidFill>
              <a:latin typeface="Montserrat" pitchFamily="2" charset="77"/>
            </a:endParaRPr>
          </a:p>
        </p:txBody>
      </p:sp>
      <p:sp>
        <p:nvSpPr>
          <p:cNvPr id="11" name="Rectangle 10">
            <a:extLst>
              <a:ext uri="{FF2B5EF4-FFF2-40B4-BE49-F238E27FC236}">
                <a16:creationId xmlns:a16="http://schemas.microsoft.com/office/drawing/2014/main" xmlns="" id="{5FF362D8-25A1-EB4F-9883-A68C7D951631}"/>
              </a:ext>
            </a:extLst>
          </p:cNvPr>
          <p:cNvSpPr/>
          <p:nvPr/>
        </p:nvSpPr>
        <p:spPr>
          <a:xfrm>
            <a:off x="2937508" y="6572159"/>
            <a:ext cx="6316981" cy="246221"/>
          </a:xfrm>
          <a:prstGeom prst="rect">
            <a:avLst/>
          </a:prstGeom>
          <a:noFill/>
        </p:spPr>
        <p:txBody>
          <a:bodyPr wrap="square">
            <a:spAutoFit/>
          </a:bodyPr>
          <a:lstStyle/>
          <a:p>
            <a:r>
              <a:rPr lang="en-US" sz="1000" b="1" dirty="0"/>
              <a:t>Theresa Williamson, </a:t>
            </a:r>
            <a:r>
              <a:rPr lang="en-US" sz="1000" b="1" dirty="0" err="1"/>
              <a:t>CLC</a:t>
            </a:r>
            <a:r>
              <a:rPr lang="en-US" sz="1000" b="1" dirty="0"/>
              <a:t>, </a:t>
            </a:r>
            <a:r>
              <a:rPr lang="en-US" sz="1000" b="1" dirty="0" smtClean="0"/>
              <a:t>CPTM - </a:t>
            </a:r>
            <a:r>
              <a:rPr lang="en-US" sz="1000" dirty="0" smtClean="0"/>
              <a:t>SVP </a:t>
            </a:r>
            <a:r>
              <a:rPr lang="en-US" sz="1000" dirty="0"/>
              <a:t>Compliance, National Training </a:t>
            </a:r>
            <a:r>
              <a:rPr lang="en-US" sz="1000" dirty="0" smtClean="0"/>
              <a:t>Manager|</a:t>
            </a:r>
            <a:r>
              <a:rPr lang="en-US" sz="1000" dirty="0"/>
              <a:t>  </a:t>
            </a:r>
            <a:r>
              <a:rPr lang="en-US" sz="1000" u="sng" dirty="0">
                <a:hlinkClick r:id="rId4"/>
              </a:rPr>
              <a:t>twilliamson@willistonfinancial.com</a:t>
            </a:r>
            <a:endParaRPr lang="en-US" sz="1000" dirty="0">
              <a:solidFill>
                <a:schemeClr val="bg1"/>
              </a:solidFill>
              <a:latin typeface="Montserrat" pitchFamily="2" charset="77"/>
              <a:cs typeface="Arial" panose="020B0604020202020204" pitchFamily="34" charset="0"/>
            </a:endParaRPr>
          </a:p>
        </p:txBody>
      </p:sp>
    </p:spTree>
    <p:extLst>
      <p:ext uri="{BB962C8B-B14F-4D97-AF65-F5344CB8AC3E}">
        <p14:creationId xmlns:p14="http://schemas.microsoft.com/office/powerpoint/2010/main" val="2817312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62485B-702E-5F44-A14A-33BF75218101}"/>
              </a:ext>
            </a:extLst>
          </p:cNvPr>
          <p:cNvSpPr/>
          <p:nvPr/>
        </p:nvSpPr>
        <p:spPr>
          <a:xfrm>
            <a:off x="745435" y="433446"/>
            <a:ext cx="7036904" cy="584775"/>
          </a:xfrm>
          <a:prstGeom prst="rect">
            <a:avLst/>
          </a:prstGeom>
          <a:noFill/>
        </p:spPr>
        <p:txBody>
          <a:bodyPr wrap="square">
            <a:spAutoFit/>
          </a:bodyPr>
          <a:lstStyle/>
          <a:p>
            <a:r>
              <a:rPr lang="en-US" sz="3200" b="1" dirty="0" smtClean="0">
                <a:solidFill>
                  <a:srgbClr val="BEAF86"/>
                </a:solidFill>
                <a:latin typeface="Montserrat" pitchFamily="2" charset="77"/>
              </a:rPr>
              <a:t>Who must comply</a:t>
            </a:r>
            <a:endParaRPr lang="en-US" sz="3200" b="1" dirty="0">
              <a:solidFill>
                <a:srgbClr val="BEAF86"/>
              </a:solidFill>
              <a:latin typeface="Montserrat" pitchFamily="2" charset="77"/>
            </a:endParaRPr>
          </a:p>
        </p:txBody>
      </p:sp>
      <p:cxnSp>
        <p:nvCxnSpPr>
          <p:cNvPr id="6" name="Straight Connector 5">
            <a:extLst>
              <a:ext uri="{FF2B5EF4-FFF2-40B4-BE49-F238E27FC236}">
                <a16:creationId xmlns="" xmlns:a16="http://schemas.microsoft.com/office/drawing/2014/main" id="{E07865A7-A062-0647-9167-056DAB5FAAE6}"/>
              </a:ext>
            </a:extLst>
          </p:cNvPr>
          <p:cNvCxnSpPr/>
          <p:nvPr/>
        </p:nvCxnSpPr>
        <p:spPr>
          <a:xfrm>
            <a:off x="664265" y="1152939"/>
            <a:ext cx="108634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5FF362D8-25A1-EB4F-9883-A68C7D951631}"/>
              </a:ext>
            </a:extLst>
          </p:cNvPr>
          <p:cNvSpPr/>
          <p:nvPr/>
        </p:nvSpPr>
        <p:spPr>
          <a:xfrm>
            <a:off x="-1" y="6562084"/>
            <a:ext cx="12192000" cy="246221"/>
          </a:xfrm>
          <a:prstGeom prst="rect">
            <a:avLst/>
          </a:prstGeom>
          <a:noFill/>
        </p:spPr>
        <p:txBody>
          <a:bodyPr wrap="square">
            <a:spAutoFit/>
          </a:bodyPr>
          <a:lstStyle/>
          <a:p>
            <a:pPr algn="ctr"/>
            <a:r>
              <a:rPr lang="en-US" sz="1000" dirty="0">
                <a:solidFill>
                  <a:schemeClr val="bg1"/>
                </a:solidFill>
                <a:latin typeface="Montserrat" pitchFamily="2" charset="77"/>
                <a:cs typeface="Arial" panose="020B0604020202020204" pitchFamily="34" charset="0"/>
              </a:rPr>
              <a:t>w</a:t>
            </a:r>
            <a:r>
              <a:rPr lang="en-US" sz="1000" dirty="0" smtClean="0">
                <a:solidFill>
                  <a:schemeClr val="bg1"/>
                </a:solidFill>
                <a:latin typeface="Montserrat" pitchFamily="2" charset="77"/>
                <a:cs typeface="Arial" panose="020B0604020202020204" pitchFamily="34" charset="0"/>
              </a:rPr>
              <a:t>fgtitle.com</a:t>
            </a:r>
            <a:endParaRPr lang="en-US" sz="1000" dirty="0">
              <a:solidFill>
                <a:schemeClr val="bg1"/>
              </a:solidFill>
              <a:latin typeface="Montserrat" pitchFamily="2" charset="77"/>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96" y="83244"/>
            <a:ext cx="3654559" cy="874778"/>
          </a:xfrm>
          <a:prstGeom prst="rect">
            <a:avLst/>
          </a:prstGeom>
        </p:spPr>
      </p:pic>
      <p:sp>
        <p:nvSpPr>
          <p:cNvPr id="3" name="TextBox 2"/>
          <p:cNvSpPr txBox="1"/>
          <p:nvPr/>
        </p:nvSpPr>
        <p:spPr>
          <a:xfrm>
            <a:off x="1447799" y="1872353"/>
            <a:ext cx="9296400" cy="39703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b="1" dirty="0" smtClean="0"/>
              <a:t>Title insurance agents, attorneys, settlement agents, and escrow officers involved in residential real estate closings</a:t>
            </a:r>
          </a:p>
          <a:p>
            <a:pPr marL="457200" indent="-457200">
              <a:lnSpc>
                <a:spcPct val="150000"/>
              </a:lnSpc>
              <a:buFont typeface="Wingdings" panose="05000000000000000000" pitchFamily="2" charset="2"/>
              <a:buChar char="Ø"/>
            </a:pPr>
            <a:r>
              <a:rPr lang="en-US" sz="2800" b="1" dirty="0" smtClean="0">
                <a:solidFill>
                  <a:schemeClr val="tx1">
                    <a:lumMod val="65000"/>
                    <a:lumOff val="35000"/>
                  </a:schemeClr>
                </a:solidFill>
              </a:rPr>
              <a:t>Reporting person is responsible for the report and record keeping</a:t>
            </a:r>
            <a:endParaRPr lang="en-US" sz="2800" b="1" dirty="0" smtClean="0">
              <a:solidFill>
                <a:schemeClr val="tx1">
                  <a:lumMod val="65000"/>
                  <a:lumOff val="35000"/>
                </a:schemeClr>
              </a:solidFill>
            </a:endParaRPr>
          </a:p>
          <a:p>
            <a:pPr marL="457200" indent="-457200">
              <a:lnSpc>
                <a:spcPct val="150000"/>
              </a:lnSpc>
              <a:buFont typeface="Wingdings" panose="05000000000000000000" pitchFamily="2" charset="2"/>
              <a:buChar char="Ø"/>
            </a:pPr>
            <a:r>
              <a:rPr lang="en-US" sz="2800" b="1" dirty="0" smtClean="0">
                <a:solidFill>
                  <a:schemeClr val="tx1">
                    <a:lumMod val="50000"/>
                    <a:lumOff val="50000"/>
                  </a:schemeClr>
                </a:solidFill>
              </a:rPr>
              <a:t>Responsible for collecting and reporting Beneficial Ownership Information (BOI)</a:t>
            </a:r>
            <a:endParaRPr lang="en-US" sz="2800" b="1" dirty="0">
              <a:solidFill>
                <a:schemeClr val="tx1">
                  <a:lumMod val="50000"/>
                  <a:lumOff val="50000"/>
                </a:schemeClr>
              </a:solidFill>
            </a:endParaRPr>
          </a:p>
        </p:txBody>
      </p:sp>
    </p:spTree>
    <p:extLst>
      <p:ext uri="{BB962C8B-B14F-4D97-AF65-F5344CB8AC3E}">
        <p14:creationId xmlns:p14="http://schemas.microsoft.com/office/powerpoint/2010/main" val="2714511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62485B-702E-5F44-A14A-33BF75218101}"/>
              </a:ext>
            </a:extLst>
          </p:cNvPr>
          <p:cNvSpPr/>
          <p:nvPr/>
        </p:nvSpPr>
        <p:spPr>
          <a:xfrm>
            <a:off x="745435" y="433446"/>
            <a:ext cx="7036904" cy="584775"/>
          </a:xfrm>
          <a:prstGeom prst="rect">
            <a:avLst/>
          </a:prstGeom>
          <a:noFill/>
        </p:spPr>
        <p:txBody>
          <a:bodyPr wrap="square">
            <a:spAutoFit/>
          </a:bodyPr>
          <a:lstStyle/>
          <a:p>
            <a:r>
              <a:rPr lang="en-US" sz="3200" b="1" dirty="0" smtClean="0">
                <a:solidFill>
                  <a:srgbClr val="BEAF86"/>
                </a:solidFill>
                <a:latin typeface="Montserrat" pitchFamily="2" charset="77"/>
              </a:rPr>
              <a:t>Transfers covered</a:t>
            </a:r>
            <a:endParaRPr lang="en-US" sz="3200" b="1" dirty="0">
              <a:solidFill>
                <a:srgbClr val="BEAF86"/>
              </a:solidFill>
              <a:latin typeface="Montserrat" pitchFamily="2" charset="77"/>
            </a:endParaRPr>
          </a:p>
        </p:txBody>
      </p:sp>
      <p:cxnSp>
        <p:nvCxnSpPr>
          <p:cNvPr id="6" name="Straight Connector 5">
            <a:extLst>
              <a:ext uri="{FF2B5EF4-FFF2-40B4-BE49-F238E27FC236}">
                <a16:creationId xmlns="" xmlns:a16="http://schemas.microsoft.com/office/drawing/2014/main" id="{E07865A7-A062-0647-9167-056DAB5FAAE6}"/>
              </a:ext>
            </a:extLst>
          </p:cNvPr>
          <p:cNvCxnSpPr/>
          <p:nvPr/>
        </p:nvCxnSpPr>
        <p:spPr>
          <a:xfrm>
            <a:off x="664265" y="1152939"/>
            <a:ext cx="108634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5FF362D8-25A1-EB4F-9883-A68C7D951631}"/>
              </a:ext>
            </a:extLst>
          </p:cNvPr>
          <p:cNvSpPr/>
          <p:nvPr/>
        </p:nvSpPr>
        <p:spPr>
          <a:xfrm>
            <a:off x="-1" y="6562084"/>
            <a:ext cx="12192000" cy="246221"/>
          </a:xfrm>
          <a:prstGeom prst="rect">
            <a:avLst/>
          </a:prstGeom>
          <a:noFill/>
        </p:spPr>
        <p:txBody>
          <a:bodyPr wrap="square">
            <a:spAutoFit/>
          </a:bodyPr>
          <a:lstStyle/>
          <a:p>
            <a:pPr algn="ctr"/>
            <a:r>
              <a:rPr lang="en-US" sz="1000" dirty="0">
                <a:solidFill>
                  <a:schemeClr val="bg1"/>
                </a:solidFill>
                <a:latin typeface="Montserrat" pitchFamily="2" charset="77"/>
                <a:cs typeface="Arial" panose="020B0604020202020204" pitchFamily="34" charset="0"/>
              </a:rPr>
              <a:t>w</a:t>
            </a:r>
            <a:r>
              <a:rPr lang="en-US" sz="1000" dirty="0" smtClean="0">
                <a:solidFill>
                  <a:schemeClr val="bg1"/>
                </a:solidFill>
                <a:latin typeface="Montserrat" pitchFamily="2" charset="77"/>
                <a:cs typeface="Arial" panose="020B0604020202020204" pitchFamily="34" charset="0"/>
              </a:rPr>
              <a:t>fgtitle.com</a:t>
            </a:r>
            <a:endParaRPr lang="en-US" sz="1000" dirty="0">
              <a:solidFill>
                <a:schemeClr val="bg1"/>
              </a:solidFill>
              <a:latin typeface="Montserrat" pitchFamily="2" charset="77"/>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96" y="83244"/>
            <a:ext cx="3654559" cy="874778"/>
          </a:xfrm>
          <a:prstGeom prst="rect">
            <a:avLst/>
          </a:prstGeom>
        </p:spPr>
      </p:pic>
      <p:sp>
        <p:nvSpPr>
          <p:cNvPr id="3" name="TextBox 2"/>
          <p:cNvSpPr txBox="1"/>
          <p:nvPr/>
        </p:nvSpPr>
        <p:spPr>
          <a:xfrm>
            <a:off x="1219199" y="1842851"/>
            <a:ext cx="9753600" cy="42473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b="1" dirty="0" smtClean="0"/>
              <a:t>Ownership of </a:t>
            </a:r>
            <a:r>
              <a:rPr lang="en-US" sz="2400" b="1" dirty="0"/>
              <a:t>r</a:t>
            </a:r>
            <a:r>
              <a:rPr lang="en-US" sz="2400" b="1" dirty="0" smtClean="0"/>
              <a:t>esidential real estate – single family dwellings, condos, co-ops, mixed use, and vacant land</a:t>
            </a:r>
          </a:p>
          <a:p>
            <a:pPr marL="800100" lvl="1" indent="-342900">
              <a:lnSpc>
                <a:spcPct val="150000"/>
              </a:lnSpc>
              <a:buFont typeface="Wingdings" panose="05000000000000000000" pitchFamily="2" charset="2"/>
              <a:buChar char="Ø"/>
            </a:pPr>
            <a:r>
              <a:rPr lang="en-US" sz="2000" b="1" dirty="0">
                <a:solidFill>
                  <a:schemeClr val="tx1">
                    <a:lumMod val="65000"/>
                    <a:lumOff val="35000"/>
                  </a:schemeClr>
                </a:solidFill>
              </a:rPr>
              <a:t>Exemptions apply to </a:t>
            </a:r>
            <a:r>
              <a:rPr lang="en-US" sz="2000" b="1" dirty="0" smtClean="0">
                <a:solidFill>
                  <a:schemeClr val="tx1">
                    <a:lumMod val="65000"/>
                    <a:lumOff val="35000"/>
                  </a:schemeClr>
                </a:solidFill>
              </a:rPr>
              <a:t>certain </a:t>
            </a:r>
            <a:r>
              <a:rPr lang="en-US" sz="2000" b="1" dirty="0">
                <a:solidFill>
                  <a:schemeClr val="tx1">
                    <a:lumMod val="65000"/>
                    <a:lumOff val="35000"/>
                  </a:schemeClr>
                </a:solidFill>
              </a:rPr>
              <a:t>transfers of ownership pursuant to a court order</a:t>
            </a:r>
          </a:p>
          <a:p>
            <a:pPr marL="285750" indent="-285750">
              <a:lnSpc>
                <a:spcPct val="150000"/>
              </a:lnSpc>
              <a:buFont typeface="Arial" panose="020B0604020202020204" pitchFamily="34" charset="0"/>
              <a:buChar char="•"/>
            </a:pPr>
            <a:r>
              <a:rPr lang="en-US" sz="2400" b="1" dirty="0" smtClean="0"/>
              <a:t>All-cash</a:t>
            </a:r>
            <a:r>
              <a:rPr lang="en-US" sz="2400" b="1" dirty="0"/>
              <a:t>, non-traditional institutional financing of residential real estate</a:t>
            </a:r>
            <a:r>
              <a:rPr lang="en-US" sz="2400" b="1" dirty="0" smtClean="0"/>
              <a:t>, gifts, and accommodation recordings, </a:t>
            </a:r>
            <a:r>
              <a:rPr lang="en-US" sz="2400" b="1" dirty="0"/>
              <a:t>which involve legal </a:t>
            </a:r>
            <a:r>
              <a:rPr lang="en-US" sz="2400" b="1" dirty="0" smtClean="0"/>
              <a:t>entities as the transferee, </a:t>
            </a:r>
            <a:r>
              <a:rPr lang="en-US" sz="2400" b="1" i="1" dirty="0"/>
              <a:t>not individuals</a:t>
            </a:r>
          </a:p>
          <a:p>
            <a:pPr marL="800100" lvl="1" indent="-342900">
              <a:lnSpc>
                <a:spcPct val="150000"/>
              </a:lnSpc>
              <a:buFont typeface="Wingdings" panose="05000000000000000000" pitchFamily="2" charset="2"/>
              <a:buChar char="Ø"/>
            </a:pPr>
            <a:r>
              <a:rPr lang="en-US" sz="2000" b="1" dirty="0" smtClean="0">
                <a:solidFill>
                  <a:schemeClr val="tx1">
                    <a:lumMod val="65000"/>
                    <a:lumOff val="35000"/>
                  </a:schemeClr>
                </a:solidFill>
              </a:rPr>
              <a:t>Exemptions apply for certain types of entities and trusts</a:t>
            </a:r>
          </a:p>
          <a:p>
            <a:pPr marL="800100" lvl="1" indent="-342900">
              <a:lnSpc>
                <a:spcPct val="150000"/>
              </a:lnSpc>
              <a:buFont typeface="Wingdings" panose="05000000000000000000" pitchFamily="2" charset="2"/>
              <a:buChar char="Ø"/>
            </a:pPr>
            <a:endParaRPr lang="en-US" sz="2000" b="1" dirty="0" smtClean="0">
              <a:solidFill>
                <a:schemeClr val="tx1">
                  <a:lumMod val="65000"/>
                  <a:lumOff val="35000"/>
                </a:schemeClr>
              </a:solidFill>
            </a:endParaRPr>
          </a:p>
        </p:txBody>
      </p:sp>
    </p:spTree>
    <p:extLst>
      <p:ext uri="{BB962C8B-B14F-4D97-AF65-F5344CB8AC3E}">
        <p14:creationId xmlns:p14="http://schemas.microsoft.com/office/powerpoint/2010/main" val="1434248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62485B-702E-5F44-A14A-33BF75218101}"/>
              </a:ext>
            </a:extLst>
          </p:cNvPr>
          <p:cNvSpPr/>
          <p:nvPr/>
        </p:nvSpPr>
        <p:spPr>
          <a:xfrm>
            <a:off x="745435" y="433446"/>
            <a:ext cx="7036904" cy="584775"/>
          </a:xfrm>
          <a:prstGeom prst="rect">
            <a:avLst/>
          </a:prstGeom>
          <a:noFill/>
        </p:spPr>
        <p:txBody>
          <a:bodyPr wrap="square">
            <a:spAutoFit/>
          </a:bodyPr>
          <a:lstStyle/>
          <a:p>
            <a:r>
              <a:rPr lang="en-US" sz="3200" b="1" dirty="0" smtClean="0">
                <a:solidFill>
                  <a:srgbClr val="BEAF86"/>
                </a:solidFill>
                <a:latin typeface="Montserrat" pitchFamily="2" charset="77"/>
              </a:rPr>
              <a:t>When does this start?</a:t>
            </a:r>
            <a:endParaRPr lang="en-US" sz="3200" b="1" dirty="0">
              <a:solidFill>
                <a:srgbClr val="BEAF86"/>
              </a:solidFill>
              <a:latin typeface="Montserrat" pitchFamily="2" charset="77"/>
            </a:endParaRPr>
          </a:p>
        </p:txBody>
      </p:sp>
      <p:cxnSp>
        <p:nvCxnSpPr>
          <p:cNvPr id="6" name="Straight Connector 5">
            <a:extLst>
              <a:ext uri="{FF2B5EF4-FFF2-40B4-BE49-F238E27FC236}">
                <a16:creationId xmlns="" xmlns:a16="http://schemas.microsoft.com/office/drawing/2014/main" id="{E07865A7-A062-0647-9167-056DAB5FAAE6}"/>
              </a:ext>
            </a:extLst>
          </p:cNvPr>
          <p:cNvCxnSpPr/>
          <p:nvPr/>
        </p:nvCxnSpPr>
        <p:spPr>
          <a:xfrm>
            <a:off x="664265" y="1152939"/>
            <a:ext cx="108634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5FF362D8-25A1-EB4F-9883-A68C7D951631}"/>
              </a:ext>
            </a:extLst>
          </p:cNvPr>
          <p:cNvSpPr/>
          <p:nvPr/>
        </p:nvSpPr>
        <p:spPr>
          <a:xfrm>
            <a:off x="-1" y="6562084"/>
            <a:ext cx="12192000" cy="246221"/>
          </a:xfrm>
          <a:prstGeom prst="rect">
            <a:avLst/>
          </a:prstGeom>
          <a:noFill/>
        </p:spPr>
        <p:txBody>
          <a:bodyPr wrap="square">
            <a:spAutoFit/>
          </a:bodyPr>
          <a:lstStyle/>
          <a:p>
            <a:pPr algn="ctr"/>
            <a:r>
              <a:rPr lang="en-US" sz="1000" dirty="0">
                <a:solidFill>
                  <a:schemeClr val="bg1"/>
                </a:solidFill>
                <a:latin typeface="Montserrat" pitchFamily="2" charset="77"/>
                <a:cs typeface="Arial" panose="020B0604020202020204" pitchFamily="34" charset="0"/>
              </a:rPr>
              <a:t>w</a:t>
            </a:r>
            <a:r>
              <a:rPr lang="en-US" sz="1000" dirty="0" smtClean="0">
                <a:solidFill>
                  <a:schemeClr val="bg1"/>
                </a:solidFill>
                <a:latin typeface="Montserrat" pitchFamily="2" charset="77"/>
                <a:cs typeface="Arial" panose="020B0604020202020204" pitchFamily="34" charset="0"/>
              </a:rPr>
              <a:t>fgtitle.com</a:t>
            </a:r>
            <a:endParaRPr lang="en-US" sz="1000" dirty="0">
              <a:solidFill>
                <a:schemeClr val="bg1"/>
              </a:solidFill>
              <a:latin typeface="Montserrat" pitchFamily="2" charset="77"/>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96" y="83244"/>
            <a:ext cx="3654559" cy="874778"/>
          </a:xfrm>
          <a:prstGeom prst="rect">
            <a:avLst/>
          </a:prstGeom>
        </p:spPr>
      </p:pic>
      <p:sp>
        <p:nvSpPr>
          <p:cNvPr id="2" name="TextBox 1"/>
          <p:cNvSpPr txBox="1"/>
          <p:nvPr/>
        </p:nvSpPr>
        <p:spPr>
          <a:xfrm>
            <a:off x="1070392" y="1730434"/>
            <a:ext cx="8474371" cy="5570756"/>
          </a:xfrm>
          <a:prstGeom prst="rect">
            <a:avLst/>
          </a:prstGeom>
          <a:noFill/>
        </p:spPr>
        <p:txBody>
          <a:bodyPr wrap="none" rtlCol="0">
            <a:spAutoFit/>
          </a:bodyPr>
          <a:lstStyle/>
          <a:p>
            <a:pPr marL="342900" indent="-342900">
              <a:buFont typeface="Arial" panose="020B0604020202020204" pitchFamily="34" charset="0"/>
              <a:buChar char="•"/>
            </a:pPr>
            <a:r>
              <a:rPr lang="en-US" sz="2800" b="1" dirty="0" smtClean="0">
                <a:solidFill>
                  <a:srgbClr val="C00000"/>
                </a:solidFill>
              </a:rPr>
              <a:t>December 1, 2025</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400" b="1" dirty="0" smtClean="0"/>
              <a:t>Escrow Admin and NTS are working on a new </a:t>
            </a:r>
            <a:r>
              <a:rPr lang="en-US" sz="2400" b="1" dirty="0" err="1" smtClean="0"/>
              <a:t>Resware</a:t>
            </a:r>
            <a:r>
              <a:rPr lang="en-US" sz="2400" b="1" dirty="0" smtClean="0"/>
              <a:t> process</a:t>
            </a:r>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r>
              <a:rPr lang="en-US" sz="2400" b="1" dirty="0" smtClean="0"/>
              <a:t>Filed escrow rates by </a:t>
            </a:r>
            <a:r>
              <a:rPr lang="en-US" sz="2400" b="1" dirty="0" smtClean="0">
                <a:solidFill>
                  <a:schemeClr val="accent2">
                    <a:lumMod val="75000"/>
                  </a:schemeClr>
                </a:solidFill>
              </a:rPr>
              <a:t>October 1</a:t>
            </a:r>
          </a:p>
          <a:p>
            <a:endParaRPr lang="en-US" sz="2400" b="1" dirty="0"/>
          </a:p>
          <a:p>
            <a:pPr marL="342900" indent="-342900">
              <a:buFont typeface="Arial" panose="020B0604020202020204" pitchFamily="34" charset="0"/>
              <a:buChar char="•"/>
            </a:pPr>
            <a:r>
              <a:rPr lang="en-US" sz="2400" b="1" dirty="0" smtClean="0"/>
              <a:t>New </a:t>
            </a:r>
            <a:r>
              <a:rPr lang="en-US" sz="2400" b="1" dirty="0" err="1" smtClean="0"/>
              <a:t>Resware</a:t>
            </a:r>
            <a:r>
              <a:rPr lang="en-US" sz="2400" b="1" dirty="0" smtClean="0"/>
              <a:t> process begins </a:t>
            </a:r>
            <a:r>
              <a:rPr lang="en-US" sz="2400" b="1" dirty="0" smtClean="0">
                <a:solidFill>
                  <a:schemeClr val="accent2">
                    <a:lumMod val="75000"/>
                  </a:schemeClr>
                </a:solidFill>
              </a:rPr>
              <a:t>October 20</a:t>
            </a:r>
          </a:p>
          <a:p>
            <a:pPr marL="342900" indent="-342900">
              <a:buFont typeface="Arial" panose="020B0604020202020204" pitchFamily="34" charset="0"/>
              <a:buChar char="•"/>
            </a:pPr>
            <a:endParaRPr lang="en-US" sz="2400" b="1" dirty="0">
              <a:solidFill>
                <a:schemeClr val="accent2">
                  <a:lumMod val="50000"/>
                </a:schemeClr>
              </a:solidFill>
            </a:endParaRPr>
          </a:p>
          <a:p>
            <a:pPr marL="457200" indent="-457200">
              <a:buFont typeface="Wingdings" panose="05000000000000000000" pitchFamily="2" charset="2"/>
              <a:buChar char="Ø"/>
            </a:pPr>
            <a:r>
              <a:rPr lang="en-US" sz="2400" b="1" dirty="0" smtClean="0"/>
              <a:t>Training staff on the new rule begins </a:t>
            </a:r>
            <a:r>
              <a:rPr lang="en-US" sz="2400" b="1" dirty="0" smtClean="0">
                <a:solidFill>
                  <a:schemeClr val="accent4">
                    <a:lumMod val="75000"/>
                  </a:schemeClr>
                </a:solidFill>
              </a:rPr>
              <a:t>August</a:t>
            </a:r>
          </a:p>
          <a:p>
            <a:pPr marL="457200" indent="-457200">
              <a:buFont typeface="Arial" panose="020B0604020202020204" pitchFamily="34" charset="0"/>
              <a:buChar char="•"/>
            </a:pPr>
            <a:endParaRPr lang="en-US" sz="2400" b="1" dirty="0">
              <a:solidFill>
                <a:schemeClr val="accent2">
                  <a:lumMod val="50000"/>
                </a:schemeClr>
              </a:solidFill>
            </a:endParaRPr>
          </a:p>
          <a:p>
            <a:pPr marL="457200" indent="-457200">
              <a:buFont typeface="Wingdings" panose="05000000000000000000" pitchFamily="2" charset="2"/>
              <a:buChar char="Ø"/>
            </a:pPr>
            <a:r>
              <a:rPr lang="en-US" sz="2400" b="1" dirty="0" smtClean="0"/>
              <a:t>Workflow training on the new process begins </a:t>
            </a:r>
            <a:r>
              <a:rPr lang="en-US" sz="2400" b="1" dirty="0" smtClean="0">
                <a:solidFill>
                  <a:schemeClr val="accent2">
                    <a:lumMod val="50000"/>
                  </a:schemeClr>
                </a:solidFill>
              </a:rPr>
              <a:t>September</a:t>
            </a:r>
            <a:endParaRPr lang="en-US" sz="2400" b="1" dirty="0" smtClean="0"/>
          </a:p>
          <a:p>
            <a:endParaRPr lang="en-US" sz="2800" dirty="0" smtClean="0"/>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2293873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62485B-702E-5F44-A14A-33BF75218101}"/>
              </a:ext>
            </a:extLst>
          </p:cNvPr>
          <p:cNvSpPr/>
          <p:nvPr/>
        </p:nvSpPr>
        <p:spPr>
          <a:xfrm>
            <a:off x="745434" y="433446"/>
            <a:ext cx="7502161" cy="523220"/>
          </a:xfrm>
          <a:prstGeom prst="rect">
            <a:avLst/>
          </a:prstGeom>
          <a:noFill/>
        </p:spPr>
        <p:txBody>
          <a:bodyPr wrap="square">
            <a:spAutoFit/>
          </a:bodyPr>
          <a:lstStyle/>
          <a:p>
            <a:r>
              <a:rPr lang="en-US" sz="2800" b="1" dirty="0" smtClean="0">
                <a:solidFill>
                  <a:srgbClr val="BEAF86"/>
                </a:solidFill>
                <a:latin typeface="Montserrat" pitchFamily="2" charset="77"/>
              </a:rPr>
              <a:t>What must be collected and reported:</a:t>
            </a:r>
            <a:endParaRPr lang="en-US" sz="2800" b="1" dirty="0">
              <a:solidFill>
                <a:srgbClr val="BEAF86"/>
              </a:solidFill>
              <a:latin typeface="Montserrat" pitchFamily="2" charset="77"/>
            </a:endParaRPr>
          </a:p>
        </p:txBody>
      </p:sp>
      <p:cxnSp>
        <p:nvCxnSpPr>
          <p:cNvPr id="6" name="Straight Connector 5">
            <a:extLst>
              <a:ext uri="{FF2B5EF4-FFF2-40B4-BE49-F238E27FC236}">
                <a16:creationId xmlns="" xmlns:a16="http://schemas.microsoft.com/office/drawing/2014/main" id="{E07865A7-A062-0647-9167-056DAB5FAAE6}"/>
              </a:ext>
            </a:extLst>
          </p:cNvPr>
          <p:cNvCxnSpPr/>
          <p:nvPr/>
        </p:nvCxnSpPr>
        <p:spPr>
          <a:xfrm>
            <a:off x="745434" y="958022"/>
            <a:ext cx="108634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5FF362D8-25A1-EB4F-9883-A68C7D951631}"/>
              </a:ext>
            </a:extLst>
          </p:cNvPr>
          <p:cNvSpPr/>
          <p:nvPr/>
        </p:nvSpPr>
        <p:spPr>
          <a:xfrm>
            <a:off x="-1" y="6562084"/>
            <a:ext cx="12192000" cy="246221"/>
          </a:xfrm>
          <a:prstGeom prst="rect">
            <a:avLst/>
          </a:prstGeom>
          <a:noFill/>
        </p:spPr>
        <p:txBody>
          <a:bodyPr wrap="square">
            <a:spAutoFit/>
          </a:bodyPr>
          <a:lstStyle/>
          <a:p>
            <a:pPr algn="ctr"/>
            <a:r>
              <a:rPr lang="en-US" sz="1000" dirty="0">
                <a:solidFill>
                  <a:schemeClr val="bg1"/>
                </a:solidFill>
                <a:latin typeface="Montserrat" pitchFamily="2" charset="77"/>
                <a:cs typeface="Arial" panose="020B0604020202020204" pitchFamily="34" charset="0"/>
              </a:rPr>
              <a:t>w</a:t>
            </a:r>
            <a:r>
              <a:rPr lang="en-US" sz="1000" dirty="0" smtClean="0">
                <a:solidFill>
                  <a:schemeClr val="bg1"/>
                </a:solidFill>
                <a:latin typeface="Montserrat" pitchFamily="2" charset="77"/>
                <a:cs typeface="Arial" panose="020B0604020202020204" pitchFamily="34" charset="0"/>
              </a:rPr>
              <a:t>fgtitle.com</a:t>
            </a:r>
            <a:endParaRPr lang="en-US" sz="1000" dirty="0">
              <a:solidFill>
                <a:schemeClr val="bg1"/>
              </a:solidFill>
              <a:latin typeface="Montserrat" pitchFamily="2" charset="77"/>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96" y="83244"/>
            <a:ext cx="3654559" cy="874778"/>
          </a:xfrm>
          <a:prstGeom prst="rect">
            <a:avLst/>
          </a:prstGeom>
        </p:spPr>
      </p:pic>
      <p:sp>
        <p:nvSpPr>
          <p:cNvPr id="3" name="TextBox 2"/>
          <p:cNvSpPr txBox="1"/>
          <p:nvPr/>
        </p:nvSpPr>
        <p:spPr>
          <a:xfrm>
            <a:off x="1300368" y="1173373"/>
            <a:ext cx="9753600" cy="56323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b="1" dirty="0" smtClean="0"/>
              <a:t>Property details </a:t>
            </a:r>
            <a:r>
              <a:rPr lang="en-US" sz="2000" b="1" dirty="0" smtClean="0">
                <a:solidFill>
                  <a:schemeClr val="tx1">
                    <a:lumMod val="65000"/>
                    <a:lumOff val="35000"/>
                  </a:schemeClr>
                </a:solidFill>
              </a:rPr>
              <a:t>– Purchase price, address/legal, settlement date, Settlement Agent/Reporting Person file number</a:t>
            </a:r>
          </a:p>
          <a:p>
            <a:pPr marL="285750" indent="-285750">
              <a:lnSpc>
                <a:spcPct val="150000"/>
              </a:lnSpc>
              <a:buFont typeface="Arial" panose="020B0604020202020204" pitchFamily="34" charset="0"/>
              <a:buChar char="•"/>
            </a:pPr>
            <a:r>
              <a:rPr lang="en-US" sz="2400" b="1" dirty="0" smtClean="0"/>
              <a:t>Transferee representative completing the form:</a:t>
            </a:r>
          </a:p>
          <a:p>
            <a:pPr marL="800100" lvl="1" indent="-342900">
              <a:lnSpc>
                <a:spcPct val="150000"/>
              </a:lnSpc>
              <a:buFont typeface="Wingdings" panose="05000000000000000000" pitchFamily="2" charset="2"/>
              <a:buChar char="Ø"/>
            </a:pPr>
            <a:r>
              <a:rPr lang="en-US" sz="2000" b="1" dirty="0" smtClean="0">
                <a:solidFill>
                  <a:schemeClr val="tx1">
                    <a:lumMod val="65000"/>
                    <a:lumOff val="35000"/>
                  </a:schemeClr>
                </a:solidFill>
              </a:rPr>
              <a:t>Full legal name, mailing address, phone, email, relationship to Transferee Entity or Transferee Trust, copy of ID</a:t>
            </a:r>
          </a:p>
          <a:p>
            <a:pPr marL="285750" indent="-285750">
              <a:lnSpc>
                <a:spcPct val="150000"/>
              </a:lnSpc>
              <a:buFont typeface="Arial" panose="020B0604020202020204" pitchFamily="34" charset="0"/>
              <a:buChar char="•"/>
            </a:pPr>
            <a:r>
              <a:rPr lang="en-US" sz="2400" b="1" dirty="0"/>
              <a:t>Transferee Entity </a:t>
            </a:r>
            <a:r>
              <a:rPr lang="en-US" sz="2400" b="1" dirty="0" smtClean="0"/>
              <a:t> </a:t>
            </a:r>
            <a:r>
              <a:rPr lang="en-US" sz="2000" b="1" dirty="0" smtClean="0">
                <a:solidFill>
                  <a:schemeClr val="tx1">
                    <a:lumMod val="65000"/>
                    <a:lumOff val="35000"/>
                  </a:schemeClr>
                </a:solidFill>
              </a:rPr>
              <a:t>- name, dba, </a:t>
            </a:r>
            <a:r>
              <a:rPr lang="en-US" sz="2000" b="1" dirty="0">
                <a:solidFill>
                  <a:schemeClr val="tx1">
                    <a:lumMod val="65000"/>
                    <a:lumOff val="35000"/>
                  </a:schemeClr>
                </a:solidFill>
              </a:rPr>
              <a:t>business address, FEIN</a:t>
            </a:r>
          </a:p>
          <a:p>
            <a:pPr marL="285750" indent="-285750">
              <a:lnSpc>
                <a:spcPct val="150000"/>
              </a:lnSpc>
              <a:buFont typeface="Arial" panose="020B0604020202020204" pitchFamily="34" charset="0"/>
              <a:buChar char="•"/>
            </a:pPr>
            <a:r>
              <a:rPr lang="en-US" sz="2400" b="1" dirty="0" smtClean="0"/>
              <a:t>Beneficial owners </a:t>
            </a:r>
            <a:r>
              <a:rPr lang="en-US" sz="2000" b="1" dirty="0" smtClean="0">
                <a:solidFill>
                  <a:schemeClr val="tx1">
                    <a:lumMod val="65000"/>
                    <a:lumOff val="35000"/>
                  </a:schemeClr>
                </a:solidFill>
              </a:rPr>
              <a:t>(Control, Owns, Signing capacity) </a:t>
            </a:r>
            <a:r>
              <a:rPr lang="en-US" sz="2400" b="1" dirty="0" smtClean="0"/>
              <a:t>personal information: </a:t>
            </a:r>
          </a:p>
          <a:p>
            <a:pPr marL="800100" lvl="1" indent="-342900">
              <a:lnSpc>
                <a:spcPct val="150000"/>
              </a:lnSpc>
              <a:buFont typeface="Wingdings" panose="05000000000000000000" pitchFamily="2" charset="2"/>
              <a:buChar char="Ø"/>
            </a:pPr>
            <a:r>
              <a:rPr lang="en-US" sz="2000" b="1" dirty="0" smtClean="0">
                <a:solidFill>
                  <a:schemeClr val="tx1">
                    <a:lumMod val="65000"/>
                    <a:lumOff val="35000"/>
                  </a:schemeClr>
                </a:solidFill>
              </a:rPr>
              <a:t>Full legal names, birthdates, residential addresses, Country of Citizenship, and SSN or TIN, copies of identification</a:t>
            </a:r>
          </a:p>
          <a:p>
            <a:pPr marL="342900" indent="-342900">
              <a:lnSpc>
                <a:spcPct val="150000"/>
              </a:lnSpc>
              <a:buFont typeface="Arial" panose="020B0604020202020204" pitchFamily="34" charset="0"/>
              <a:buChar char="•"/>
            </a:pPr>
            <a:r>
              <a:rPr lang="en-US" sz="2400" b="1" dirty="0" smtClean="0"/>
              <a:t>Transferee Trust </a:t>
            </a:r>
            <a:r>
              <a:rPr lang="en-US" sz="2000" b="1" dirty="0" smtClean="0">
                <a:solidFill>
                  <a:schemeClr val="tx1">
                    <a:lumMod val="65000"/>
                    <a:lumOff val="35000"/>
                  </a:schemeClr>
                </a:solidFill>
              </a:rPr>
              <a:t>– name, date of trust, IRS TIN or Foreign Trust # and jurisdiction</a:t>
            </a:r>
            <a:endParaRPr lang="en-US" sz="2000" b="1" dirty="0">
              <a:solidFill>
                <a:schemeClr val="tx1">
                  <a:lumMod val="65000"/>
                  <a:lumOff val="35000"/>
                </a:schemeClr>
              </a:solidFill>
            </a:endParaRPr>
          </a:p>
          <a:p>
            <a:pPr>
              <a:lnSpc>
                <a:spcPct val="150000"/>
              </a:lnSpc>
            </a:pPr>
            <a:endParaRPr lang="en-US" sz="2000" b="1" dirty="0" smtClean="0">
              <a:solidFill>
                <a:schemeClr val="tx1">
                  <a:lumMod val="65000"/>
                  <a:lumOff val="35000"/>
                </a:schemeClr>
              </a:solidFill>
            </a:endParaRPr>
          </a:p>
        </p:txBody>
      </p:sp>
    </p:spTree>
    <p:extLst>
      <p:ext uri="{BB962C8B-B14F-4D97-AF65-F5344CB8AC3E}">
        <p14:creationId xmlns:p14="http://schemas.microsoft.com/office/powerpoint/2010/main" val="2412525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62485B-702E-5F44-A14A-33BF75218101}"/>
              </a:ext>
            </a:extLst>
          </p:cNvPr>
          <p:cNvSpPr/>
          <p:nvPr/>
        </p:nvSpPr>
        <p:spPr>
          <a:xfrm>
            <a:off x="745434" y="433446"/>
            <a:ext cx="7502161" cy="523220"/>
          </a:xfrm>
          <a:prstGeom prst="rect">
            <a:avLst/>
          </a:prstGeom>
          <a:noFill/>
        </p:spPr>
        <p:txBody>
          <a:bodyPr wrap="square">
            <a:spAutoFit/>
          </a:bodyPr>
          <a:lstStyle/>
          <a:p>
            <a:r>
              <a:rPr lang="en-US" sz="2800" b="1" dirty="0" smtClean="0">
                <a:solidFill>
                  <a:srgbClr val="BEAF86"/>
                </a:solidFill>
                <a:latin typeface="Montserrat" pitchFamily="2" charset="77"/>
              </a:rPr>
              <a:t>What must be collected and reported:</a:t>
            </a:r>
            <a:endParaRPr lang="en-US" sz="2800" b="1" dirty="0">
              <a:solidFill>
                <a:srgbClr val="BEAF86"/>
              </a:solidFill>
              <a:latin typeface="Montserrat" pitchFamily="2" charset="77"/>
            </a:endParaRPr>
          </a:p>
        </p:txBody>
      </p:sp>
      <p:cxnSp>
        <p:nvCxnSpPr>
          <p:cNvPr id="6" name="Straight Connector 5">
            <a:extLst>
              <a:ext uri="{FF2B5EF4-FFF2-40B4-BE49-F238E27FC236}">
                <a16:creationId xmlns="" xmlns:a16="http://schemas.microsoft.com/office/drawing/2014/main" id="{E07865A7-A062-0647-9167-056DAB5FAAE6}"/>
              </a:ext>
            </a:extLst>
          </p:cNvPr>
          <p:cNvCxnSpPr/>
          <p:nvPr/>
        </p:nvCxnSpPr>
        <p:spPr>
          <a:xfrm>
            <a:off x="745434" y="958022"/>
            <a:ext cx="108634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5FF362D8-25A1-EB4F-9883-A68C7D951631}"/>
              </a:ext>
            </a:extLst>
          </p:cNvPr>
          <p:cNvSpPr/>
          <p:nvPr/>
        </p:nvSpPr>
        <p:spPr>
          <a:xfrm>
            <a:off x="-1" y="6562084"/>
            <a:ext cx="12192000" cy="246221"/>
          </a:xfrm>
          <a:prstGeom prst="rect">
            <a:avLst/>
          </a:prstGeom>
          <a:noFill/>
        </p:spPr>
        <p:txBody>
          <a:bodyPr wrap="square">
            <a:spAutoFit/>
          </a:bodyPr>
          <a:lstStyle/>
          <a:p>
            <a:pPr algn="ctr"/>
            <a:r>
              <a:rPr lang="en-US" sz="1000" dirty="0">
                <a:solidFill>
                  <a:schemeClr val="bg1"/>
                </a:solidFill>
                <a:latin typeface="Montserrat" pitchFamily="2" charset="77"/>
                <a:cs typeface="Arial" panose="020B0604020202020204" pitchFamily="34" charset="0"/>
              </a:rPr>
              <a:t>w</a:t>
            </a:r>
            <a:r>
              <a:rPr lang="en-US" sz="1000" dirty="0" smtClean="0">
                <a:solidFill>
                  <a:schemeClr val="bg1"/>
                </a:solidFill>
                <a:latin typeface="Montserrat" pitchFamily="2" charset="77"/>
                <a:cs typeface="Arial" panose="020B0604020202020204" pitchFamily="34" charset="0"/>
              </a:rPr>
              <a:t>fgtitle.com</a:t>
            </a:r>
            <a:endParaRPr lang="en-US" sz="1000" dirty="0">
              <a:solidFill>
                <a:schemeClr val="bg1"/>
              </a:solidFill>
              <a:latin typeface="Montserrat" pitchFamily="2" charset="77"/>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96" y="83244"/>
            <a:ext cx="3654559" cy="874778"/>
          </a:xfrm>
          <a:prstGeom prst="rect">
            <a:avLst/>
          </a:prstGeom>
        </p:spPr>
      </p:pic>
      <p:sp>
        <p:nvSpPr>
          <p:cNvPr id="3" name="TextBox 2"/>
          <p:cNvSpPr txBox="1"/>
          <p:nvPr/>
        </p:nvSpPr>
        <p:spPr>
          <a:xfrm>
            <a:off x="1064841" y="1478035"/>
            <a:ext cx="9753600" cy="470898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b="1" dirty="0"/>
              <a:t>Each </a:t>
            </a:r>
            <a:r>
              <a:rPr lang="en-US" sz="2400" b="1" dirty="0" smtClean="0"/>
              <a:t>individual who is a trustee, individuals other than trustee with the authority to dispose of transferee trust assets, beneficiaries that have the right to demand distribution, individuals that sign on behalf of the transferee trust: </a:t>
            </a:r>
            <a:endParaRPr lang="en-US" sz="2400" b="1" dirty="0"/>
          </a:p>
          <a:p>
            <a:pPr marL="800100" lvl="1" indent="-342900">
              <a:lnSpc>
                <a:spcPct val="150000"/>
              </a:lnSpc>
              <a:buFont typeface="Wingdings" panose="05000000000000000000" pitchFamily="2" charset="2"/>
              <a:buChar char="Ø"/>
            </a:pPr>
            <a:r>
              <a:rPr lang="en-US" sz="2000" b="1" dirty="0">
                <a:solidFill>
                  <a:schemeClr val="tx1">
                    <a:lumMod val="65000"/>
                    <a:lumOff val="35000"/>
                  </a:schemeClr>
                </a:solidFill>
              </a:rPr>
              <a:t>Full legal names, addresses</a:t>
            </a:r>
            <a:r>
              <a:rPr lang="en-US" sz="2000" b="1" dirty="0" smtClean="0">
                <a:solidFill>
                  <a:schemeClr val="tx1">
                    <a:lumMod val="65000"/>
                    <a:lumOff val="35000"/>
                  </a:schemeClr>
                </a:solidFill>
              </a:rPr>
              <a:t>, country of citizenship, </a:t>
            </a:r>
            <a:r>
              <a:rPr lang="en-US" sz="2000" b="1" dirty="0">
                <a:solidFill>
                  <a:schemeClr val="tx1">
                    <a:lumMod val="65000"/>
                    <a:lumOff val="35000"/>
                  </a:schemeClr>
                </a:solidFill>
              </a:rPr>
              <a:t>and SSN or Non-US Passport Number and Country</a:t>
            </a:r>
          </a:p>
          <a:p>
            <a:pPr marL="342900" indent="-342900">
              <a:lnSpc>
                <a:spcPct val="150000"/>
              </a:lnSpc>
              <a:buFont typeface="Arial" panose="020B0604020202020204" pitchFamily="34" charset="0"/>
              <a:buChar char="•"/>
            </a:pPr>
            <a:r>
              <a:rPr lang="en-US" sz="2400" b="1" dirty="0" smtClean="0"/>
              <a:t>Source </a:t>
            </a:r>
            <a:r>
              <a:rPr lang="en-US" sz="2400" b="1" dirty="0"/>
              <a:t>of all funds to be received for the transfer of ownership:</a:t>
            </a:r>
          </a:p>
          <a:p>
            <a:pPr marL="800100" lvl="1" indent="-342900">
              <a:lnSpc>
                <a:spcPct val="150000"/>
              </a:lnSpc>
              <a:buFont typeface="Wingdings" panose="05000000000000000000" pitchFamily="2" charset="2"/>
              <a:buChar char="Ø"/>
            </a:pPr>
            <a:r>
              <a:rPr lang="en-US" sz="2000" b="1" dirty="0">
                <a:solidFill>
                  <a:schemeClr val="tx1">
                    <a:lumMod val="65000"/>
                    <a:lumOff val="35000"/>
                  </a:schemeClr>
                </a:solidFill>
              </a:rPr>
              <a:t>Bank name, account number, account owner name, amount, type of transfer, (</a:t>
            </a:r>
            <a:r>
              <a:rPr lang="en-US" sz="2000" b="1" dirty="0" smtClean="0">
                <a:solidFill>
                  <a:schemeClr val="tx1">
                    <a:lumMod val="65000"/>
                    <a:lumOff val="35000"/>
                  </a:schemeClr>
                </a:solidFill>
              </a:rPr>
              <a:t>check/wire/</a:t>
            </a:r>
            <a:r>
              <a:rPr lang="en-US" sz="2000" b="1" dirty="0" err="1" smtClean="0">
                <a:solidFill>
                  <a:schemeClr val="tx1">
                    <a:lumMod val="65000"/>
                    <a:lumOff val="35000"/>
                  </a:schemeClr>
                </a:solidFill>
              </a:rPr>
              <a:t>etc</a:t>
            </a:r>
            <a:r>
              <a:rPr lang="en-US" sz="2000" b="1" dirty="0" smtClean="0">
                <a:solidFill>
                  <a:schemeClr val="tx1">
                    <a:lumMod val="65000"/>
                    <a:lumOff val="35000"/>
                  </a:schemeClr>
                </a:solidFill>
              </a:rPr>
              <a:t>)</a:t>
            </a:r>
            <a:endParaRPr lang="en-US" sz="2400" b="1" dirty="0" smtClean="0"/>
          </a:p>
        </p:txBody>
      </p:sp>
    </p:spTree>
    <p:extLst>
      <p:ext uri="{BB962C8B-B14F-4D97-AF65-F5344CB8AC3E}">
        <p14:creationId xmlns:p14="http://schemas.microsoft.com/office/powerpoint/2010/main" val="2534432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62485B-702E-5F44-A14A-33BF75218101}"/>
              </a:ext>
            </a:extLst>
          </p:cNvPr>
          <p:cNvSpPr/>
          <p:nvPr/>
        </p:nvSpPr>
        <p:spPr>
          <a:xfrm>
            <a:off x="745434" y="433446"/>
            <a:ext cx="7502161" cy="523220"/>
          </a:xfrm>
          <a:prstGeom prst="rect">
            <a:avLst/>
          </a:prstGeom>
          <a:noFill/>
        </p:spPr>
        <p:txBody>
          <a:bodyPr wrap="square">
            <a:spAutoFit/>
          </a:bodyPr>
          <a:lstStyle/>
          <a:p>
            <a:r>
              <a:rPr lang="en-US" sz="2800" b="1" dirty="0" smtClean="0">
                <a:solidFill>
                  <a:srgbClr val="BEAF86"/>
                </a:solidFill>
                <a:latin typeface="Montserrat" pitchFamily="2" charset="77"/>
              </a:rPr>
              <a:t>What must be collected and reported:</a:t>
            </a:r>
            <a:endParaRPr lang="en-US" sz="2800" b="1" dirty="0">
              <a:solidFill>
                <a:srgbClr val="BEAF86"/>
              </a:solidFill>
              <a:latin typeface="Montserrat" pitchFamily="2" charset="77"/>
            </a:endParaRPr>
          </a:p>
        </p:txBody>
      </p:sp>
      <p:cxnSp>
        <p:nvCxnSpPr>
          <p:cNvPr id="6" name="Straight Connector 5">
            <a:extLst>
              <a:ext uri="{FF2B5EF4-FFF2-40B4-BE49-F238E27FC236}">
                <a16:creationId xmlns="" xmlns:a16="http://schemas.microsoft.com/office/drawing/2014/main" id="{E07865A7-A062-0647-9167-056DAB5FAAE6}"/>
              </a:ext>
            </a:extLst>
          </p:cNvPr>
          <p:cNvCxnSpPr/>
          <p:nvPr/>
        </p:nvCxnSpPr>
        <p:spPr>
          <a:xfrm>
            <a:off x="745434" y="958022"/>
            <a:ext cx="108634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5FF362D8-25A1-EB4F-9883-A68C7D951631}"/>
              </a:ext>
            </a:extLst>
          </p:cNvPr>
          <p:cNvSpPr/>
          <p:nvPr/>
        </p:nvSpPr>
        <p:spPr>
          <a:xfrm>
            <a:off x="-1" y="6562084"/>
            <a:ext cx="12192000" cy="246221"/>
          </a:xfrm>
          <a:prstGeom prst="rect">
            <a:avLst/>
          </a:prstGeom>
          <a:noFill/>
        </p:spPr>
        <p:txBody>
          <a:bodyPr wrap="square">
            <a:spAutoFit/>
          </a:bodyPr>
          <a:lstStyle/>
          <a:p>
            <a:pPr algn="ctr"/>
            <a:r>
              <a:rPr lang="en-US" sz="1000" dirty="0">
                <a:solidFill>
                  <a:schemeClr val="bg1"/>
                </a:solidFill>
                <a:latin typeface="Montserrat" pitchFamily="2" charset="77"/>
                <a:cs typeface="Arial" panose="020B0604020202020204" pitchFamily="34" charset="0"/>
              </a:rPr>
              <a:t>w</a:t>
            </a:r>
            <a:r>
              <a:rPr lang="en-US" sz="1000" dirty="0" smtClean="0">
                <a:solidFill>
                  <a:schemeClr val="bg1"/>
                </a:solidFill>
                <a:latin typeface="Montserrat" pitchFamily="2" charset="77"/>
                <a:cs typeface="Arial" panose="020B0604020202020204" pitchFamily="34" charset="0"/>
              </a:rPr>
              <a:t>fgtitle.com</a:t>
            </a:r>
            <a:endParaRPr lang="en-US" sz="1000" dirty="0">
              <a:solidFill>
                <a:schemeClr val="bg1"/>
              </a:solidFill>
              <a:latin typeface="Montserrat" pitchFamily="2" charset="77"/>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96" y="83244"/>
            <a:ext cx="3654559" cy="874778"/>
          </a:xfrm>
          <a:prstGeom prst="rect">
            <a:avLst/>
          </a:prstGeom>
        </p:spPr>
      </p:pic>
      <p:sp>
        <p:nvSpPr>
          <p:cNvPr id="3" name="TextBox 2"/>
          <p:cNvSpPr txBox="1"/>
          <p:nvPr/>
        </p:nvSpPr>
        <p:spPr>
          <a:xfrm>
            <a:off x="1064841" y="1478035"/>
            <a:ext cx="9753600" cy="433965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b="1" dirty="0" smtClean="0"/>
              <a:t>Transferor name(s) </a:t>
            </a:r>
            <a:r>
              <a:rPr lang="en-US" sz="2400" b="1" dirty="0" smtClean="0">
                <a:solidFill>
                  <a:schemeClr val="tx1">
                    <a:lumMod val="65000"/>
                    <a:lumOff val="35000"/>
                  </a:schemeClr>
                </a:solidFill>
              </a:rPr>
              <a:t>–</a:t>
            </a:r>
            <a:r>
              <a:rPr lang="en-US" sz="2000" b="1" dirty="0" smtClean="0">
                <a:solidFill>
                  <a:schemeClr val="tx1">
                    <a:lumMod val="65000"/>
                    <a:lumOff val="35000"/>
                  </a:schemeClr>
                </a:solidFill>
              </a:rPr>
              <a:t> individuals, entities and trusts</a:t>
            </a:r>
          </a:p>
          <a:p>
            <a:pPr marL="285750" indent="-285750">
              <a:lnSpc>
                <a:spcPct val="150000"/>
              </a:lnSpc>
              <a:buFont typeface="Arial" panose="020B0604020202020204" pitchFamily="34" charset="0"/>
              <a:buChar char="•"/>
            </a:pPr>
            <a:r>
              <a:rPr lang="en-US" sz="2400" b="1" dirty="0" smtClean="0"/>
              <a:t>Transferor Representative </a:t>
            </a:r>
            <a:r>
              <a:rPr lang="en-US" sz="2000" b="1" dirty="0" smtClean="0">
                <a:solidFill>
                  <a:schemeClr val="tx1">
                    <a:lumMod val="65000"/>
                    <a:lumOff val="35000"/>
                  </a:schemeClr>
                </a:solidFill>
              </a:rPr>
              <a:t>– name, mailing address, phone, email, relationship to Seller/Transferor</a:t>
            </a:r>
          </a:p>
          <a:p>
            <a:pPr marL="285750" indent="-285750">
              <a:lnSpc>
                <a:spcPct val="150000"/>
              </a:lnSpc>
              <a:buFont typeface="Arial" panose="020B0604020202020204" pitchFamily="34" charset="0"/>
              <a:buChar char="•"/>
            </a:pPr>
            <a:r>
              <a:rPr lang="en-US" sz="2400" b="1" dirty="0" smtClean="0"/>
              <a:t>Transferor Individuals – </a:t>
            </a:r>
            <a:r>
              <a:rPr lang="en-US" sz="2000" b="1" dirty="0" smtClean="0">
                <a:solidFill>
                  <a:schemeClr val="tx1">
                    <a:lumMod val="65000"/>
                    <a:lumOff val="35000"/>
                  </a:schemeClr>
                </a:solidFill>
              </a:rPr>
              <a:t>names, residential addresses after settlement, DOB, SSN</a:t>
            </a:r>
          </a:p>
          <a:p>
            <a:pPr marL="285750" indent="-285750">
              <a:lnSpc>
                <a:spcPct val="150000"/>
              </a:lnSpc>
              <a:buFont typeface="Arial" panose="020B0604020202020204" pitchFamily="34" charset="0"/>
              <a:buChar char="•"/>
            </a:pPr>
            <a:r>
              <a:rPr lang="en-US" sz="2400" b="1" dirty="0" smtClean="0"/>
              <a:t>Transferor Entities – </a:t>
            </a:r>
            <a:r>
              <a:rPr lang="en-US" sz="2000" b="1" dirty="0" smtClean="0">
                <a:solidFill>
                  <a:schemeClr val="tx1">
                    <a:lumMod val="65000"/>
                    <a:lumOff val="35000"/>
                  </a:schemeClr>
                </a:solidFill>
              </a:rPr>
              <a:t>name, dba, business address, FEIN</a:t>
            </a:r>
          </a:p>
          <a:p>
            <a:pPr marL="285750" indent="-285750">
              <a:lnSpc>
                <a:spcPct val="150000"/>
              </a:lnSpc>
              <a:buFont typeface="Arial" panose="020B0604020202020204" pitchFamily="34" charset="0"/>
              <a:buChar char="•"/>
            </a:pPr>
            <a:r>
              <a:rPr lang="en-US" sz="2400" b="1" dirty="0" smtClean="0"/>
              <a:t>Transferor Trusts </a:t>
            </a:r>
            <a:r>
              <a:rPr lang="en-US" sz="2000" b="1" dirty="0" smtClean="0">
                <a:solidFill>
                  <a:schemeClr val="tx1">
                    <a:lumMod val="65000"/>
                    <a:lumOff val="35000"/>
                  </a:schemeClr>
                </a:solidFill>
              </a:rPr>
              <a:t>– full legal name, date of trust, Unique IRS TIN or Foreign Trust #</a:t>
            </a:r>
          </a:p>
          <a:p>
            <a:pPr marL="285750" indent="-285750">
              <a:lnSpc>
                <a:spcPct val="150000"/>
              </a:lnSpc>
              <a:buFont typeface="Arial" panose="020B0604020202020204" pitchFamily="34" charset="0"/>
              <a:buChar char="•"/>
            </a:pPr>
            <a:r>
              <a:rPr lang="en-US" sz="2400" b="1" dirty="0" smtClean="0"/>
              <a:t>Each individual or entity who is a trustee of the transferor trust: </a:t>
            </a:r>
          </a:p>
          <a:p>
            <a:pPr marL="800100" lvl="1" indent="-342900">
              <a:lnSpc>
                <a:spcPct val="150000"/>
              </a:lnSpc>
              <a:buFont typeface="Wingdings" panose="05000000000000000000" pitchFamily="2" charset="2"/>
              <a:buChar char="Ø"/>
            </a:pPr>
            <a:r>
              <a:rPr lang="en-US" sz="2000" b="1" dirty="0" smtClean="0">
                <a:solidFill>
                  <a:schemeClr val="tx1">
                    <a:lumMod val="65000"/>
                    <a:lumOff val="35000"/>
                  </a:schemeClr>
                </a:solidFill>
              </a:rPr>
              <a:t>Full legal names, addresses, and SSN or Non-US Passport Number and Country</a:t>
            </a:r>
            <a:endParaRPr lang="en-US" sz="2000" b="1" dirty="0">
              <a:solidFill>
                <a:schemeClr val="tx1">
                  <a:lumMod val="65000"/>
                  <a:lumOff val="35000"/>
                </a:schemeClr>
              </a:solidFill>
            </a:endParaRPr>
          </a:p>
        </p:txBody>
      </p:sp>
    </p:spTree>
    <p:extLst>
      <p:ext uri="{BB962C8B-B14F-4D97-AF65-F5344CB8AC3E}">
        <p14:creationId xmlns:p14="http://schemas.microsoft.com/office/powerpoint/2010/main" val="206635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62485B-702E-5F44-A14A-33BF75218101}"/>
              </a:ext>
            </a:extLst>
          </p:cNvPr>
          <p:cNvSpPr/>
          <p:nvPr/>
        </p:nvSpPr>
        <p:spPr>
          <a:xfrm>
            <a:off x="745434" y="433446"/>
            <a:ext cx="7502161" cy="523220"/>
          </a:xfrm>
          <a:prstGeom prst="rect">
            <a:avLst/>
          </a:prstGeom>
          <a:noFill/>
        </p:spPr>
        <p:txBody>
          <a:bodyPr wrap="square">
            <a:spAutoFit/>
          </a:bodyPr>
          <a:lstStyle/>
          <a:p>
            <a:r>
              <a:rPr lang="en-US" sz="2800" b="1" dirty="0" smtClean="0">
                <a:solidFill>
                  <a:srgbClr val="BEAF86"/>
                </a:solidFill>
                <a:latin typeface="Montserrat" pitchFamily="2" charset="77"/>
              </a:rPr>
              <a:t>What must be collected:</a:t>
            </a:r>
            <a:endParaRPr lang="en-US" sz="2800" b="1" dirty="0">
              <a:solidFill>
                <a:srgbClr val="BEAF86"/>
              </a:solidFill>
              <a:latin typeface="Montserrat" pitchFamily="2" charset="77"/>
            </a:endParaRPr>
          </a:p>
        </p:txBody>
      </p:sp>
      <p:cxnSp>
        <p:nvCxnSpPr>
          <p:cNvPr id="6" name="Straight Connector 5">
            <a:extLst>
              <a:ext uri="{FF2B5EF4-FFF2-40B4-BE49-F238E27FC236}">
                <a16:creationId xmlns="" xmlns:a16="http://schemas.microsoft.com/office/drawing/2014/main" id="{E07865A7-A062-0647-9167-056DAB5FAAE6}"/>
              </a:ext>
            </a:extLst>
          </p:cNvPr>
          <p:cNvCxnSpPr/>
          <p:nvPr/>
        </p:nvCxnSpPr>
        <p:spPr>
          <a:xfrm>
            <a:off x="745434" y="958022"/>
            <a:ext cx="108634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5FF362D8-25A1-EB4F-9883-A68C7D951631}"/>
              </a:ext>
            </a:extLst>
          </p:cNvPr>
          <p:cNvSpPr/>
          <p:nvPr/>
        </p:nvSpPr>
        <p:spPr>
          <a:xfrm>
            <a:off x="-1" y="6562084"/>
            <a:ext cx="12192000" cy="246221"/>
          </a:xfrm>
          <a:prstGeom prst="rect">
            <a:avLst/>
          </a:prstGeom>
          <a:noFill/>
        </p:spPr>
        <p:txBody>
          <a:bodyPr wrap="square">
            <a:spAutoFit/>
          </a:bodyPr>
          <a:lstStyle/>
          <a:p>
            <a:pPr algn="ctr"/>
            <a:r>
              <a:rPr lang="en-US" sz="1000" dirty="0">
                <a:solidFill>
                  <a:schemeClr val="bg1"/>
                </a:solidFill>
                <a:latin typeface="Montserrat" pitchFamily="2" charset="77"/>
                <a:cs typeface="Arial" panose="020B0604020202020204" pitchFamily="34" charset="0"/>
              </a:rPr>
              <a:t>w</a:t>
            </a:r>
            <a:r>
              <a:rPr lang="en-US" sz="1000" dirty="0" smtClean="0">
                <a:solidFill>
                  <a:schemeClr val="bg1"/>
                </a:solidFill>
                <a:latin typeface="Montserrat" pitchFamily="2" charset="77"/>
                <a:cs typeface="Arial" panose="020B0604020202020204" pitchFamily="34" charset="0"/>
              </a:rPr>
              <a:t>fgtitle.com</a:t>
            </a:r>
            <a:endParaRPr lang="en-US" sz="1000" dirty="0">
              <a:solidFill>
                <a:schemeClr val="bg1"/>
              </a:solidFill>
              <a:latin typeface="Montserrat" pitchFamily="2" charset="77"/>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96" y="83244"/>
            <a:ext cx="3654559" cy="874778"/>
          </a:xfrm>
          <a:prstGeom prst="rect">
            <a:avLst/>
          </a:prstGeom>
        </p:spPr>
      </p:pic>
      <p:sp>
        <p:nvSpPr>
          <p:cNvPr id="3" name="TextBox 2"/>
          <p:cNvSpPr txBox="1"/>
          <p:nvPr/>
        </p:nvSpPr>
        <p:spPr>
          <a:xfrm>
            <a:off x="1300368" y="1173373"/>
            <a:ext cx="9753600" cy="5416868"/>
          </a:xfrm>
          <a:prstGeom prst="rect">
            <a:avLst/>
          </a:prstGeom>
          <a:noFill/>
        </p:spPr>
        <p:txBody>
          <a:bodyPr wrap="square" rtlCol="0">
            <a:spAutoFit/>
          </a:bodyPr>
          <a:lstStyle/>
          <a:p>
            <a:pPr>
              <a:lnSpc>
                <a:spcPct val="150000"/>
              </a:lnSpc>
            </a:pPr>
            <a:r>
              <a:rPr lang="en-US" sz="2000" b="1" u="sng" dirty="0" smtClean="0"/>
              <a:t>CERTIFICATION BY: </a:t>
            </a:r>
            <a:endParaRPr lang="en-US" sz="2000" b="1" u="sng" dirty="0" smtClean="0"/>
          </a:p>
          <a:p>
            <a:pPr marL="342900" indent="-342900">
              <a:lnSpc>
                <a:spcPct val="150000"/>
              </a:lnSpc>
              <a:buFont typeface="Wingdings" panose="05000000000000000000" pitchFamily="2" charset="2"/>
              <a:buChar char="Ø"/>
            </a:pPr>
            <a:r>
              <a:rPr lang="en-US" sz="2000" b="1" dirty="0" smtClean="0">
                <a:solidFill>
                  <a:schemeClr val="tx1">
                    <a:lumMod val="65000"/>
                    <a:lumOff val="35000"/>
                  </a:schemeClr>
                </a:solidFill>
              </a:rPr>
              <a:t>a representative of the Transferee Entity or Trust</a:t>
            </a:r>
          </a:p>
          <a:p>
            <a:pPr marL="342900" indent="-342900">
              <a:lnSpc>
                <a:spcPct val="150000"/>
              </a:lnSpc>
              <a:buFont typeface="Wingdings" panose="05000000000000000000" pitchFamily="2" charset="2"/>
              <a:buChar char="Ø"/>
            </a:pPr>
            <a:r>
              <a:rPr lang="en-US" sz="2000" b="1" dirty="0" smtClean="0">
                <a:solidFill>
                  <a:schemeClr val="tx1">
                    <a:lumMod val="65000"/>
                    <a:lumOff val="35000"/>
                  </a:schemeClr>
                </a:solidFill>
              </a:rPr>
              <a:t>a representative of the Transferor</a:t>
            </a:r>
          </a:p>
          <a:p>
            <a:r>
              <a:rPr lang="en-US" sz="2000" b="1" dirty="0" smtClean="0"/>
              <a:t>Part </a:t>
            </a:r>
            <a:r>
              <a:rPr lang="en-US" sz="2000" b="1" dirty="0"/>
              <a:t>4 – CERTIFICATION </a:t>
            </a:r>
            <a:endParaRPr lang="en-US" sz="2000" dirty="0"/>
          </a:p>
          <a:p>
            <a:r>
              <a:rPr lang="en-US" b="1" dirty="0"/>
              <a:t>I hereby certify, to the best of my knowledge, that the information provided in this document is complete and correct. I acknowledge that the settlement agent or other reporting person will rely upon the information provided on this form to (a) determine whether the transaction is reportable and (b)submit the required report to the U.S. Department of Treasury’s Financial Crimes Enforcement Network (FinCEN). I agree to indemnify, defend and hold harmless the settlement agent or other reporting person against any and all losses, liabilities, damages, claims, fines, causes of action related to the reporting of information contained in this form to FinCEN under this regulation. </a:t>
            </a:r>
            <a:endParaRPr lang="en-US" dirty="0"/>
          </a:p>
          <a:p>
            <a:r>
              <a:rPr lang="en-US" sz="2000" dirty="0"/>
              <a:t>Signature: ______________________________________ </a:t>
            </a:r>
          </a:p>
          <a:p>
            <a:r>
              <a:rPr lang="en-US" sz="2000" dirty="0"/>
              <a:t>Type Name: ___________________________________ </a:t>
            </a:r>
          </a:p>
          <a:p>
            <a:r>
              <a:rPr lang="en-US" sz="2000" dirty="0"/>
              <a:t>Date: _________________________________________ </a:t>
            </a:r>
          </a:p>
          <a:p>
            <a:r>
              <a:rPr lang="en-US" sz="2000" dirty="0"/>
              <a:t>Legal Entity Identifier ___________________________ (Optional)</a:t>
            </a:r>
            <a:endParaRPr lang="en-US" sz="2000" b="1" dirty="0">
              <a:solidFill>
                <a:schemeClr val="tx1">
                  <a:lumMod val="65000"/>
                  <a:lumOff val="35000"/>
                </a:schemeClr>
              </a:solidFill>
            </a:endParaRPr>
          </a:p>
          <a:p>
            <a:pPr>
              <a:lnSpc>
                <a:spcPct val="150000"/>
              </a:lnSpc>
            </a:pPr>
            <a:endParaRPr lang="en-US" sz="2000" b="1" dirty="0" smtClean="0">
              <a:solidFill>
                <a:schemeClr val="tx1">
                  <a:lumMod val="65000"/>
                  <a:lumOff val="35000"/>
                </a:schemeClr>
              </a:solidFill>
            </a:endParaRPr>
          </a:p>
        </p:txBody>
      </p:sp>
    </p:spTree>
    <p:extLst>
      <p:ext uri="{BB962C8B-B14F-4D97-AF65-F5344CB8AC3E}">
        <p14:creationId xmlns:p14="http://schemas.microsoft.com/office/powerpoint/2010/main" val="1761546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2567</TotalTime>
  <Words>2214</Words>
  <Application>Microsoft Office PowerPoint</Application>
  <PresentationFormat>Widescreen</PresentationFormat>
  <Paragraphs>235</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Montserrat</vt:lpstr>
      <vt:lpstr>Montserrat SemiBold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 Division Southwest Region</dc:title>
  <dc:creator>Robert Sherman</dc:creator>
  <cp:lastModifiedBy>Theresa Williamson</cp:lastModifiedBy>
  <cp:revision>64</cp:revision>
  <cp:lastPrinted>2025-07-25T20:54:20Z</cp:lastPrinted>
  <dcterms:created xsi:type="dcterms:W3CDTF">2018-07-18T15:55:19Z</dcterms:created>
  <dcterms:modified xsi:type="dcterms:W3CDTF">2025-08-12T16:49:51Z</dcterms:modified>
</cp:coreProperties>
</file>