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12" r:id="rId2"/>
    <p:sldId id="413" r:id="rId3"/>
    <p:sldId id="414" r:id="rId4"/>
    <p:sldId id="481" r:id="rId5"/>
    <p:sldId id="483" r:id="rId6"/>
    <p:sldId id="485" r:id="rId7"/>
    <p:sldId id="486"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484" r:id="rId23"/>
    <p:sldId id="501" r:id="rId24"/>
    <p:sldId id="4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EC1"/>
    <a:srgbClr val="C98D31"/>
    <a:srgbClr val="34788A"/>
    <a:srgbClr val="003851"/>
    <a:srgbClr val="3A7C8D"/>
    <a:srgbClr val="005975"/>
    <a:srgbClr val="0039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4641" autoAdjust="0"/>
  </p:normalViewPr>
  <p:slideViewPr>
    <p:cSldViewPr snapToGrid="0">
      <p:cViewPr varScale="1">
        <p:scale>
          <a:sx n="59" d="100"/>
          <a:sy n="59" d="100"/>
        </p:scale>
        <p:origin x="9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7D7EA-FEA3-4AD9-B307-0357CF2F2247}" type="datetimeFigureOut">
              <a:rPr lang="en-US" smtClean="0"/>
              <a:t>5/14/2025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61A63-3BCF-4F75-801D-8E619ABD0FC2}" type="slidenum">
              <a:rPr lang="en-US" smtClean="0"/>
              <a:t>‹#›</a:t>
            </a:fld>
            <a:endParaRPr lang="en-US" dirty="0"/>
          </a:p>
        </p:txBody>
      </p:sp>
    </p:spTree>
    <p:extLst>
      <p:ext uri="{BB962C8B-B14F-4D97-AF65-F5344CB8AC3E}">
        <p14:creationId xmlns:p14="http://schemas.microsoft.com/office/powerpoint/2010/main" val="3034226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70A2-75D6-49DD-ADD2-239A7E0854DF}" type="slidenum">
              <a:rPr lang="en-US" smtClean="0"/>
              <a:t>1</a:t>
            </a:fld>
            <a:endParaRPr lang="en-US" dirty="0"/>
          </a:p>
        </p:txBody>
      </p:sp>
    </p:spTree>
    <p:extLst>
      <p:ext uri="{BB962C8B-B14F-4D97-AF65-F5344CB8AC3E}">
        <p14:creationId xmlns:p14="http://schemas.microsoft.com/office/powerpoint/2010/main" val="238331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4BBA1-DD52-DB86-0F94-357E56F19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4A2034-E0FC-11B6-000F-1B5104609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A21CAE-BD3D-DE5B-D0F3-7DB51D41A9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90FD8-5B72-A456-DC45-9F30B7D4B8B8}"/>
              </a:ext>
            </a:extLst>
          </p:cNvPr>
          <p:cNvSpPr>
            <a:spLocks noGrp="1"/>
          </p:cNvSpPr>
          <p:nvPr>
            <p:ph type="sldNum" sz="quarter" idx="5"/>
          </p:nvPr>
        </p:nvSpPr>
        <p:spPr/>
        <p:txBody>
          <a:bodyPr/>
          <a:lstStyle/>
          <a:p>
            <a:fld id="{E8CE70A2-75D6-49DD-ADD2-239A7E0854DF}" type="slidenum">
              <a:rPr lang="en-US" smtClean="0"/>
              <a:t>10</a:t>
            </a:fld>
            <a:endParaRPr lang="en-US" dirty="0"/>
          </a:p>
        </p:txBody>
      </p:sp>
    </p:spTree>
    <p:extLst>
      <p:ext uri="{BB962C8B-B14F-4D97-AF65-F5344CB8AC3E}">
        <p14:creationId xmlns:p14="http://schemas.microsoft.com/office/powerpoint/2010/main" val="1113475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7EDCA-3BB8-F968-DA27-0F29278B4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BAC362-5F44-D11A-CF49-964101487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69C14A-5FE4-EE08-AC29-21765A289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573E82-E3F7-1299-4950-DD0D47D167F9}"/>
              </a:ext>
            </a:extLst>
          </p:cNvPr>
          <p:cNvSpPr>
            <a:spLocks noGrp="1"/>
          </p:cNvSpPr>
          <p:nvPr>
            <p:ph type="sldNum" sz="quarter" idx="5"/>
          </p:nvPr>
        </p:nvSpPr>
        <p:spPr/>
        <p:txBody>
          <a:bodyPr/>
          <a:lstStyle/>
          <a:p>
            <a:fld id="{E8CE70A2-75D6-49DD-ADD2-239A7E0854DF}" type="slidenum">
              <a:rPr lang="en-US" smtClean="0"/>
              <a:t>11</a:t>
            </a:fld>
            <a:endParaRPr lang="en-US" dirty="0"/>
          </a:p>
        </p:txBody>
      </p:sp>
    </p:spTree>
    <p:extLst>
      <p:ext uri="{BB962C8B-B14F-4D97-AF65-F5344CB8AC3E}">
        <p14:creationId xmlns:p14="http://schemas.microsoft.com/office/powerpoint/2010/main" val="2030410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EDC94-4382-82B9-3B1B-3913A0FA2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118B0-7376-F6FF-9E8D-A65E1B22E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AA7F2-AA92-80D6-683C-E00372CEF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D7764A-BFAF-978C-3B8A-DF4549099079}"/>
              </a:ext>
            </a:extLst>
          </p:cNvPr>
          <p:cNvSpPr>
            <a:spLocks noGrp="1"/>
          </p:cNvSpPr>
          <p:nvPr>
            <p:ph type="sldNum" sz="quarter" idx="5"/>
          </p:nvPr>
        </p:nvSpPr>
        <p:spPr/>
        <p:txBody>
          <a:bodyPr/>
          <a:lstStyle/>
          <a:p>
            <a:fld id="{E8CE70A2-75D6-49DD-ADD2-239A7E0854DF}" type="slidenum">
              <a:rPr lang="en-US" smtClean="0"/>
              <a:t>12</a:t>
            </a:fld>
            <a:endParaRPr lang="en-US" dirty="0"/>
          </a:p>
        </p:txBody>
      </p:sp>
    </p:spTree>
    <p:extLst>
      <p:ext uri="{BB962C8B-B14F-4D97-AF65-F5344CB8AC3E}">
        <p14:creationId xmlns:p14="http://schemas.microsoft.com/office/powerpoint/2010/main" val="302465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DCE38-CBCA-3E0F-E207-26830343E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E4478-DDE2-02A3-4F94-EC871DD4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35ED3-40D1-1736-8D80-C5A2C492C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2B58EA-89CB-3F1A-5F8A-55B15A37AEB6}"/>
              </a:ext>
            </a:extLst>
          </p:cNvPr>
          <p:cNvSpPr>
            <a:spLocks noGrp="1"/>
          </p:cNvSpPr>
          <p:nvPr>
            <p:ph type="sldNum" sz="quarter" idx="5"/>
          </p:nvPr>
        </p:nvSpPr>
        <p:spPr/>
        <p:txBody>
          <a:bodyPr/>
          <a:lstStyle/>
          <a:p>
            <a:fld id="{E8CE70A2-75D6-49DD-ADD2-239A7E0854DF}" type="slidenum">
              <a:rPr lang="en-US" smtClean="0"/>
              <a:t>13</a:t>
            </a:fld>
            <a:endParaRPr lang="en-US" dirty="0"/>
          </a:p>
        </p:txBody>
      </p:sp>
    </p:spTree>
    <p:extLst>
      <p:ext uri="{BB962C8B-B14F-4D97-AF65-F5344CB8AC3E}">
        <p14:creationId xmlns:p14="http://schemas.microsoft.com/office/powerpoint/2010/main" val="1590836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14083-D004-7354-BDC0-7568BB79D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3D0E3-B871-E39B-A108-B1919A9C2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3BB72E-F2F7-04B4-B906-0F4813CA9E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217B04-4CA4-C98A-CDA7-20434BCD142B}"/>
              </a:ext>
            </a:extLst>
          </p:cNvPr>
          <p:cNvSpPr>
            <a:spLocks noGrp="1"/>
          </p:cNvSpPr>
          <p:nvPr>
            <p:ph type="sldNum" sz="quarter" idx="5"/>
          </p:nvPr>
        </p:nvSpPr>
        <p:spPr/>
        <p:txBody>
          <a:bodyPr/>
          <a:lstStyle/>
          <a:p>
            <a:fld id="{E8CE70A2-75D6-49DD-ADD2-239A7E0854DF}" type="slidenum">
              <a:rPr lang="en-US" smtClean="0"/>
              <a:t>14</a:t>
            </a:fld>
            <a:endParaRPr lang="en-US" dirty="0"/>
          </a:p>
        </p:txBody>
      </p:sp>
    </p:spTree>
    <p:extLst>
      <p:ext uri="{BB962C8B-B14F-4D97-AF65-F5344CB8AC3E}">
        <p14:creationId xmlns:p14="http://schemas.microsoft.com/office/powerpoint/2010/main" val="225890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3D3EF-9004-E537-4829-78D24F2CC6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3EF26-4582-5F8A-FDF3-38A281478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7E549-7559-C8BA-A131-47B9E126D8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E42D6E-2BB6-1EAE-90F8-508FB95CA761}"/>
              </a:ext>
            </a:extLst>
          </p:cNvPr>
          <p:cNvSpPr>
            <a:spLocks noGrp="1"/>
          </p:cNvSpPr>
          <p:nvPr>
            <p:ph type="sldNum" sz="quarter" idx="5"/>
          </p:nvPr>
        </p:nvSpPr>
        <p:spPr/>
        <p:txBody>
          <a:bodyPr/>
          <a:lstStyle/>
          <a:p>
            <a:fld id="{E8CE70A2-75D6-49DD-ADD2-239A7E0854DF}" type="slidenum">
              <a:rPr lang="en-US" smtClean="0"/>
              <a:t>15</a:t>
            </a:fld>
            <a:endParaRPr lang="en-US" dirty="0"/>
          </a:p>
        </p:txBody>
      </p:sp>
    </p:spTree>
    <p:extLst>
      <p:ext uri="{BB962C8B-B14F-4D97-AF65-F5344CB8AC3E}">
        <p14:creationId xmlns:p14="http://schemas.microsoft.com/office/powerpoint/2010/main" val="952241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E2AAB-8780-0B85-1976-CF6767456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C1605-F3D3-5701-AA36-B93EADD0D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59BBA-783B-5085-029F-09B1B3658A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0361E5-84D7-8D94-7971-5AC4AF69BCA0}"/>
              </a:ext>
            </a:extLst>
          </p:cNvPr>
          <p:cNvSpPr>
            <a:spLocks noGrp="1"/>
          </p:cNvSpPr>
          <p:nvPr>
            <p:ph type="sldNum" sz="quarter" idx="5"/>
          </p:nvPr>
        </p:nvSpPr>
        <p:spPr/>
        <p:txBody>
          <a:bodyPr/>
          <a:lstStyle/>
          <a:p>
            <a:fld id="{E8CE70A2-75D6-49DD-ADD2-239A7E0854DF}" type="slidenum">
              <a:rPr lang="en-US" smtClean="0"/>
              <a:t>16</a:t>
            </a:fld>
            <a:endParaRPr lang="en-US" dirty="0"/>
          </a:p>
        </p:txBody>
      </p:sp>
    </p:spTree>
    <p:extLst>
      <p:ext uri="{BB962C8B-B14F-4D97-AF65-F5344CB8AC3E}">
        <p14:creationId xmlns:p14="http://schemas.microsoft.com/office/powerpoint/2010/main" val="50572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A4F78-93EF-F30B-44E4-AEE85356F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E6A9B-91B9-FD5F-91E8-4779980A5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A6F91-29ED-3803-85E7-C4840A8A03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F0A9E-AD65-925C-85D8-10B3A38EDE7A}"/>
              </a:ext>
            </a:extLst>
          </p:cNvPr>
          <p:cNvSpPr>
            <a:spLocks noGrp="1"/>
          </p:cNvSpPr>
          <p:nvPr>
            <p:ph type="sldNum" sz="quarter" idx="5"/>
          </p:nvPr>
        </p:nvSpPr>
        <p:spPr/>
        <p:txBody>
          <a:bodyPr/>
          <a:lstStyle/>
          <a:p>
            <a:fld id="{E8CE70A2-75D6-49DD-ADD2-239A7E0854DF}" type="slidenum">
              <a:rPr lang="en-US" smtClean="0"/>
              <a:t>17</a:t>
            </a:fld>
            <a:endParaRPr lang="en-US" dirty="0"/>
          </a:p>
        </p:txBody>
      </p:sp>
    </p:spTree>
    <p:extLst>
      <p:ext uri="{BB962C8B-B14F-4D97-AF65-F5344CB8AC3E}">
        <p14:creationId xmlns:p14="http://schemas.microsoft.com/office/powerpoint/2010/main" val="273149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9E0C9-E488-39C5-B036-DBEFA4DD6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21CF4-C411-58B4-4A97-8F822A0B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63E6F-E591-E438-A3F8-475983E4C4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E6A1D2-E3D4-0A30-81B2-4E38CDD9FA6B}"/>
              </a:ext>
            </a:extLst>
          </p:cNvPr>
          <p:cNvSpPr>
            <a:spLocks noGrp="1"/>
          </p:cNvSpPr>
          <p:nvPr>
            <p:ph type="sldNum" sz="quarter" idx="5"/>
          </p:nvPr>
        </p:nvSpPr>
        <p:spPr/>
        <p:txBody>
          <a:bodyPr/>
          <a:lstStyle/>
          <a:p>
            <a:fld id="{E8CE70A2-75D6-49DD-ADD2-239A7E0854DF}" type="slidenum">
              <a:rPr lang="en-US" smtClean="0"/>
              <a:t>18</a:t>
            </a:fld>
            <a:endParaRPr lang="en-US" dirty="0"/>
          </a:p>
        </p:txBody>
      </p:sp>
    </p:spTree>
    <p:extLst>
      <p:ext uri="{BB962C8B-B14F-4D97-AF65-F5344CB8AC3E}">
        <p14:creationId xmlns:p14="http://schemas.microsoft.com/office/powerpoint/2010/main" val="401156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AE1D1-F09B-C4A8-FD6D-7F78767FC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8C8BD-EC76-1AEA-7EA6-F581263A9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653C6-8F53-184B-CB63-21208C9E3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2BC24D-A152-A5A8-08AB-DD1896FA74E2}"/>
              </a:ext>
            </a:extLst>
          </p:cNvPr>
          <p:cNvSpPr>
            <a:spLocks noGrp="1"/>
          </p:cNvSpPr>
          <p:nvPr>
            <p:ph type="sldNum" sz="quarter" idx="5"/>
          </p:nvPr>
        </p:nvSpPr>
        <p:spPr/>
        <p:txBody>
          <a:bodyPr/>
          <a:lstStyle/>
          <a:p>
            <a:fld id="{E8CE70A2-75D6-49DD-ADD2-239A7E0854DF}" type="slidenum">
              <a:rPr lang="en-US" smtClean="0"/>
              <a:t>19</a:t>
            </a:fld>
            <a:endParaRPr lang="en-US" dirty="0"/>
          </a:p>
        </p:txBody>
      </p:sp>
    </p:spTree>
    <p:extLst>
      <p:ext uri="{BB962C8B-B14F-4D97-AF65-F5344CB8AC3E}">
        <p14:creationId xmlns:p14="http://schemas.microsoft.com/office/powerpoint/2010/main" val="116234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https://www.istockphoto.com/photo/financial-advisor-with-client-gm546183298-98608651?phrase=client+business+meeting</a:t>
            </a:r>
          </a:p>
        </p:txBody>
      </p:sp>
      <p:sp>
        <p:nvSpPr>
          <p:cNvPr id="4" name="Slide Number Placeholder 3"/>
          <p:cNvSpPr>
            <a:spLocks noGrp="1"/>
          </p:cNvSpPr>
          <p:nvPr>
            <p:ph type="sldNum" sz="quarter" idx="5"/>
          </p:nvPr>
        </p:nvSpPr>
        <p:spPr/>
        <p:txBody>
          <a:bodyPr/>
          <a:lstStyle/>
          <a:p>
            <a:fld id="{E8CE70A2-75D6-49DD-ADD2-239A7E0854DF}" type="slidenum">
              <a:rPr lang="en-US" smtClean="0"/>
              <a:t>2</a:t>
            </a:fld>
            <a:endParaRPr lang="en-US" dirty="0"/>
          </a:p>
        </p:txBody>
      </p:sp>
    </p:spTree>
    <p:extLst>
      <p:ext uri="{BB962C8B-B14F-4D97-AF65-F5344CB8AC3E}">
        <p14:creationId xmlns:p14="http://schemas.microsoft.com/office/powerpoint/2010/main" val="976477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A0B39-16E7-F0E4-8487-62A3A414D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D1626-D0C9-779C-15F2-3FE7ED771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554CD-CE00-5A5E-8D38-7A0692B55A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AC45B1-1E03-5608-6AAC-16F441858D33}"/>
              </a:ext>
            </a:extLst>
          </p:cNvPr>
          <p:cNvSpPr>
            <a:spLocks noGrp="1"/>
          </p:cNvSpPr>
          <p:nvPr>
            <p:ph type="sldNum" sz="quarter" idx="5"/>
          </p:nvPr>
        </p:nvSpPr>
        <p:spPr/>
        <p:txBody>
          <a:bodyPr/>
          <a:lstStyle/>
          <a:p>
            <a:fld id="{E8CE70A2-75D6-49DD-ADD2-239A7E0854DF}" type="slidenum">
              <a:rPr lang="en-US" smtClean="0"/>
              <a:t>20</a:t>
            </a:fld>
            <a:endParaRPr lang="en-US" dirty="0"/>
          </a:p>
        </p:txBody>
      </p:sp>
    </p:spTree>
    <p:extLst>
      <p:ext uri="{BB962C8B-B14F-4D97-AF65-F5344CB8AC3E}">
        <p14:creationId xmlns:p14="http://schemas.microsoft.com/office/powerpoint/2010/main" val="3624149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A4338-A327-89F9-001D-96BB71701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82A65-0639-DF06-0ECF-98DE107D1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82F9E-51B7-ACE4-0999-E9E75C15A5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974BA-4727-7B4A-494C-04C835F1DBF0}"/>
              </a:ext>
            </a:extLst>
          </p:cNvPr>
          <p:cNvSpPr>
            <a:spLocks noGrp="1"/>
          </p:cNvSpPr>
          <p:nvPr>
            <p:ph type="sldNum" sz="quarter" idx="5"/>
          </p:nvPr>
        </p:nvSpPr>
        <p:spPr/>
        <p:txBody>
          <a:bodyPr/>
          <a:lstStyle/>
          <a:p>
            <a:fld id="{E8CE70A2-75D6-49DD-ADD2-239A7E0854DF}" type="slidenum">
              <a:rPr lang="en-US" smtClean="0"/>
              <a:t>21</a:t>
            </a:fld>
            <a:endParaRPr lang="en-US" dirty="0"/>
          </a:p>
        </p:txBody>
      </p:sp>
    </p:spTree>
    <p:extLst>
      <p:ext uri="{BB962C8B-B14F-4D97-AF65-F5344CB8AC3E}">
        <p14:creationId xmlns:p14="http://schemas.microsoft.com/office/powerpoint/2010/main" val="1049182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70A2-75D6-49DD-ADD2-239A7E0854DF}" type="slidenum">
              <a:rPr lang="en-US" smtClean="0"/>
              <a:t>22</a:t>
            </a:fld>
            <a:endParaRPr lang="en-US" dirty="0"/>
          </a:p>
        </p:txBody>
      </p:sp>
    </p:spTree>
    <p:extLst>
      <p:ext uri="{BB962C8B-B14F-4D97-AF65-F5344CB8AC3E}">
        <p14:creationId xmlns:p14="http://schemas.microsoft.com/office/powerpoint/2010/main" val="103721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E90F-3F50-F77A-0E43-DD3A309E4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4E7D0-1A1F-9038-65A6-C3CB543CF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65404-0D08-421E-15CD-D6762FF692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44509F-F9DA-7B1D-7712-255A6E347CBF}"/>
              </a:ext>
            </a:extLst>
          </p:cNvPr>
          <p:cNvSpPr>
            <a:spLocks noGrp="1"/>
          </p:cNvSpPr>
          <p:nvPr>
            <p:ph type="sldNum" sz="quarter" idx="5"/>
          </p:nvPr>
        </p:nvSpPr>
        <p:spPr/>
        <p:txBody>
          <a:bodyPr/>
          <a:lstStyle/>
          <a:p>
            <a:fld id="{E8CE70A2-75D6-49DD-ADD2-239A7E0854DF}" type="slidenum">
              <a:rPr lang="en-US" smtClean="0"/>
              <a:t>23</a:t>
            </a:fld>
            <a:endParaRPr lang="en-US" dirty="0"/>
          </a:p>
        </p:txBody>
      </p:sp>
    </p:spTree>
    <p:extLst>
      <p:ext uri="{BB962C8B-B14F-4D97-AF65-F5344CB8AC3E}">
        <p14:creationId xmlns:p14="http://schemas.microsoft.com/office/powerpoint/2010/main" val="135362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https://www.istockphoto.com/photo/financial-advisor-with-client-gm546183298-98608651?phrase=client+business+meeting</a:t>
            </a:r>
          </a:p>
        </p:txBody>
      </p:sp>
      <p:sp>
        <p:nvSpPr>
          <p:cNvPr id="4" name="Slide Number Placeholder 3"/>
          <p:cNvSpPr>
            <a:spLocks noGrp="1"/>
          </p:cNvSpPr>
          <p:nvPr>
            <p:ph type="sldNum" sz="quarter" idx="5"/>
          </p:nvPr>
        </p:nvSpPr>
        <p:spPr/>
        <p:txBody>
          <a:bodyPr/>
          <a:lstStyle/>
          <a:p>
            <a:fld id="{E8CE70A2-75D6-49DD-ADD2-239A7E0854DF}" type="slidenum">
              <a:rPr lang="en-US" smtClean="0"/>
              <a:t>3</a:t>
            </a:fld>
            <a:endParaRPr lang="en-US" dirty="0"/>
          </a:p>
        </p:txBody>
      </p:sp>
    </p:spTree>
    <p:extLst>
      <p:ext uri="{BB962C8B-B14F-4D97-AF65-F5344CB8AC3E}">
        <p14:creationId xmlns:p14="http://schemas.microsoft.com/office/powerpoint/2010/main" val="386523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https://www.istockphoto.com/photo/financial-advisor-with-client-gm546183298-98608651?phrase=client+business+meeting</a:t>
            </a:r>
          </a:p>
        </p:txBody>
      </p:sp>
      <p:sp>
        <p:nvSpPr>
          <p:cNvPr id="4" name="Slide Number Placeholder 3"/>
          <p:cNvSpPr>
            <a:spLocks noGrp="1"/>
          </p:cNvSpPr>
          <p:nvPr>
            <p:ph type="sldNum" sz="quarter" idx="5"/>
          </p:nvPr>
        </p:nvSpPr>
        <p:spPr/>
        <p:txBody>
          <a:bodyPr/>
          <a:lstStyle/>
          <a:p>
            <a:fld id="{E8CE70A2-75D6-49DD-ADD2-239A7E0854DF}" type="slidenum">
              <a:rPr lang="en-US" smtClean="0"/>
              <a:t>4</a:t>
            </a:fld>
            <a:endParaRPr lang="en-US" dirty="0"/>
          </a:p>
        </p:txBody>
      </p:sp>
    </p:spTree>
    <p:extLst>
      <p:ext uri="{BB962C8B-B14F-4D97-AF65-F5344CB8AC3E}">
        <p14:creationId xmlns:p14="http://schemas.microsoft.com/office/powerpoint/2010/main" val="264050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70A2-75D6-49DD-ADD2-239A7E0854DF}" type="slidenum">
              <a:rPr lang="en-US" smtClean="0"/>
              <a:t>5</a:t>
            </a:fld>
            <a:endParaRPr lang="en-US" dirty="0"/>
          </a:p>
        </p:txBody>
      </p:sp>
    </p:spTree>
    <p:extLst>
      <p:ext uri="{BB962C8B-B14F-4D97-AF65-F5344CB8AC3E}">
        <p14:creationId xmlns:p14="http://schemas.microsoft.com/office/powerpoint/2010/main" val="209337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0C78F-49AB-CD9F-6561-438B351C6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273A4F-0536-9C29-B41D-E3FB262BC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D579C-6D89-8C54-3C04-1DF6D633D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AD6F0E-F04D-D8FD-850D-D6CDEB330EAB}"/>
              </a:ext>
            </a:extLst>
          </p:cNvPr>
          <p:cNvSpPr>
            <a:spLocks noGrp="1"/>
          </p:cNvSpPr>
          <p:nvPr>
            <p:ph type="sldNum" sz="quarter" idx="5"/>
          </p:nvPr>
        </p:nvSpPr>
        <p:spPr/>
        <p:txBody>
          <a:bodyPr/>
          <a:lstStyle/>
          <a:p>
            <a:fld id="{E8CE70A2-75D6-49DD-ADD2-239A7E0854DF}" type="slidenum">
              <a:rPr lang="en-US" smtClean="0"/>
              <a:t>6</a:t>
            </a:fld>
            <a:endParaRPr lang="en-US" dirty="0"/>
          </a:p>
        </p:txBody>
      </p:sp>
    </p:spTree>
    <p:extLst>
      <p:ext uri="{BB962C8B-B14F-4D97-AF65-F5344CB8AC3E}">
        <p14:creationId xmlns:p14="http://schemas.microsoft.com/office/powerpoint/2010/main" val="77059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70801-8AB7-52FC-27FE-9F53750B8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12C92-EFB2-622E-0839-B4CB41BBE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0EE45-D453-CE07-B6C0-628BFDE044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6F1A8E-D0F5-C848-9E3E-73C94564EA5B}"/>
              </a:ext>
            </a:extLst>
          </p:cNvPr>
          <p:cNvSpPr>
            <a:spLocks noGrp="1"/>
          </p:cNvSpPr>
          <p:nvPr>
            <p:ph type="sldNum" sz="quarter" idx="5"/>
          </p:nvPr>
        </p:nvSpPr>
        <p:spPr/>
        <p:txBody>
          <a:bodyPr/>
          <a:lstStyle/>
          <a:p>
            <a:fld id="{E8CE70A2-75D6-49DD-ADD2-239A7E0854DF}" type="slidenum">
              <a:rPr lang="en-US" smtClean="0"/>
              <a:t>7</a:t>
            </a:fld>
            <a:endParaRPr lang="en-US" dirty="0"/>
          </a:p>
        </p:txBody>
      </p:sp>
    </p:spTree>
    <p:extLst>
      <p:ext uri="{BB962C8B-B14F-4D97-AF65-F5344CB8AC3E}">
        <p14:creationId xmlns:p14="http://schemas.microsoft.com/office/powerpoint/2010/main" val="94085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987A1-F875-285B-DB48-315A69AD0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B80F4E-B4F1-EF5F-A0A0-198AC9F39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24E670-8052-2746-C25D-431E64110F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FF28FC-1A6A-CEB5-9337-9E0E45AFAF6C}"/>
              </a:ext>
            </a:extLst>
          </p:cNvPr>
          <p:cNvSpPr>
            <a:spLocks noGrp="1"/>
          </p:cNvSpPr>
          <p:nvPr>
            <p:ph type="sldNum" sz="quarter" idx="5"/>
          </p:nvPr>
        </p:nvSpPr>
        <p:spPr/>
        <p:txBody>
          <a:bodyPr/>
          <a:lstStyle/>
          <a:p>
            <a:fld id="{E8CE70A2-75D6-49DD-ADD2-239A7E0854DF}" type="slidenum">
              <a:rPr lang="en-US" smtClean="0"/>
              <a:t>8</a:t>
            </a:fld>
            <a:endParaRPr lang="en-US" dirty="0"/>
          </a:p>
        </p:txBody>
      </p:sp>
    </p:spTree>
    <p:extLst>
      <p:ext uri="{BB962C8B-B14F-4D97-AF65-F5344CB8AC3E}">
        <p14:creationId xmlns:p14="http://schemas.microsoft.com/office/powerpoint/2010/main" val="227676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E4629-1045-2CA5-9A9C-A23139B0C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8267D-D9C2-EC9B-A63A-FB3C72FCF6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B27D5-3E5A-C1DD-97AD-8FE1165C2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74DC8C-1D86-857C-B19B-2E9DA5AED349}"/>
              </a:ext>
            </a:extLst>
          </p:cNvPr>
          <p:cNvSpPr>
            <a:spLocks noGrp="1"/>
          </p:cNvSpPr>
          <p:nvPr>
            <p:ph type="sldNum" sz="quarter" idx="5"/>
          </p:nvPr>
        </p:nvSpPr>
        <p:spPr/>
        <p:txBody>
          <a:bodyPr/>
          <a:lstStyle/>
          <a:p>
            <a:fld id="{E8CE70A2-75D6-49DD-ADD2-239A7E0854DF}" type="slidenum">
              <a:rPr lang="en-US" smtClean="0"/>
              <a:t>9</a:t>
            </a:fld>
            <a:endParaRPr lang="en-US" dirty="0"/>
          </a:p>
        </p:txBody>
      </p:sp>
    </p:spTree>
    <p:extLst>
      <p:ext uri="{BB962C8B-B14F-4D97-AF65-F5344CB8AC3E}">
        <p14:creationId xmlns:p14="http://schemas.microsoft.com/office/powerpoint/2010/main" val="351743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7B9A9-A8EF-4B3E-61C2-F37E715AB3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65424-0939-80F7-8B97-FBA31E95FA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22D952-DB4A-75DA-E76A-35359EF675D0}"/>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5" name="Footer Placeholder 4">
            <a:extLst>
              <a:ext uri="{FF2B5EF4-FFF2-40B4-BE49-F238E27FC236}">
                <a16:creationId xmlns:a16="http://schemas.microsoft.com/office/drawing/2014/main" id="{F6EB3A69-3127-799D-B03E-CBCD96B5E1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988A0E-5FAF-7A16-DDAA-2A341C4E4A9C}"/>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246552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2F33-ED91-A555-7311-C4F792CB21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C83EA1-9B36-344F-B228-AD7A6C21B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2B67B-96CE-5549-C663-1F5AED1FA5D6}"/>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5" name="Footer Placeholder 4">
            <a:extLst>
              <a:ext uri="{FF2B5EF4-FFF2-40B4-BE49-F238E27FC236}">
                <a16:creationId xmlns:a16="http://schemas.microsoft.com/office/drawing/2014/main" id="{5D997A80-93B6-A2FA-9313-95C3C11E71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C519E5-7A07-FAAD-6A8D-6F86C1FB0C85}"/>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37800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970FF-DF57-4B6D-268B-725773F862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52E8BE-B9EA-79A2-A42B-B4304027F9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8004B-4ED6-9C1F-EB2F-DB3149C538A8}"/>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5" name="Footer Placeholder 4">
            <a:extLst>
              <a:ext uri="{FF2B5EF4-FFF2-40B4-BE49-F238E27FC236}">
                <a16:creationId xmlns:a16="http://schemas.microsoft.com/office/drawing/2014/main" id="{8627B2FE-0559-1A63-E52B-F14AD11FE4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06860F-08D0-CAE7-86B7-0DE38AE0B27C}"/>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271707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5044-E08A-C22B-311F-B7D855E14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37D9B8-24C9-F5B5-C2BE-4CE2E7233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3DC0A-D999-21E6-C024-F269BF7ACAB7}"/>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5" name="Footer Placeholder 4">
            <a:extLst>
              <a:ext uri="{FF2B5EF4-FFF2-40B4-BE49-F238E27FC236}">
                <a16:creationId xmlns:a16="http://schemas.microsoft.com/office/drawing/2014/main" id="{486CEE26-4367-CED6-D6E2-3FD112D86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C8CBB6-F4C9-DEBC-67CC-430AE27AB82B}"/>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28905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ADCCA-B442-CE06-E08B-2A49049107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584F64-B93B-E359-8E52-8D359D508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BDF1B8-7832-F1AC-46B9-26D2A8A177A3}"/>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5" name="Footer Placeholder 4">
            <a:extLst>
              <a:ext uri="{FF2B5EF4-FFF2-40B4-BE49-F238E27FC236}">
                <a16:creationId xmlns:a16="http://schemas.microsoft.com/office/drawing/2014/main" id="{A1409803-9A62-CD63-6B99-E96239D35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2DDCC2-A305-FCB1-AAC7-C861FD959CE4}"/>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3183010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59E5-E53C-8FDF-618C-8CD0CC2E0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D7037-5A05-4C50-BBF0-2CA792E83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3102D-4B4E-F6CD-E27D-86FFA3CA7C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C9593-8F12-1DEB-D6BC-3491834E9237}"/>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6" name="Footer Placeholder 5">
            <a:extLst>
              <a:ext uri="{FF2B5EF4-FFF2-40B4-BE49-F238E27FC236}">
                <a16:creationId xmlns:a16="http://schemas.microsoft.com/office/drawing/2014/main" id="{C30134BC-CE2A-04F5-39E2-1CB9B54BD5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AFFC9C-335D-DA32-7335-2CA8B546D2C3}"/>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206463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48B6-6D87-E88E-2C13-6EB8983B5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2805F3-7A59-55BF-F1B8-F84B4BE43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FE1FAF-A949-FEEC-D1C5-D7ED64AFB9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B68E1-4452-1353-7D52-0BCB82952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67F9AB-EFF6-5F86-79B8-02BF689F8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D70D38-F544-1233-4858-423A01D0B47B}"/>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8" name="Footer Placeholder 7">
            <a:extLst>
              <a:ext uri="{FF2B5EF4-FFF2-40B4-BE49-F238E27FC236}">
                <a16:creationId xmlns:a16="http://schemas.microsoft.com/office/drawing/2014/main" id="{B0FDC6CE-DDB3-CD22-E304-4C9BADAA4A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410F63-9B3E-AA40-3BB3-6A529FBA25C6}"/>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351246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0F87-C71C-C498-B5D1-B960C5F64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1D8D87-1E31-E4FB-E4DE-E3EB55FCB5EC}"/>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4" name="Footer Placeholder 3">
            <a:extLst>
              <a:ext uri="{FF2B5EF4-FFF2-40B4-BE49-F238E27FC236}">
                <a16:creationId xmlns:a16="http://schemas.microsoft.com/office/drawing/2014/main" id="{FCAE9004-4176-B2CF-7EF3-ADC5FA201F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49C0E2-9D35-1AF1-CEC2-D7639ABF062B}"/>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19131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37D03-EE56-ACED-533B-ECCE0CE657A0}"/>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3" name="Footer Placeholder 2">
            <a:extLst>
              <a:ext uri="{FF2B5EF4-FFF2-40B4-BE49-F238E27FC236}">
                <a16:creationId xmlns:a16="http://schemas.microsoft.com/office/drawing/2014/main" id="{1F2B07A4-EC3A-C529-ACEE-D52BF51ED7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E00124-F7A6-4FEF-75A4-97B09114F51A}"/>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51783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4D95-2B08-E36D-4FB1-BE04EC5B7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65835F-2550-1A4D-98B4-AC17F71A0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9FD05D-803F-6B15-FDEF-EA08A8ECC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83ECB9-1BDC-3AD3-9A0B-CBA1580B1D9C}"/>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6" name="Footer Placeholder 5">
            <a:extLst>
              <a:ext uri="{FF2B5EF4-FFF2-40B4-BE49-F238E27FC236}">
                <a16:creationId xmlns:a16="http://schemas.microsoft.com/office/drawing/2014/main" id="{A9A444B8-CCED-3EEC-63B9-724938C465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BF1037-3900-B249-EDF7-E1AD2D19187F}"/>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1950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A714-FF43-D171-DDE3-3D70E07D1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348341-89DE-820F-FF7A-4196F0A9DE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3A6730D-1365-F2F5-B483-982B42BE9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E99305-7890-C3F8-3078-2E256A5A920F}"/>
              </a:ext>
            </a:extLst>
          </p:cNvPr>
          <p:cNvSpPr>
            <a:spLocks noGrp="1"/>
          </p:cNvSpPr>
          <p:nvPr>
            <p:ph type="dt" sz="half" idx="10"/>
          </p:nvPr>
        </p:nvSpPr>
        <p:spPr/>
        <p:txBody>
          <a:bodyPr/>
          <a:lstStyle/>
          <a:p>
            <a:fld id="{5D3B50D2-D1EE-4495-946B-665F097E72BF}" type="datetimeFigureOut">
              <a:rPr lang="en-US" smtClean="0"/>
              <a:t>5/14/2025</a:t>
            </a:fld>
            <a:endParaRPr lang="en-US" dirty="0"/>
          </a:p>
        </p:txBody>
      </p:sp>
      <p:sp>
        <p:nvSpPr>
          <p:cNvPr id="6" name="Footer Placeholder 5">
            <a:extLst>
              <a:ext uri="{FF2B5EF4-FFF2-40B4-BE49-F238E27FC236}">
                <a16:creationId xmlns:a16="http://schemas.microsoft.com/office/drawing/2014/main" id="{15333A3E-3DEF-403C-BB35-AD9772049F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E3777A-6912-E2A2-77EB-E0A939896332}"/>
              </a:ext>
            </a:extLst>
          </p:cNvPr>
          <p:cNvSpPr>
            <a:spLocks noGrp="1"/>
          </p:cNvSpPr>
          <p:nvPr>
            <p:ph type="sldNum" sz="quarter" idx="12"/>
          </p:nvPr>
        </p:nvSpPr>
        <p:spPr/>
        <p:txBody>
          <a:bodyPr/>
          <a:lstStyle/>
          <a:p>
            <a:fld id="{34CD7068-424D-4AA7-B6A5-16CF7245797A}" type="slidenum">
              <a:rPr lang="en-US" smtClean="0"/>
              <a:t>‹#›</a:t>
            </a:fld>
            <a:endParaRPr lang="en-US" dirty="0"/>
          </a:p>
        </p:txBody>
      </p:sp>
    </p:spTree>
    <p:extLst>
      <p:ext uri="{BB962C8B-B14F-4D97-AF65-F5344CB8AC3E}">
        <p14:creationId xmlns:p14="http://schemas.microsoft.com/office/powerpoint/2010/main" val="404733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9B058-E688-0501-1281-1F0FE53BA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E5BA7C-12B5-56AB-F93C-A11CE035AC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B170E-9CCD-4A78-25D6-BC87EB4B85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B50D2-D1EE-4495-946B-665F097E72BF}" type="datetimeFigureOut">
              <a:rPr lang="en-US" smtClean="0"/>
              <a:t>5/14/2025</a:t>
            </a:fld>
            <a:endParaRPr lang="en-US" dirty="0"/>
          </a:p>
        </p:txBody>
      </p:sp>
      <p:sp>
        <p:nvSpPr>
          <p:cNvPr id="5" name="Footer Placeholder 4">
            <a:extLst>
              <a:ext uri="{FF2B5EF4-FFF2-40B4-BE49-F238E27FC236}">
                <a16:creationId xmlns:a16="http://schemas.microsoft.com/office/drawing/2014/main" id="{B1419AC0-3FD5-27F7-5DF8-BC3628D90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91858B3-E362-6AFE-7C3A-0F78CF74D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D7068-424D-4AA7-B6A5-16CF7245797A}" type="slidenum">
              <a:rPr lang="en-US" smtClean="0"/>
              <a:t>‹#›</a:t>
            </a:fld>
            <a:endParaRPr lang="en-US" dirty="0"/>
          </a:p>
        </p:txBody>
      </p:sp>
    </p:spTree>
    <p:extLst>
      <p:ext uri="{BB962C8B-B14F-4D97-AF65-F5344CB8AC3E}">
        <p14:creationId xmlns:p14="http://schemas.microsoft.com/office/powerpoint/2010/main" val="161088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063CE7-078F-FDDE-C5B1-A25EDB7C0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20" b="8220"/>
          <a:stretch/>
        </p:blipFill>
        <p:spPr bwMode="auto">
          <a:xfrm>
            <a:off x="-44010" y="4829"/>
            <a:ext cx="12236010" cy="6848342"/>
          </a:xfrm>
          <a:prstGeom prst="rect">
            <a:avLst/>
          </a:prstGeom>
          <a:noFill/>
          <a:extLst>
            <a:ext uri="{909E8E84-426E-40DD-AFC4-6F175D3DCCD1}">
              <a14:hiddenFill xmlns:a14="http://schemas.microsoft.com/office/drawing/2010/main">
                <a:solidFill>
                  <a:srgbClr val="FFFFFF"/>
                </a:solidFill>
              </a14:hiddenFill>
            </a:ext>
          </a:extLst>
        </p:spPr>
      </p:pic>
      <p:sp>
        <p:nvSpPr>
          <p:cNvPr id="30" name="Rechteck 29">
            <a:extLst>
              <a:ext uri="{FF2B5EF4-FFF2-40B4-BE49-F238E27FC236}">
                <a16:creationId xmlns:a16="http://schemas.microsoft.com/office/drawing/2014/main" id="{761375B9-0A05-ED86-6A45-3AE0C3D64988}"/>
              </a:ext>
            </a:extLst>
          </p:cNvPr>
          <p:cNvSpPr/>
          <p:nvPr/>
        </p:nvSpPr>
        <p:spPr>
          <a:xfrm>
            <a:off x="-44009" y="-4829"/>
            <a:ext cx="5464800" cy="6858000"/>
          </a:xfrm>
          <a:prstGeom prst="rect">
            <a:avLst/>
          </a:prstGeom>
          <a:gradFill>
            <a:gsLst>
              <a:gs pos="0">
                <a:schemeClr val="bg1">
                  <a:alpha val="0"/>
                </a:schemeClr>
              </a:gs>
              <a:gs pos="20000">
                <a:schemeClr val="bg1">
                  <a:alpha val="22000"/>
                </a:schemeClr>
              </a:gs>
              <a:gs pos="43000">
                <a:schemeClr val="bg1">
                  <a:alpha val="77000"/>
                </a:schemeClr>
              </a:gs>
              <a:gs pos="67000">
                <a:schemeClr val="bg1"/>
              </a:gs>
            </a:gsLst>
            <a:lin ang="10800000" scaled="1"/>
          </a:gradFill>
          <a:ln>
            <a:noFill/>
          </a:ln>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pic>
        <p:nvPicPr>
          <p:cNvPr id="33" name="Picture 32">
            <a:extLst>
              <a:ext uri="{FF2B5EF4-FFF2-40B4-BE49-F238E27FC236}">
                <a16:creationId xmlns:a16="http://schemas.microsoft.com/office/drawing/2014/main" id="{0081A129-52A1-EC11-848B-09A25F63604E}"/>
              </a:ext>
            </a:extLst>
          </p:cNvPr>
          <p:cNvPicPr>
            <a:picLocks noChangeAspect="1"/>
          </p:cNvPicPr>
          <p:nvPr/>
        </p:nvPicPr>
        <p:blipFill>
          <a:blip r:embed="rId4"/>
          <a:stretch>
            <a:fillRect/>
          </a:stretch>
        </p:blipFill>
        <p:spPr>
          <a:xfrm>
            <a:off x="379409" y="465377"/>
            <a:ext cx="2193095" cy="719610"/>
          </a:xfrm>
          <a:prstGeom prst="rect">
            <a:avLst/>
          </a:prstGeom>
        </p:spPr>
      </p:pic>
      <p:sp>
        <p:nvSpPr>
          <p:cNvPr id="3" name="Rechteck 29">
            <a:extLst>
              <a:ext uri="{FF2B5EF4-FFF2-40B4-BE49-F238E27FC236}">
                <a16:creationId xmlns:a16="http://schemas.microsoft.com/office/drawing/2014/main" id="{175F1467-262C-713D-9173-DEC864FBD9A1}"/>
              </a:ext>
            </a:extLst>
          </p:cNvPr>
          <p:cNvSpPr/>
          <p:nvPr/>
        </p:nvSpPr>
        <p:spPr>
          <a:xfrm>
            <a:off x="-44011" y="1538868"/>
            <a:ext cx="6359323" cy="4739269"/>
          </a:xfrm>
          <a:prstGeom prst="rect">
            <a:avLst/>
          </a:prstGeom>
          <a:gradFill>
            <a:gsLst>
              <a:gs pos="0">
                <a:srgbClr val="26ABC0">
                  <a:alpha val="0"/>
                </a:srgbClr>
              </a:gs>
              <a:gs pos="36000">
                <a:srgbClr val="26ABC0">
                  <a:alpha val="52000"/>
                </a:srgbClr>
              </a:gs>
              <a:gs pos="51000">
                <a:srgbClr val="26ABC0"/>
              </a:gs>
              <a:gs pos="68534">
                <a:srgbClr val="239BAF"/>
              </a:gs>
              <a:gs pos="84000">
                <a:srgbClr val="239BAF"/>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5" name="TextBox 4">
            <a:extLst>
              <a:ext uri="{FF2B5EF4-FFF2-40B4-BE49-F238E27FC236}">
                <a16:creationId xmlns:a16="http://schemas.microsoft.com/office/drawing/2014/main" id="{5BDA954E-4375-671B-7D58-3AE11E47B0BF}"/>
              </a:ext>
            </a:extLst>
          </p:cNvPr>
          <p:cNvSpPr txBox="1"/>
          <p:nvPr/>
        </p:nvSpPr>
        <p:spPr>
          <a:xfrm>
            <a:off x="336735" y="2328431"/>
            <a:ext cx="5196048" cy="3197464"/>
          </a:xfrm>
          <a:prstGeom prst="rect">
            <a:avLst/>
          </a:prstGeom>
        </p:spPr>
        <p:txBody>
          <a:bodyPr vert="horz" lIns="91440" tIns="45720" rIns="91440" bIns="45720" rtlCol="0" anchor="t">
            <a:normAutofit/>
          </a:bodyPr>
          <a:lstStyle/>
          <a:p>
            <a:r>
              <a:rPr lang="en-US" sz="4400" b="1" dirty="0">
                <a:solidFill>
                  <a:schemeClr val="bg1"/>
                </a:solidFill>
                <a:latin typeface="Lato Black" panose="020F0502020204030204" pitchFamily="34" charset="0"/>
                <a:ea typeface="Lato Black" panose="020F0502020204030204" pitchFamily="34" charset="0"/>
                <a:cs typeface="Lato Black" panose="020F0502020204030204" pitchFamily="34" charset="0"/>
              </a:rPr>
              <a:t>The Residential Real Estate Reporting Rule </a:t>
            </a:r>
          </a:p>
          <a:p>
            <a:pPr>
              <a:spcAft>
                <a:spcPts val="600"/>
              </a:spcAft>
            </a:pPr>
            <a:endParaRPr lang="en-US" sz="2800" b="1" dirty="0">
              <a:solidFill>
                <a:srgbClr val="005B78"/>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C8C35644-9F3F-06C0-2568-14EF53D2486E}"/>
              </a:ext>
            </a:extLst>
          </p:cNvPr>
          <p:cNvSpPr txBox="1"/>
          <p:nvPr/>
        </p:nvSpPr>
        <p:spPr>
          <a:xfrm>
            <a:off x="452681" y="5827398"/>
            <a:ext cx="2046549" cy="230832"/>
          </a:xfrm>
          <a:prstGeom prst="rect">
            <a:avLst/>
          </a:prstGeom>
          <a:noFill/>
        </p:spPr>
        <p:txBody>
          <a:bodyPr wrap="square">
            <a:spAutoFit/>
          </a:bodyPr>
          <a:lstStyle/>
          <a:p>
            <a:pPr>
              <a:lnSpc>
                <a:spcPct val="90000"/>
              </a:lnSpc>
              <a:spcAft>
                <a:spcPts val="600"/>
              </a:spcAft>
            </a:pPr>
            <a:r>
              <a:rPr lang="en-US" sz="1000" dirty="0">
                <a:solidFill>
                  <a:schemeClr val="bg1"/>
                </a:solidFill>
                <a:latin typeface="+mj-lt"/>
                <a:ea typeface="Lato" panose="020F0502020204030203" pitchFamily="34" charset="0"/>
                <a:cs typeface="Lato" panose="020F0502020204030203" pitchFamily="34" charset="0"/>
              </a:rPr>
              <a:t>January 2025</a:t>
            </a:r>
          </a:p>
        </p:txBody>
      </p:sp>
    </p:spTree>
    <p:extLst>
      <p:ext uri="{BB962C8B-B14F-4D97-AF65-F5344CB8AC3E}">
        <p14:creationId xmlns:p14="http://schemas.microsoft.com/office/powerpoint/2010/main" val="4270308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2722F-1C3D-E902-AD83-0830758BD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22612-B444-0790-2851-4A1EC42139FF}"/>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Is the Transaction Reportable?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6F2E522B-7E4F-058D-F03F-47A1F4ADD606}"/>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AD6D0FE1-BD97-0A6B-0223-0EB23DE3BF56}"/>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21EC4346-7796-C2AE-0868-3FE10A887EB5}"/>
              </a:ext>
            </a:extLst>
          </p:cNvPr>
          <p:cNvSpPr txBox="1"/>
          <p:nvPr/>
        </p:nvSpPr>
        <p:spPr>
          <a:xfrm>
            <a:off x="455139" y="1527634"/>
            <a:ext cx="9358095" cy="4832092"/>
          </a:xfrm>
          <a:prstGeom prst="rect">
            <a:avLst/>
          </a:prstGeom>
          <a:noFill/>
        </p:spPr>
        <p:txBody>
          <a:bodyPr wrap="square">
            <a:spAutoFit/>
          </a:bodyPr>
          <a:lstStyle/>
          <a:p>
            <a:r>
              <a:rPr lang="en-US" sz="2000" b="1" dirty="0"/>
              <a:t>A Transaction is Reportable if the Transaction is a non-excluded transfer of residential real property in a non-financed transfer to a non-exempt Transferee Entity or Transferee Trust:</a:t>
            </a:r>
          </a:p>
          <a:p>
            <a:endParaRPr lang="en-US" sz="800" dirty="0"/>
          </a:p>
          <a:p>
            <a:r>
              <a:rPr lang="en-US" sz="2000" dirty="0"/>
              <a:t>A “</a:t>
            </a:r>
            <a:r>
              <a:rPr lang="en-US" sz="2000" b="1" dirty="0"/>
              <a:t>Transferee Entity</a:t>
            </a:r>
            <a:r>
              <a:rPr lang="en-US" sz="2000" dirty="0"/>
              <a:t>” is any person other than a Transferee Trust or an individual.  31 CFR 1031.320(n)(10)</a:t>
            </a:r>
          </a:p>
          <a:p>
            <a:endParaRPr lang="en-US" sz="2000" dirty="0"/>
          </a:p>
          <a:p>
            <a:r>
              <a:rPr lang="en-US" sz="2000" dirty="0"/>
              <a:t>A “</a:t>
            </a:r>
            <a:r>
              <a:rPr lang="en-US" sz="2000" b="1" dirty="0"/>
              <a:t>Transferee Trust</a:t>
            </a:r>
            <a:r>
              <a:rPr lang="en-US" sz="2000" dirty="0"/>
              <a:t>” is any legal arrangement created when a person (generally known as a grantor or settlor) places assets under the control of a trustee for the benefit of one or more persons (each generally known as a beneficiary) or for a specified purpose, as well as any legal arrangement similar in structure or function to the above, whether formed under the laws of the United States or a foreign jurisdiction. A trust is deemed to be a transferee trust regardless of whether residential real property is titled in the name of the trust itself or in the name of the trustee in the trustee's capacity as the trustee of the trust.  31 CFR 1031.320(n)(11).</a:t>
            </a:r>
          </a:p>
          <a:p>
            <a:endParaRPr lang="en-US" sz="2000" dirty="0"/>
          </a:p>
        </p:txBody>
      </p:sp>
    </p:spTree>
    <p:extLst>
      <p:ext uri="{BB962C8B-B14F-4D97-AF65-F5344CB8AC3E}">
        <p14:creationId xmlns:p14="http://schemas.microsoft.com/office/powerpoint/2010/main" val="409900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EBCB2-71C7-B6D1-CD80-2A9CF0612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50BB58-48E2-FCC4-FF0A-4C1FB2BB4FD2}"/>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Is the Transaction Reportable?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052BDEE5-6011-FAB5-9BA0-357CF30F7AF4}"/>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C5F2B9C-6DE4-C020-D72F-29F00942B217}"/>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82A40824-DD71-81F2-8289-41B10CD62ABC}"/>
              </a:ext>
            </a:extLst>
          </p:cNvPr>
          <p:cNvSpPr txBox="1"/>
          <p:nvPr/>
        </p:nvSpPr>
        <p:spPr>
          <a:xfrm>
            <a:off x="455139" y="1527634"/>
            <a:ext cx="9358095" cy="5016758"/>
          </a:xfrm>
          <a:prstGeom prst="rect">
            <a:avLst/>
          </a:prstGeom>
          <a:noFill/>
        </p:spPr>
        <p:txBody>
          <a:bodyPr wrap="square">
            <a:spAutoFit/>
          </a:bodyPr>
          <a:lstStyle/>
          <a:p>
            <a:r>
              <a:rPr lang="en-US" sz="2000" b="1" dirty="0"/>
              <a:t>A non-exempt Transferee Entity is any Transferee Entity that is not contained in one of the following categories (exempt CTA entities): </a:t>
            </a:r>
          </a:p>
          <a:p>
            <a:endParaRPr lang="en-US" sz="2000" dirty="0"/>
          </a:p>
          <a:p>
            <a:r>
              <a:rPr lang="en-US" sz="1400" dirty="0"/>
              <a:t>(A) A securities reporting issuer defined in 31 CFR 1010.380(c)(2)(i);</a:t>
            </a:r>
          </a:p>
          <a:p>
            <a:r>
              <a:rPr lang="en-US" sz="1400" dirty="0"/>
              <a:t>(B) A governmental authority defined in 31 CFR 1010.380(c)(2)(ii);</a:t>
            </a:r>
          </a:p>
          <a:p>
            <a:r>
              <a:rPr lang="en-US" sz="1400" dirty="0"/>
              <a:t>(C) A bank defined in 31 CFR 1010.380(c)(2)(iii);</a:t>
            </a:r>
          </a:p>
          <a:p>
            <a:r>
              <a:rPr lang="en-US" sz="1400" dirty="0"/>
              <a:t>(D) A credit union defined in 31 CFR 1010.380(c)(2)(iv);</a:t>
            </a:r>
          </a:p>
          <a:p>
            <a:r>
              <a:rPr lang="en-US" sz="1400" dirty="0"/>
              <a:t>(E) A depository institution holding company defined in 31 CFR 1010.380(c)(2)(v);</a:t>
            </a:r>
          </a:p>
          <a:p>
            <a:r>
              <a:rPr lang="en-US" sz="1400" dirty="0"/>
              <a:t>(F) A money service business defined in 31 CFR 1010.380(c)(2)(vi);</a:t>
            </a:r>
          </a:p>
          <a:p>
            <a:r>
              <a:rPr lang="en-US" sz="1400" dirty="0"/>
              <a:t>(G) A broker or dealer in securities defined in 31 CFR 1010.380(c)(2)(vii);</a:t>
            </a:r>
          </a:p>
          <a:p>
            <a:r>
              <a:rPr lang="en-US" sz="1400" dirty="0"/>
              <a:t>(H) A securities exchange or clearing agency defined in 31 CFR 1010.380(c)(2)(viii);</a:t>
            </a:r>
          </a:p>
          <a:p>
            <a:r>
              <a:rPr lang="en-US" sz="1400" dirty="0"/>
              <a:t>(I) Any other Exchange Act registered entity defined in 31 CFR 1010.380(c)(2)(ix);</a:t>
            </a:r>
          </a:p>
          <a:p>
            <a:r>
              <a:rPr lang="en-US" sz="1400" dirty="0"/>
              <a:t>(J) An insurance company defined in 31 CFR 1010.380(c)(2)(xii);</a:t>
            </a:r>
          </a:p>
          <a:p>
            <a:r>
              <a:rPr lang="en-US" sz="1400" dirty="0"/>
              <a:t>(K) A State-licensed insurance producer defined in 31 CFR 1010.380(c)(2)(xiii);</a:t>
            </a:r>
          </a:p>
          <a:p>
            <a:r>
              <a:rPr lang="en-US" sz="1400" dirty="0"/>
              <a:t>(L) A Commodity Exchange Act registered entity defined in 31 CFR 1010.380(c)(2)(xiv);</a:t>
            </a:r>
          </a:p>
          <a:p>
            <a:r>
              <a:rPr lang="en-US" sz="1400" dirty="0"/>
              <a:t>(M) A public utility defined in 31 CFR 1010.380(c)(2)(xvi);</a:t>
            </a:r>
          </a:p>
          <a:p>
            <a:r>
              <a:rPr lang="en-US" sz="1400" dirty="0"/>
              <a:t>(N) A financial market utility defined in 31 CFR 1010.380(c)(2)(xvii);</a:t>
            </a:r>
          </a:p>
          <a:p>
            <a:r>
              <a:rPr lang="en-US" sz="1400" dirty="0"/>
              <a:t>(O) An investment company as defined in section 3(a) of the Investment Company Act of 1940 (15 U.S.C. 80a-3(a)) that is registered with the Securities and Exchange Commission under section 8 of the Investment Company Act (15 U.S.C. 80a-8); and</a:t>
            </a:r>
          </a:p>
          <a:p>
            <a:r>
              <a:rPr lang="en-US" sz="1400" dirty="0"/>
              <a:t>(P) Any legal entity controlled or wholly owned, directly or indirectly, by an entity described in paragraphs (n)(10)(ii)(A) through (O) of this section.</a:t>
            </a:r>
          </a:p>
        </p:txBody>
      </p:sp>
    </p:spTree>
    <p:extLst>
      <p:ext uri="{BB962C8B-B14F-4D97-AF65-F5344CB8AC3E}">
        <p14:creationId xmlns:p14="http://schemas.microsoft.com/office/powerpoint/2010/main" val="289678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36ED-D216-EDF7-F3FB-972D72D4B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F416C-1C6F-6B0B-B948-AEBB17F58E74}"/>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Is the Transaction Reportable?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F55CA344-74C3-36F1-3434-D78A47B4BAD1}"/>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221784B8-8301-C013-61C8-03690D0205F3}"/>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4CCC112E-C5C9-91FF-E02B-0F64C7E81C4C}"/>
              </a:ext>
            </a:extLst>
          </p:cNvPr>
          <p:cNvSpPr txBox="1"/>
          <p:nvPr/>
        </p:nvSpPr>
        <p:spPr>
          <a:xfrm>
            <a:off x="455139" y="1527634"/>
            <a:ext cx="9358095" cy="2862322"/>
          </a:xfrm>
          <a:prstGeom prst="rect">
            <a:avLst/>
          </a:prstGeom>
          <a:noFill/>
        </p:spPr>
        <p:txBody>
          <a:bodyPr wrap="square">
            <a:spAutoFit/>
          </a:bodyPr>
          <a:lstStyle/>
          <a:p>
            <a:r>
              <a:rPr lang="en-US" sz="2000" b="1" dirty="0"/>
              <a:t>A Transaction is reportable if it involves (1) a transfer of residential real property, (2) that is not an excluded transfer type, (3) to a transferee entity or transferee trust, (4) that is not an exempt transferee entity, (5) in a non-financed transaction. </a:t>
            </a:r>
          </a:p>
          <a:p>
            <a:endParaRPr lang="en-US" sz="2000" b="1" dirty="0"/>
          </a:p>
          <a:p>
            <a:pPr marL="342900" indent="-342900">
              <a:buFont typeface="Wingdings" panose="05000000000000000000" pitchFamily="2" charset="2"/>
              <a:buChar char="ü"/>
            </a:pPr>
            <a:r>
              <a:rPr lang="en-US" sz="2000" dirty="0"/>
              <a:t>If a Transaction is not reportable, there is nothing to do under the RRE Rule (except perhaps save a memo to file that explains your rationale).</a:t>
            </a:r>
          </a:p>
          <a:p>
            <a:endParaRPr lang="en-US" sz="2000" b="1" dirty="0"/>
          </a:p>
          <a:p>
            <a:pPr marL="342900" indent="-342900">
              <a:buFont typeface="Wingdings" panose="05000000000000000000" pitchFamily="2" charset="2"/>
              <a:buChar char="ü"/>
            </a:pPr>
            <a:r>
              <a:rPr lang="en-US" sz="2000" dirty="0"/>
              <a:t>If the Transaction is reportable, deal professionals will need to apply the RRE Rule to determine a Reporting Person who will then file the Report.</a:t>
            </a:r>
          </a:p>
        </p:txBody>
      </p:sp>
    </p:spTree>
    <p:extLst>
      <p:ext uri="{BB962C8B-B14F-4D97-AF65-F5344CB8AC3E}">
        <p14:creationId xmlns:p14="http://schemas.microsoft.com/office/powerpoint/2010/main" val="418899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C5677-5B71-F278-4B9A-3C6645FF8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52D66-3AF4-B928-845F-888AA731C6B1}"/>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Determining the Reporting Person</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5703B88-B379-6E7E-7E73-7162C730754E}"/>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8917FBCA-A861-B79A-A0FE-6867F5091AB9}"/>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541F278F-EC08-FACB-4D24-A8E8BC331BDB}"/>
              </a:ext>
            </a:extLst>
          </p:cNvPr>
          <p:cNvSpPr txBox="1"/>
          <p:nvPr/>
        </p:nvSpPr>
        <p:spPr>
          <a:xfrm>
            <a:off x="455139" y="1527634"/>
            <a:ext cx="9358095" cy="1938992"/>
          </a:xfrm>
          <a:prstGeom prst="rect">
            <a:avLst/>
          </a:prstGeom>
          <a:noFill/>
        </p:spPr>
        <p:txBody>
          <a:bodyPr wrap="square">
            <a:spAutoFit/>
          </a:bodyPr>
          <a:lstStyle/>
          <a:p>
            <a:r>
              <a:rPr lang="en-US" sz="2000" b="1" dirty="0"/>
              <a:t>Every Reportable Transaction must have a Reporting Person</a:t>
            </a:r>
          </a:p>
          <a:p>
            <a:endParaRPr lang="en-US" sz="2000" b="1" dirty="0"/>
          </a:p>
          <a:p>
            <a:r>
              <a:rPr lang="en-US" sz="2000" b="1" dirty="0"/>
              <a:t>The Reporting Person may be determined by a Designation Agreement.</a:t>
            </a:r>
          </a:p>
          <a:p>
            <a:endParaRPr lang="en-US" sz="2000" b="1" dirty="0"/>
          </a:p>
          <a:p>
            <a:r>
              <a:rPr lang="en-US" sz="2000" b="1" dirty="0"/>
              <a:t>If there is no Designation Agreement, the Reporting Person must be determined by the “cascade of responsibility.” </a:t>
            </a:r>
            <a:endParaRPr lang="en-US" sz="2000" dirty="0"/>
          </a:p>
        </p:txBody>
      </p:sp>
    </p:spTree>
    <p:extLst>
      <p:ext uri="{BB962C8B-B14F-4D97-AF65-F5344CB8AC3E}">
        <p14:creationId xmlns:p14="http://schemas.microsoft.com/office/powerpoint/2010/main" val="2615775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40F56-676A-9424-5F8A-E69DF4EDC6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63083-0104-3170-4AB2-C9C40B13AA68}"/>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Determining the Reporting Person</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04BDA6C-1530-BC0F-8A73-ED1B18BDD283}"/>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A824B9C0-A08D-4D55-433F-11C2C436F29D}"/>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F96C21C1-5D86-40E1-A9DE-2EDFF890DFCB}"/>
              </a:ext>
            </a:extLst>
          </p:cNvPr>
          <p:cNvSpPr txBox="1"/>
          <p:nvPr/>
        </p:nvSpPr>
        <p:spPr>
          <a:xfrm>
            <a:off x="455139" y="1527634"/>
            <a:ext cx="10795957" cy="5139869"/>
          </a:xfrm>
          <a:prstGeom prst="rect">
            <a:avLst/>
          </a:prstGeom>
          <a:noFill/>
        </p:spPr>
        <p:txBody>
          <a:bodyPr wrap="square">
            <a:spAutoFit/>
          </a:bodyPr>
          <a:lstStyle/>
          <a:p>
            <a:r>
              <a:rPr lang="en-US" sz="2000" b="1" dirty="0"/>
              <a:t>Cascade of responsibility. </a:t>
            </a:r>
          </a:p>
          <a:p>
            <a:r>
              <a:rPr lang="en-US" sz="1400" dirty="0"/>
              <a:t>In the absence of a Designation Agreement, the reporting person is:</a:t>
            </a:r>
          </a:p>
          <a:p>
            <a:r>
              <a:rPr lang="en-US" sz="1400" dirty="0"/>
              <a:t>1.	The person listed as the closing or settlement agent on the closing or settlement statement for the transfer;</a:t>
            </a:r>
          </a:p>
          <a:p>
            <a:r>
              <a:rPr lang="en-US" sz="1400" dirty="0"/>
              <a:t>2.	If no person described in item 1 above is involved in the transfer, then the person that prepares the closing or settlement statement for the transfer;</a:t>
            </a:r>
          </a:p>
          <a:p>
            <a:r>
              <a:rPr lang="en-US" sz="1400" dirty="0"/>
              <a:t>3.	If no person described in items 1 or 2 above is involved in the transfer, then the person that files with the recordation office the deed or other instrument that transfers ownership of the residential real property;</a:t>
            </a:r>
          </a:p>
          <a:p>
            <a:r>
              <a:rPr lang="en-US" sz="1400" dirty="0"/>
              <a:t>4.	If no person described in items 1 through 3 above is involved in the transfer, then the person that underwrites an owner's title insurance policy for the transferee with respect to the transferred residential real property, such as a title insurance company;</a:t>
            </a:r>
          </a:p>
          <a:p>
            <a:r>
              <a:rPr lang="en-US" sz="1400" dirty="0"/>
              <a:t>5.	If no person described in items 1 through 4 above is involved in the transfer, then the person that disburses in any form, including from an escrow account, trust account, or lawyers' trust account, the greatest amount of funds in connection with the residential real property transfer;</a:t>
            </a:r>
          </a:p>
          <a:p>
            <a:r>
              <a:rPr lang="en-US" sz="1400" dirty="0"/>
              <a:t>6.	If no person described in items 1 through 5 above is involved in the transfer, then the person that provides an evaluation of the status of the title; or</a:t>
            </a:r>
          </a:p>
          <a:p>
            <a:r>
              <a:rPr lang="en-US" sz="1400" dirty="0"/>
              <a:t>7.	If no person described in items 1 through 6 above is involved in the transfer, then the person that prepares the deed or, if no deed is involved, any other legal instrument that transfers ownership of the residential real property, including, with respect to shares in a cooperative housing corporation, the person who prepares the stock certificate.</a:t>
            </a:r>
          </a:p>
          <a:p>
            <a:endParaRPr lang="en-US" sz="1400" dirty="0"/>
          </a:p>
          <a:p>
            <a:pPr marL="285750" indent="-285750">
              <a:buFont typeface="Wingdings" panose="05000000000000000000" pitchFamily="2" charset="2"/>
              <a:buChar char="Ø"/>
            </a:pPr>
            <a:r>
              <a:rPr lang="en-US" sz="1400" b="1" dirty="0"/>
              <a:t>A Firm May Be a Reporting Person</a:t>
            </a:r>
            <a:r>
              <a:rPr lang="en-US" sz="1400" dirty="0"/>
              <a:t>.  Notwithstanding this cascade of responsibility, however, (a) if an employee, agent, or partner acting within the scope of such individual's employment, agency, or partnership would be the reporting person as determined in item 1 above, then </a:t>
            </a:r>
            <a:r>
              <a:rPr lang="en-US" sz="1400" b="1" dirty="0"/>
              <a:t>the individual's employer, principal, or partnership is deemed to be the reporting person</a:t>
            </a:r>
            <a:r>
              <a:rPr lang="en-US" sz="1400" dirty="0"/>
              <a:t>, and (b) if a financial institution that has an obligation to maintain an anti-money laundering program 31 CFR would otherwise be deemed to be a reporting person, that financial institution is not a reporting person for purposes of this section.</a:t>
            </a:r>
          </a:p>
        </p:txBody>
      </p:sp>
    </p:spTree>
    <p:extLst>
      <p:ext uri="{BB962C8B-B14F-4D97-AF65-F5344CB8AC3E}">
        <p14:creationId xmlns:p14="http://schemas.microsoft.com/office/powerpoint/2010/main" val="428776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BD2EF-5EBF-A228-EF4B-03CB9CE0E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BEACD-263B-DA10-62E6-7A6E9F5C732B}"/>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Determining the Reporting Person</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688A9D72-3645-052C-2616-F7DDBBAAAB61}"/>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241F2DA9-CDF2-4150-F6EB-43B1E6802527}"/>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206DA1D5-31A5-6AFF-6C9C-36855D8E34A5}"/>
              </a:ext>
            </a:extLst>
          </p:cNvPr>
          <p:cNvSpPr txBox="1"/>
          <p:nvPr/>
        </p:nvSpPr>
        <p:spPr>
          <a:xfrm>
            <a:off x="455140" y="1527634"/>
            <a:ext cx="10795957" cy="3539430"/>
          </a:xfrm>
          <a:prstGeom prst="rect">
            <a:avLst/>
          </a:prstGeom>
          <a:noFill/>
        </p:spPr>
        <p:txBody>
          <a:bodyPr wrap="square">
            <a:spAutoFit/>
          </a:bodyPr>
          <a:lstStyle/>
          <a:p>
            <a:r>
              <a:rPr lang="en-US" sz="2000" b="1" dirty="0"/>
              <a:t>A Designation Agreement must be in writing and include:</a:t>
            </a:r>
          </a:p>
          <a:p>
            <a:endParaRPr lang="en-US" sz="1400" dirty="0"/>
          </a:p>
          <a:p>
            <a:r>
              <a:rPr lang="en-US" dirty="0"/>
              <a:t>(A) The date of the agreement;</a:t>
            </a:r>
          </a:p>
          <a:p>
            <a:r>
              <a:rPr lang="en-US" dirty="0"/>
              <a:t>(B) The name and address of the transferor;</a:t>
            </a:r>
          </a:p>
          <a:p>
            <a:r>
              <a:rPr lang="en-US" dirty="0"/>
              <a:t>(C) The name and address of the transferee entity or transferee trust;</a:t>
            </a:r>
          </a:p>
          <a:p>
            <a:r>
              <a:rPr lang="en-US" dirty="0"/>
              <a:t>(D) The information described in 31 CFR 1031.320(g) identifying the transferred residential real property;</a:t>
            </a:r>
          </a:p>
          <a:p>
            <a:r>
              <a:rPr lang="en-US" dirty="0"/>
              <a:t>(E) The name and address of the person designated through the agreement as the reporting person with respect to the transfer; and</a:t>
            </a:r>
          </a:p>
          <a:p>
            <a:r>
              <a:rPr lang="en-US" dirty="0"/>
              <a:t>(F) The name and address of all other parties to the agreement.  </a:t>
            </a:r>
          </a:p>
          <a:p>
            <a:endParaRPr lang="en-US" dirty="0"/>
          </a:p>
          <a:p>
            <a:r>
              <a:rPr lang="en-US" dirty="0"/>
              <a:t>31 CFR 1031.320(c)(4)(ii). </a:t>
            </a:r>
          </a:p>
          <a:p>
            <a:endParaRPr lang="en-US" sz="1400" dirty="0"/>
          </a:p>
          <a:p>
            <a:endParaRPr lang="en-US" sz="1400" dirty="0"/>
          </a:p>
        </p:txBody>
      </p:sp>
      <p:sp>
        <p:nvSpPr>
          <p:cNvPr id="5" name="Cloud 4">
            <a:extLst>
              <a:ext uri="{FF2B5EF4-FFF2-40B4-BE49-F238E27FC236}">
                <a16:creationId xmlns:a16="http://schemas.microsoft.com/office/drawing/2014/main" id="{468B83BD-8182-7BF1-2E07-1599894DFB32}"/>
              </a:ext>
            </a:extLst>
          </p:cNvPr>
          <p:cNvSpPr/>
          <p:nvPr/>
        </p:nvSpPr>
        <p:spPr>
          <a:xfrm>
            <a:off x="5099774" y="3792612"/>
            <a:ext cx="5846523" cy="276227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r>
              <a:rPr lang="en-US" i="1" dirty="0"/>
              <a:t>If the settlement agent is going to be the Reporting Person, there is no need for a Designation Agreement, but if the Reporting Person will be anyone other than the settlement agent, there must be.</a:t>
            </a:r>
          </a:p>
        </p:txBody>
      </p:sp>
    </p:spTree>
    <p:extLst>
      <p:ext uri="{BB962C8B-B14F-4D97-AF65-F5344CB8AC3E}">
        <p14:creationId xmlns:p14="http://schemas.microsoft.com/office/powerpoint/2010/main" val="48296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6673D-9596-8814-E2F8-604DFF0CF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F1F57-419B-E3D4-0A82-F8726A3808BA}"/>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Contents of the Report - 1</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9A89D4A-15AC-9F91-A169-5CC3F8B892C1}"/>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F0389086-05DB-BA4C-C68A-153C18E83778}"/>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6D7050E8-EC0D-5433-0271-85C5EF58BF40}"/>
              </a:ext>
            </a:extLst>
          </p:cNvPr>
          <p:cNvSpPr txBox="1"/>
          <p:nvPr/>
        </p:nvSpPr>
        <p:spPr>
          <a:xfrm>
            <a:off x="455140" y="1527634"/>
            <a:ext cx="10795957" cy="5078313"/>
          </a:xfrm>
          <a:prstGeom prst="rect">
            <a:avLst/>
          </a:prstGeom>
          <a:noFill/>
        </p:spPr>
        <p:txBody>
          <a:bodyPr wrap="square">
            <a:spAutoFit/>
          </a:bodyPr>
          <a:lstStyle/>
          <a:p>
            <a:r>
              <a:rPr lang="en-US" sz="2000" b="1" dirty="0"/>
              <a:t>The Report must contain the following information:</a:t>
            </a:r>
          </a:p>
          <a:p>
            <a:endParaRPr lang="en-US" sz="1400" dirty="0"/>
          </a:p>
          <a:p>
            <a:pPr marL="342900" indent="-342900">
              <a:buAutoNum type="arabicPeriod"/>
            </a:pPr>
            <a:r>
              <a:rPr lang="en-US" dirty="0"/>
              <a:t>The Reporting Person;</a:t>
            </a:r>
          </a:p>
          <a:p>
            <a:pPr marL="342900" indent="-342900">
              <a:buAutoNum type="arabicPeriod"/>
            </a:pPr>
            <a:r>
              <a:rPr lang="en-US" dirty="0"/>
              <a:t>The legal entity (transferee entity) or trust (transferee trust) receiving ownership of the property;</a:t>
            </a:r>
          </a:p>
          <a:p>
            <a:pPr marL="342900" indent="-342900">
              <a:buAutoNum type="arabicPeriod"/>
            </a:pPr>
            <a:r>
              <a:rPr lang="en-US" dirty="0"/>
              <a:t>The </a:t>
            </a:r>
            <a:r>
              <a:rPr lang="en-US" b="1" dirty="0"/>
              <a:t>beneficial owners of the transferee entity or transferee trust</a:t>
            </a:r>
            <a:r>
              <a:rPr lang="en-US" dirty="0"/>
              <a:t>;</a:t>
            </a:r>
            <a:r>
              <a:rPr lang="en-US" baseline="30000" dirty="0"/>
              <a:t>***</a:t>
            </a:r>
          </a:p>
          <a:p>
            <a:pPr marL="342900" indent="-342900">
              <a:buAutoNum type="arabicPeriod"/>
            </a:pPr>
            <a:r>
              <a:rPr lang="en-US" dirty="0"/>
              <a:t>Certain individuals signing documents on behalf of the transferee entity or transferee trust during the reportable transfer;</a:t>
            </a:r>
          </a:p>
          <a:p>
            <a:pPr marL="342900" indent="-342900">
              <a:buAutoNum type="arabicPeriod"/>
            </a:pPr>
            <a:r>
              <a:rPr lang="en-US" dirty="0"/>
              <a:t>The transferor (e.g., the seller);</a:t>
            </a:r>
          </a:p>
          <a:p>
            <a:pPr marL="342900" indent="-342900">
              <a:buAutoNum type="arabicPeriod"/>
            </a:pPr>
            <a:r>
              <a:rPr lang="en-US" dirty="0"/>
              <a:t>The residential real property being transferred; –and–</a:t>
            </a:r>
          </a:p>
          <a:p>
            <a:pPr marL="342900" indent="-342900">
              <a:buAutoNum type="arabicPeriod"/>
            </a:pPr>
            <a:r>
              <a:rPr lang="en-US" dirty="0"/>
              <a:t>Total consideration and certain information about any payments made.</a:t>
            </a:r>
          </a:p>
          <a:p>
            <a:r>
              <a:rPr lang="en-US" dirty="0"/>
              <a:t>31 CFR 1031.320.</a:t>
            </a:r>
          </a:p>
          <a:p>
            <a:endParaRPr lang="en-US" dirty="0"/>
          </a:p>
          <a:p>
            <a:endParaRPr lang="en-US" dirty="0"/>
          </a:p>
          <a:p>
            <a:pPr marL="285750" indent="-285750">
              <a:buFont typeface="Wingdings" panose="05000000000000000000" pitchFamily="2" charset="2"/>
              <a:buChar char="Ø"/>
            </a:pPr>
            <a:r>
              <a:rPr lang="en-US" i="1" dirty="0"/>
              <a:t>This item requires the Reporting Person to undertake a </a:t>
            </a:r>
            <a:r>
              <a:rPr lang="en-US" b="1" i="1" dirty="0"/>
              <a:t>beneficial ownership analysis </a:t>
            </a:r>
            <a:r>
              <a:rPr lang="en-US" i="1" dirty="0"/>
              <a:t>as would be required for a BOI report under the Corporate Transparency Act for the transferee entity/trust. </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409194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8F05-17CF-DFC1-3B43-6CF6D42D3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D9A695-68B6-CE68-52ED-8B0E9CACDC17}"/>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Contents of the Report - 2</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1CD2DE1F-363C-E97D-99F5-5CD1563CB2E4}"/>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E610E717-5477-4815-1729-33A5FFD8A613}"/>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D5C8E922-9EA5-CD5E-C91F-1C69CB57CF6A}"/>
              </a:ext>
            </a:extLst>
          </p:cNvPr>
          <p:cNvSpPr txBox="1"/>
          <p:nvPr/>
        </p:nvSpPr>
        <p:spPr>
          <a:xfrm>
            <a:off x="455140" y="1527634"/>
            <a:ext cx="10795957" cy="4524315"/>
          </a:xfrm>
          <a:prstGeom prst="rect">
            <a:avLst/>
          </a:prstGeom>
          <a:noFill/>
        </p:spPr>
        <p:txBody>
          <a:bodyPr wrap="square">
            <a:spAutoFit/>
          </a:bodyPr>
          <a:lstStyle/>
          <a:p>
            <a:r>
              <a:rPr lang="en-US" sz="2000" b="1" dirty="0"/>
              <a:t>Regarding the Transferee Entity/Trust, the report must contain:</a:t>
            </a:r>
          </a:p>
          <a:p>
            <a:endParaRPr lang="en-US" sz="1400" dirty="0"/>
          </a:p>
          <a:p>
            <a:r>
              <a:rPr lang="en-US" sz="1600" dirty="0"/>
              <a:t>(A) Full legal name;</a:t>
            </a:r>
          </a:p>
          <a:p>
            <a:r>
              <a:rPr lang="en-US" sz="1600" dirty="0"/>
              <a:t>(B) Trade name or “doing business as” name, if any;</a:t>
            </a:r>
          </a:p>
          <a:p>
            <a:r>
              <a:rPr lang="en-US" sz="1600" dirty="0"/>
              <a:t>(C) Complete current address consisting of:</a:t>
            </a:r>
          </a:p>
          <a:p>
            <a:r>
              <a:rPr lang="en-US" sz="1600" dirty="0"/>
              <a:t>	(1) The street address that is the transferee entity's principal place of business; and</a:t>
            </a:r>
          </a:p>
          <a:p>
            <a:r>
              <a:rPr lang="en-US" sz="1600" dirty="0"/>
              <a:t>	(2) If such principal place of business is not in the United States, the street address of the primary location in the United States where the transferee entity conducts business, if any; and</a:t>
            </a:r>
          </a:p>
          <a:p>
            <a:r>
              <a:rPr lang="en-US" sz="1600" dirty="0"/>
              <a:t>(D) Unique identifying number, if any, consisting of:</a:t>
            </a:r>
          </a:p>
          <a:p>
            <a:r>
              <a:rPr lang="en-US" sz="1600" dirty="0"/>
              <a:t>	(1) The Internal Revenue Service Taxpayer Identification Number (IRS TIN) of the transferee entity;</a:t>
            </a:r>
          </a:p>
          <a:p>
            <a:r>
              <a:rPr lang="en-US" sz="1600" dirty="0"/>
              <a:t>	(2) If the transferee entity has not been issued an IRS TIN, a tax identification number for the transferee entity that was issued by a foreign jurisdiction and the name of such jurisdiction; or</a:t>
            </a:r>
          </a:p>
          <a:p>
            <a:r>
              <a:rPr lang="en-US" sz="1600" dirty="0"/>
              <a:t>	(3) If the transferee entity has not been issued an IRS TIN or a foreign tax identification number, an entity registration number issued by a foreign jurisdiction and the name of such jurisdiction.</a:t>
            </a:r>
          </a:p>
          <a:p>
            <a:r>
              <a:rPr lang="en-US" sz="1600" dirty="0"/>
              <a:t>31 CFR 1031.320(e)(1)(i).</a:t>
            </a:r>
          </a:p>
          <a:p>
            <a:endParaRPr lang="en-US" sz="1600" dirty="0"/>
          </a:p>
          <a:p>
            <a:pPr marL="285750" indent="-285750">
              <a:buFont typeface="Wingdings" panose="05000000000000000000" pitchFamily="2" charset="2"/>
              <a:buChar char="Ø"/>
            </a:pPr>
            <a:r>
              <a:rPr lang="en-US" sz="1600" dirty="0"/>
              <a:t>This is the same information as would be required from the Transferee in its CTA/BOI report.</a:t>
            </a:r>
          </a:p>
          <a:p>
            <a:endParaRPr lang="en-US" sz="1400" dirty="0"/>
          </a:p>
        </p:txBody>
      </p:sp>
    </p:spTree>
    <p:extLst>
      <p:ext uri="{BB962C8B-B14F-4D97-AF65-F5344CB8AC3E}">
        <p14:creationId xmlns:p14="http://schemas.microsoft.com/office/powerpoint/2010/main" val="411570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A0A48-8937-06B7-A157-01B47EC39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8B5EA-BFBB-78F1-2F7F-7DD0E71B751B}"/>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Contents of the Report - 3</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51EF9896-EE51-0651-91C5-E176AD3CE4EF}"/>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25DE1628-4C62-D359-F93B-5131B49D6484}"/>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6BB9C467-3D75-7AAA-35E4-A9F8CF434816}"/>
              </a:ext>
            </a:extLst>
          </p:cNvPr>
          <p:cNvSpPr txBox="1"/>
          <p:nvPr/>
        </p:nvSpPr>
        <p:spPr>
          <a:xfrm>
            <a:off x="455140" y="1527634"/>
            <a:ext cx="10795957" cy="4062651"/>
          </a:xfrm>
          <a:prstGeom prst="rect">
            <a:avLst/>
          </a:prstGeom>
          <a:noFill/>
        </p:spPr>
        <p:txBody>
          <a:bodyPr wrap="square">
            <a:spAutoFit/>
          </a:bodyPr>
          <a:lstStyle/>
          <a:p>
            <a:r>
              <a:rPr lang="en-US" sz="2000" b="1" dirty="0"/>
              <a:t>Regarding the Beneficial Owners of the Transferee Entity, the report must contain:</a:t>
            </a:r>
          </a:p>
          <a:p>
            <a:endParaRPr lang="en-US" sz="1400" dirty="0"/>
          </a:p>
          <a:p>
            <a:r>
              <a:rPr lang="en-US" sz="1400" dirty="0"/>
              <a:t>(A) Full legal name;</a:t>
            </a:r>
          </a:p>
          <a:p>
            <a:r>
              <a:rPr lang="en-US" sz="1400" dirty="0"/>
              <a:t>(B) Date of birth;</a:t>
            </a:r>
          </a:p>
          <a:p>
            <a:r>
              <a:rPr lang="en-US" sz="1400" dirty="0"/>
              <a:t>(C) Complete current residential street address;</a:t>
            </a:r>
          </a:p>
          <a:p>
            <a:r>
              <a:rPr lang="en-US" sz="1400" dirty="0"/>
              <a:t>(D) Citizenship; and</a:t>
            </a:r>
          </a:p>
          <a:p>
            <a:r>
              <a:rPr lang="en-US" sz="1400" dirty="0"/>
              <a:t>(E) Unique identifying number consisting of:</a:t>
            </a:r>
          </a:p>
          <a:p>
            <a:r>
              <a:rPr lang="en-US" sz="1400" dirty="0"/>
              <a:t>	(1) An IRS TIN; or</a:t>
            </a:r>
          </a:p>
          <a:p>
            <a:r>
              <a:rPr lang="en-US" sz="1400" dirty="0"/>
              <a:t>	(2) Where an IRS TIN has not been issued:</a:t>
            </a:r>
          </a:p>
          <a:p>
            <a:r>
              <a:rPr lang="en-US" sz="1400" dirty="0"/>
              <a:t>		(i) A tax identification number issued by a foreign jurisdiction and the name of such jurisdiction; or</a:t>
            </a:r>
          </a:p>
          <a:p>
            <a:r>
              <a:rPr lang="en-US" sz="1400" dirty="0"/>
              <a:t>		(ii) The unique identifying number and the issuing jurisdiction from a non-expired passport issued by a foreign 			government</a:t>
            </a:r>
          </a:p>
          <a:p>
            <a:endParaRPr lang="en-US" sz="1400" dirty="0"/>
          </a:p>
          <a:p>
            <a:r>
              <a:rPr lang="en-US" sz="1400" dirty="0"/>
              <a:t>31 CFR 1031.320(e)(1)(ii).</a:t>
            </a:r>
          </a:p>
          <a:p>
            <a:endParaRPr lang="en-US" sz="1400" dirty="0"/>
          </a:p>
          <a:p>
            <a:pPr marL="285750" indent="-285750">
              <a:buFont typeface="Wingdings" panose="05000000000000000000" pitchFamily="2" charset="2"/>
              <a:buChar char="Ø"/>
            </a:pPr>
            <a:r>
              <a:rPr lang="en-US" sz="1400" dirty="0"/>
              <a:t>This is the same information as would be required from for a CTA/BOI report, </a:t>
            </a:r>
            <a:r>
              <a:rPr lang="en-US" sz="1400" b="1" i="1" u="sng" dirty="0"/>
              <a:t>except</a:t>
            </a:r>
            <a:r>
              <a:rPr lang="en-US" sz="1400" b="1" i="1" dirty="0"/>
              <a:t> (a) the unique identifying number is a TIN/foreign TIN (and not a drivers license or passport number), and (b) there is no requirement of a photocopy.  </a:t>
            </a:r>
          </a:p>
          <a:p>
            <a:endParaRPr lang="en-US" sz="1400" dirty="0"/>
          </a:p>
        </p:txBody>
      </p:sp>
    </p:spTree>
    <p:extLst>
      <p:ext uri="{BB962C8B-B14F-4D97-AF65-F5344CB8AC3E}">
        <p14:creationId xmlns:p14="http://schemas.microsoft.com/office/powerpoint/2010/main" val="2095459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CBCED-FF66-B044-A005-3B17BCA57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BF8F51-3532-8C8E-2B46-A77657E36B6A}"/>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Contents of the Report - 4</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CDA9BCF9-C850-47FB-C285-830ACF977737}"/>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DCB37C67-4D29-97F0-C128-761F787F1AF4}"/>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4F1CF42B-89E5-F024-8E39-9E747DFCCC67}"/>
              </a:ext>
            </a:extLst>
          </p:cNvPr>
          <p:cNvSpPr txBox="1"/>
          <p:nvPr/>
        </p:nvSpPr>
        <p:spPr>
          <a:xfrm>
            <a:off x="455140" y="1527634"/>
            <a:ext cx="10795957" cy="2308324"/>
          </a:xfrm>
          <a:prstGeom prst="rect">
            <a:avLst/>
          </a:prstGeom>
          <a:noFill/>
        </p:spPr>
        <p:txBody>
          <a:bodyPr wrap="square">
            <a:spAutoFit/>
          </a:bodyPr>
          <a:lstStyle/>
          <a:p>
            <a:r>
              <a:rPr lang="en-US" sz="2000" b="1" dirty="0"/>
              <a:t>Regarding any Transferee Trust, the report must contain:</a:t>
            </a:r>
          </a:p>
          <a:p>
            <a:endParaRPr lang="en-US" sz="1400" dirty="0"/>
          </a:p>
          <a:p>
            <a:pPr marL="285750" indent="-285750">
              <a:buFont typeface="Arial" panose="020B0604020202020204" pitchFamily="34" charset="0"/>
              <a:buChar char="•"/>
            </a:pPr>
            <a:r>
              <a:rPr lang="en-US" dirty="0"/>
              <a:t>The same information about the Transferee Trust as would apply to a Transferee Entity</a:t>
            </a:r>
          </a:p>
          <a:p>
            <a:pPr marL="285750" indent="-285750">
              <a:buFont typeface="Arial" panose="020B0604020202020204" pitchFamily="34" charset="0"/>
              <a:buChar char="•"/>
            </a:pPr>
            <a:r>
              <a:rPr lang="en-US" dirty="0"/>
              <a:t>The same information about the Trustee as would apply to the BO of a Transferee Entity</a:t>
            </a:r>
          </a:p>
          <a:p>
            <a:pPr marL="285750" indent="-285750">
              <a:buFont typeface="Arial" panose="020B0604020202020204" pitchFamily="34" charset="0"/>
              <a:buChar char="•"/>
            </a:pPr>
            <a:r>
              <a:rPr lang="en-US" dirty="0"/>
              <a:t>The same information about the BO of the Transferee Trust as would apply to the BO of a Transferee Entity</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948733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1E9-179E-9C1C-48A1-C633D6FBD087}"/>
              </a:ext>
            </a:extLst>
          </p:cNvPr>
          <p:cNvSpPr>
            <a:spLocks noGrp="1"/>
          </p:cNvSpPr>
          <p:nvPr>
            <p:ph type="title"/>
          </p:nvPr>
        </p:nvSpPr>
        <p:spPr>
          <a:xfrm>
            <a:off x="455140" y="303113"/>
            <a:ext cx="10044023" cy="877729"/>
          </a:xfrm>
        </p:spPr>
        <p:txBody>
          <a:bodyPr anchor="ctr">
            <a:normAutofit/>
          </a:bodyPr>
          <a:lstStyle/>
          <a:p>
            <a:r>
              <a:rPr lang="en-US" sz="3200" b="1" dirty="0">
                <a:latin typeface="Lato" panose="020F0502020204030203" pitchFamily="34" charset="0"/>
                <a:ea typeface="Lato" panose="020F0502020204030203" pitchFamily="34" charset="0"/>
                <a:cs typeface="Lato" panose="020F0502020204030203" pitchFamily="34" charset="0"/>
              </a:rPr>
              <a:t>Agenda</a:t>
            </a:r>
          </a:p>
        </p:txBody>
      </p:sp>
      <p:pic>
        <p:nvPicPr>
          <p:cNvPr id="3" name="Picture 2">
            <a:extLst>
              <a:ext uri="{FF2B5EF4-FFF2-40B4-BE49-F238E27FC236}">
                <a16:creationId xmlns:a16="http://schemas.microsoft.com/office/drawing/2014/main" id="{21BDBA1C-B9B8-34ED-CE1B-58C391D3BBAD}"/>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6" name="Content Placeholder 5">
            <a:extLst>
              <a:ext uri="{FF2B5EF4-FFF2-40B4-BE49-F238E27FC236}">
                <a16:creationId xmlns:a16="http://schemas.microsoft.com/office/drawing/2014/main" id="{35584CE5-4877-9E0A-D3F4-72CCC7C16509}"/>
              </a:ext>
            </a:extLst>
          </p:cNvPr>
          <p:cNvSpPr>
            <a:spLocks noGrp="1"/>
          </p:cNvSpPr>
          <p:nvPr>
            <p:ph idx="1"/>
          </p:nvPr>
        </p:nvSpPr>
        <p:spPr>
          <a:xfrm>
            <a:off x="375830" y="1606154"/>
            <a:ext cx="5985642" cy="4351338"/>
          </a:xfrm>
        </p:spPr>
        <p:txBody>
          <a:bodyPr>
            <a:noAutofit/>
          </a:bodyPr>
          <a:lstStyle/>
          <a:p>
            <a:pPr fontAlgn="base">
              <a:lnSpc>
                <a:spcPct val="120000"/>
              </a:lnSpc>
              <a:spcBef>
                <a:spcPts val="0"/>
              </a:spcBef>
            </a:pPr>
            <a:r>
              <a:rPr lang="en-US" sz="2200" b="1" dirty="0">
                <a:solidFill>
                  <a:srgbClr val="005975"/>
                </a:solidFill>
                <a:ea typeface="Open Sans" panose="020B0606030504020204" pitchFamily="34" charset="0"/>
                <a:cs typeface="Open Sans" panose="020B0606030504020204" pitchFamily="34" charset="0"/>
              </a:rPr>
              <a:t>Residential Real Estate Reporting Rule </a:t>
            </a:r>
          </a:p>
          <a:p>
            <a:pPr lvl="1" fontAlgn="base">
              <a:lnSpc>
                <a:spcPct val="120000"/>
              </a:lnSpc>
              <a:spcBef>
                <a:spcPts val="0"/>
              </a:spcBef>
            </a:pPr>
            <a:r>
              <a:rPr lang="en-US" sz="1800" b="1" dirty="0">
                <a:solidFill>
                  <a:srgbClr val="005975"/>
                </a:solidFill>
                <a:ea typeface="Open Sans" panose="020B0606030504020204" pitchFamily="34" charset="0"/>
                <a:cs typeface="Open Sans" panose="020B0606030504020204" pitchFamily="34" charset="0"/>
              </a:rPr>
              <a:t>Effective Date: December 1, 2025</a:t>
            </a:r>
          </a:p>
          <a:p>
            <a:pPr lvl="1" fontAlgn="base">
              <a:lnSpc>
                <a:spcPct val="120000"/>
              </a:lnSpc>
              <a:spcBef>
                <a:spcPts val="0"/>
              </a:spcBef>
            </a:pPr>
            <a:r>
              <a:rPr lang="en-US" sz="1800" b="1" dirty="0">
                <a:solidFill>
                  <a:srgbClr val="005975"/>
                </a:solidFill>
                <a:ea typeface="Open Sans" panose="020B0606030504020204" pitchFamily="34" charset="0"/>
                <a:cs typeface="Open Sans" panose="020B0606030504020204" pitchFamily="34" charset="0"/>
              </a:rPr>
              <a:t>Applies to transfers of residential real estate to non-individuals in a non-financed transaction</a:t>
            </a:r>
          </a:p>
          <a:p>
            <a:pPr lvl="1" fontAlgn="base">
              <a:lnSpc>
                <a:spcPct val="120000"/>
              </a:lnSpc>
              <a:spcBef>
                <a:spcPts val="0"/>
              </a:spcBef>
            </a:pPr>
            <a:r>
              <a:rPr lang="en-US" sz="1800" b="1" dirty="0">
                <a:solidFill>
                  <a:srgbClr val="005975"/>
                </a:solidFill>
                <a:ea typeface="Open Sans" panose="020B0606030504020204" pitchFamily="34" charset="0"/>
                <a:cs typeface="Open Sans" panose="020B0606030504020204" pitchFamily="34" charset="0"/>
              </a:rPr>
              <a:t>Some transactions are exempt</a:t>
            </a:r>
          </a:p>
          <a:p>
            <a:pPr lvl="1" fontAlgn="base">
              <a:lnSpc>
                <a:spcPct val="120000"/>
              </a:lnSpc>
              <a:spcBef>
                <a:spcPts val="0"/>
              </a:spcBef>
            </a:pPr>
            <a:r>
              <a:rPr lang="en-US" sz="1800" b="1" dirty="0">
                <a:solidFill>
                  <a:srgbClr val="005975"/>
                </a:solidFill>
                <a:ea typeface="Open Sans" panose="020B0606030504020204" pitchFamily="34" charset="0"/>
                <a:cs typeface="Open Sans" panose="020B0606030504020204" pitchFamily="34" charset="0"/>
              </a:rPr>
              <a:t>Reportable transactions obligate the Reporting Person to file a Report with FinCEN</a:t>
            </a:r>
          </a:p>
          <a:p>
            <a:pPr lvl="1" fontAlgn="base">
              <a:lnSpc>
                <a:spcPct val="120000"/>
              </a:lnSpc>
              <a:spcBef>
                <a:spcPts val="0"/>
              </a:spcBef>
            </a:pPr>
            <a:r>
              <a:rPr lang="en-US" sz="1800" b="1" dirty="0">
                <a:solidFill>
                  <a:srgbClr val="005975"/>
                </a:solidFill>
                <a:ea typeface="Open Sans" panose="020B0606030504020204" pitchFamily="34" charset="0"/>
                <a:cs typeface="Open Sans" panose="020B0606030504020204" pitchFamily="34" charset="0"/>
              </a:rPr>
              <a:t>Five-year post-Closing data retention obligation</a:t>
            </a:r>
          </a:p>
          <a:p>
            <a:pPr lvl="1" fontAlgn="base">
              <a:lnSpc>
                <a:spcPct val="120000"/>
              </a:lnSpc>
              <a:spcBef>
                <a:spcPts val="0"/>
              </a:spcBef>
            </a:pPr>
            <a:r>
              <a:rPr lang="en-US" sz="1800" b="1" dirty="0">
                <a:solidFill>
                  <a:srgbClr val="005975"/>
                </a:solidFill>
                <a:ea typeface="Open Sans" panose="020B0606030504020204" pitchFamily="34" charset="0"/>
                <a:cs typeface="Open Sans" panose="020B0606030504020204" pitchFamily="34" charset="0"/>
              </a:rPr>
              <a:t>Violations can result in fines and criminal penalties</a:t>
            </a:r>
          </a:p>
          <a:p>
            <a:pPr marL="0" indent="0">
              <a:lnSpc>
                <a:spcPct val="120000"/>
              </a:lnSpc>
              <a:spcBef>
                <a:spcPts val="0"/>
              </a:spcBef>
              <a:spcAft>
                <a:spcPts val="0"/>
              </a:spcAft>
              <a:buNone/>
            </a:pPr>
            <a:endParaRPr lang="en-US" sz="800" dirty="0">
              <a:effectLst/>
              <a:latin typeface="Calibri" panose="020F0502020204030204" pitchFamily="34" charset="0"/>
              <a:ea typeface="Times New Roman" panose="02020603050405020304" pitchFamily="18" charset="0"/>
            </a:endParaRPr>
          </a:p>
          <a:p>
            <a:pPr>
              <a:lnSpc>
                <a:spcPct val="120000"/>
              </a:lnSpc>
              <a:spcBef>
                <a:spcPts val="0"/>
              </a:spcBef>
              <a:spcAft>
                <a:spcPts val="0"/>
              </a:spcAft>
            </a:pPr>
            <a:endParaRPr lang="en-US" sz="1600" dirty="0">
              <a:effectLst/>
              <a:latin typeface="Calibri" panose="020F0502020204030204" pitchFamily="34" charset="0"/>
              <a:ea typeface="Calibri" panose="020F0502020204030204" pitchFamily="34" charset="0"/>
            </a:endParaRPr>
          </a:p>
          <a:p>
            <a:pPr algn="l" fontAlgn="base">
              <a:lnSpc>
                <a:spcPct val="120000"/>
              </a:lnSpc>
              <a:spcBef>
                <a:spcPts val="0"/>
              </a:spcBef>
            </a:pPr>
            <a:endParaRPr lang="en-US" sz="800" b="0" i="0" dirty="0">
              <a:solidFill>
                <a:srgbClr val="000000"/>
              </a:solidFill>
              <a:effectLst/>
              <a:ea typeface="Open Sans" panose="020B0606030504020204" pitchFamily="34" charset="0"/>
              <a:cs typeface="Open Sans" panose="020B0606030504020204" pitchFamily="34" charset="0"/>
            </a:endParaRPr>
          </a:p>
          <a:p>
            <a:pPr marL="0" indent="0" fontAlgn="base">
              <a:lnSpc>
                <a:spcPct val="120000"/>
              </a:lnSpc>
              <a:spcBef>
                <a:spcPts val="0"/>
              </a:spcBef>
              <a:buNone/>
            </a:pPr>
            <a:endParaRPr lang="en-US" sz="1800" dirty="0">
              <a:solidFill>
                <a:srgbClr val="000000"/>
              </a:solidFill>
              <a:ea typeface="Open Sans" panose="020B0606030504020204" pitchFamily="34" charset="0"/>
              <a:cs typeface="Open Sans" panose="020B0606030504020204" pitchFamily="34" charset="0"/>
            </a:endParaRPr>
          </a:p>
        </p:txBody>
      </p:sp>
      <p:sp>
        <p:nvSpPr>
          <p:cNvPr id="4" name="Rechteck 29">
            <a:extLst>
              <a:ext uri="{FF2B5EF4-FFF2-40B4-BE49-F238E27FC236}">
                <a16:creationId xmlns:a16="http://schemas.microsoft.com/office/drawing/2014/main" id="{086D1E14-D1AF-53BC-1889-E304316E46B2}"/>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pic>
        <p:nvPicPr>
          <p:cNvPr id="10" name="Picture 9" descr="A person and person sitting at a table looking at a computer&#10;&#10;Description automatically generated">
            <a:extLst>
              <a:ext uri="{FF2B5EF4-FFF2-40B4-BE49-F238E27FC236}">
                <a16:creationId xmlns:a16="http://schemas.microsoft.com/office/drawing/2014/main" id="{7E5B6FA3-682A-7A1B-4487-29F48CE6EBE0}"/>
              </a:ext>
            </a:extLst>
          </p:cNvPr>
          <p:cNvPicPr>
            <a:picLocks noChangeAspect="1"/>
          </p:cNvPicPr>
          <p:nvPr/>
        </p:nvPicPr>
        <p:blipFill rotWithShape="1">
          <a:blip r:embed="rId4">
            <a:extLst>
              <a:ext uri="{28A0092B-C50C-407E-A947-70E740481C1C}">
                <a14:useLocalDpi xmlns:a14="http://schemas.microsoft.com/office/drawing/2010/main" val="0"/>
              </a:ext>
            </a:extLst>
          </a:blip>
          <a:srcRect l="18682" t="192" r="11145" b="2815"/>
          <a:stretch/>
        </p:blipFill>
        <p:spPr>
          <a:xfrm>
            <a:off x="7340193" y="1754239"/>
            <a:ext cx="4198665" cy="3868935"/>
          </a:xfrm>
          <a:prstGeom prst="rect">
            <a:avLst/>
          </a:prstGeom>
        </p:spPr>
      </p:pic>
      <p:pic>
        <p:nvPicPr>
          <p:cNvPr id="22" name="Picture 21">
            <a:extLst>
              <a:ext uri="{FF2B5EF4-FFF2-40B4-BE49-F238E27FC236}">
                <a16:creationId xmlns:a16="http://schemas.microsoft.com/office/drawing/2014/main" id="{D03F9BFC-17F8-B6BF-4A56-A1CD0825F86B}"/>
              </a:ext>
            </a:extLst>
          </p:cNvPr>
          <p:cNvPicPr>
            <a:picLocks noChangeAspect="1"/>
          </p:cNvPicPr>
          <p:nvPr/>
        </p:nvPicPr>
        <p:blipFill>
          <a:blip r:embed="rId5"/>
          <a:stretch>
            <a:fillRect/>
          </a:stretch>
        </p:blipFill>
        <p:spPr>
          <a:xfrm>
            <a:off x="6251980" y="4473193"/>
            <a:ext cx="2479837" cy="1798476"/>
          </a:xfrm>
          <a:prstGeom prst="rect">
            <a:avLst/>
          </a:prstGeom>
          <a:ln>
            <a:solidFill>
              <a:schemeClr val="bg1">
                <a:lumMod val="65000"/>
              </a:schemeClr>
            </a:solidFill>
          </a:ln>
        </p:spPr>
      </p:pic>
      <p:grpSp>
        <p:nvGrpSpPr>
          <p:cNvPr id="33" name="Group 32">
            <a:extLst>
              <a:ext uri="{FF2B5EF4-FFF2-40B4-BE49-F238E27FC236}">
                <a16:creationId xmlns:a16="http://schemas.microsoft.com/office/drawing/2014/main" id="{FFBAD3DF-3255-75B6-9744-CB18B31C182D}"/>
              </a:ext>
            </a:extLst>
          </p:cNvPr>
          <p:cNvGrpSpPr/>
          <p:nvPr/>
        </p:nvGrpSpPr>
        <p:grpSpPr>
          <a:xfrm>
            <a:off x="6517259" y="4663512"/>
            <a:ext cx="2015613" cy="1529659"/>
            <a:chOff x="6941573" y="4774646"/>
            <a:chExt cx="2015613" cy="1529659"/>
          </a:xfrm>
        </p:grpSpPr>
        <p:sp>
          <p:nvSpPr>
            <p:cNvPr id="27" name="Rectangle 26">
              <a:extLst>
                <a:ext uri="{FF2B5EF4-FFF2-40B4-BE49-F238E27FC236}">
                  <a16:creationId xmlns:a16="http://schemas.microsoft.com/office/drawing/2014/main" id="{B33EE650-5590-98AC-DC20-EA4AC063B5BD}"/>
                </a:ext>
              </a:extLst>
            </p:cNvPr>
            <p:cNvSpPr/>
            <p:nvPr/>
          </p:nvSpPr>
          <p:spPr>
            <a:xfrm>
              <a:off x="7521677" y="4849177"/>
              <a:ext cx="855407" cy="4522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Lightbulb and gear with solid fill">
              <a:extLst>
                <a:ext uri="{FF2B5EF4-FFF2-40B4-BE49-F238E27FC236}">
                  <a16:creationId xmlns:a16="http://schemas.microsoft.com/office/drawing/2014/main" id="{B6033248-7B02-0A25-D68C-9945AFC593E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674121" y="4774646"/>
              <a:ext cx="484181" cy="484181"/>
            </a:xfrm>
            <a:prstGeom prst="rect">
              <a:avLst/>
            </a:prstGeom>
          </p:spPr>
        </p:pic>
        <p:sp>
          <p:nvSpPr>
            <p:cNvPr id="30" name="Rectangle 29">
              <a:extLst>
                <a:ext uri="{FF2B5EF4-FFF2-40B4-BE49-F238E27FC236}">
                  <a16:creationId xmlns:a16="http://schemas.microsoft.com/office/drawing/2014/main" id="{D1872C66-8FCF-822E-821E-CDC2EB807E5F}"/>
                </a:ext>
              </a:extLst>
            </p:cNvPr>
            <p:cNvSpPr/>
            <p:nvPr/>
          </p:nvSpPr>
          <p:spPr>
            <a:xfrm>
              <a:off x="6941573" y="5278255"/>
              <a:ext cx="2015613" cy="904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5DFE451E-3DDB-948D-B4DA-5775C23B95A0}"/>
                </a:ext>
              </a:extLst>
            </p:cNvPr>
            <p:cNvSpPr txBox="1"/>
            <p:nvPr/>
          </p:nvSpPr>
          <p:spPr>
            <a:xfrm>
              <a:off x="6977230" y="5357718"/>
              <a:ext cx="1877961" cy="276999"/>
            </a:xfrm>
            <a:prstGeom prst="rect">
              <a:avLst/>
            </a:prstGeom>
            <a:solidFill>
              <a:schemeClr val="bg1"/>
            </a:solidFill>
            <a:ln>
              <a:noFill/>
            </a:ln>
          </p:spPr>
          <p:txBody>
            <a:bodyPr wrap="square" rtlCol="0">
              <a:spAutoFit/>
            </a:bodyPr>
            <a:lstStyle/>
            <a:p>
              <a:pPr algn="ctr"/>
              <a:r>
                <a:rPr lang="en-US" sz="1200" dirty="0">
                  <a:solidFill>
                    <a:srgbClr val="3A5751"/>
                  </a:solidFill>
                </a:rPr>
                <a:t>THOUGHT LEADERSHIP </a:t>
              </a:r>
            </a:p>
          </p:txBody>
        </p:sp>
        <p:sp>
          <p:nvSpPr>
            <p:cNvPr id="32" name="TextBox 31">
              <a:extLst>
                <a:ext uri="{FF2B5EF4-FFF2-40B4-BE49-F238E27FC236}">
                  <a16:creationId xmlns:a16="http://schemas.microsoft.com/office/drawing/2014/main" id="{E8E59DA1-AA7D-EF30-F60E-80BC4067A5EC}"/>
                </a:ext>
              </a:extLst>
            </p:cNvPr>
            <p:cNvSpPr txBox="1"/>
            <p:nvPr/>
          </p:nvSpPr>
          <p:spPr>
            <a:xfrm>
              <a:off x="6974758" y="5657974"/>
              <a:ext cx="1877961" cy="646331"/>
            </a:xfrm>
            <a:prstGeom prst="rect">
              <a:avLst/>
            </a:prstGeom>
            <a:solidFill>
              <a:schemeClr val="bg1"/>
            </a:solidFill>
            <a:ln>
              <a:noFill/>
            </a:ln>
          </p:spPr>
          <p:txBody>
            <a:bodyPr wrap="square" rtlCol="0">
              <a:spAutoFit/>
            </a:bodyPr>
            <a:lstStyle/>
            <a:p>
              <a:pPr algn="ctr"/>
              <a:r>
                <a:rPr lang="en-US" sz="1200" dirty="0">
                  <a:solidFill>
                    <a:srgbClr val="3A5751"/>
                  </a:solidFill>
                </a:rPr>
                <a:t>More than 30 million will be impacted by the new CTA requirements. </a:t>
              </a:r>
            </a:p>
          </p:txBody>
        </p:sp>
      </p:grpSp>
    </p:spTree>
    <p:extLst>
      <p:ext uri="{BB962C8B-B14F-4D97-AF65-F5344CB8AC3E}">
        <p14:creationId xmlns:p14="http://schemas.microsoft.com/office/powerpoint/2010/main" val="819242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C07C-C10B-3410-B5F5-E5F974DB1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5BC0B-423E-21A2-5630-22C55DE8AA46}"/>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Contents of the Report - 5</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ED520D51-AD3C-F6F4-D362-639DF5767BFC}"/>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4503F2B-2991-1554-59ED-DD7F5872E06A}"/>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E5740520-5890-3BA8-270F-E718AF4B35B3}"/>
              </a:ext>
            </a:extLst>
          </p:cNvPr>
          <p:cNvSpPr txBox="1"/>
          <p:nvPr/>
        </p:nvSpPr>
        <p:spPr>
          <a:xfrm>
            <a:off x="455140" y="1527634"/>
            <a:ext cx="10795957" cy="6186309"/>
          </a:xfrm>
          <a:prstGeom prst="rect">
            <a:avLst/>
          </a:prstGeom>
          <a:noFill/>
        </p:spPr>
        <p:txBody>
          <a:bodyPr wrap="square">
            <a:spAutoFit/>
          </a:bodyPr>
          <a:lstStyle/>
          <a:p>
            <a:r>
              <a:rPr lang="en-US" sz="2000" b="1" dirty="0"/>
              <a:t>Regarding any Transferor, </a:t>
            </a:r>
            <a:r>
              <a:rPr lang="en-US" sz="2000" dirty="0"/>
              <a:t>the report must identify each Transferor and provide the same information as is required of the Transferee</a:t>
            </a:r>
          </a:p>
          <a:p>
            <a:endParaRPr lang="en-US" sz="2000" dirty="0"/>
          </a:p>
          <a:p>
            <a:r>
              <a:rPr lang="en-US" sz="2000" b="1" dirty="0"/>
              <a:t>Regarding the Residential Real Property</a:t>
            </a:r>
            <a:r>
              <a:rPr lang="en-US" sz="2000" dirty="0"/>
              <a:t>, the report must include (1) the street address, if any, (2) the legal description, such as the section, lot, and block; and (3) the date of closing.  31 CFR 1031.320(g).</a:t>
            </a:r>
          </a:p>
          <a:p>
            <a:endParaRPr lang="en-US" sz="2000" dirty="0"/>
          </a:p>
          <a:p>
            <a:r>
              <a:rPr lang="en-US" sz="2000" b="1" dirty="0"/>
              <a:t>Regarding any Payments</a:t>
            </a:r>
            <a:r>
              <a:rPr lang="en-US" sz="2000" dirty="0"/>
              <a:t>, the report must include (a) the total consideration paid, and (b) with respect to each payment: (i) The amount of the payment; (ii) The method by which the payment was made;</a:t>
            </a:r>
          </a:p>
          <a:p>
            <a:r>
              <a:rPr lang="en-US" sz="2000" dirty="0"/>
              <a:t>(iii) If the payment was paid from an account held at a financial institution, the name of the financial institution and the account number; and (iv) The name of the payor on any wire, check, or other type of payment if the payor is not the transferee entity or transferee trust. 31 CFR 1031.320(h).</a:t>
            </a:r>
          </a:p>
          <a:p>
            <a:endParaRPr lang="en-US" sz="2000" dirty="0"/>
          </a:p>
          <a:p>
            <a:r>
              <a:rPr lang="en-US" sz="2000" b="1" dirty="0"/>
              <a:t>Regarding any extension of credit</a:t>
            </a:r>
            <a:r>
              <a:rPr lang="en-US" sz="2000" dirty="0"/>
              <a:t>, the Report whether the Transaction involved credit extended by a person that is not a financial institution with an obligation to maintain an anti-money laundering program (such as hard money, private and similar loans) and an obligation to report suspicious transactions under this chapter. 31 CFR 1031.320(i).</a:t>
            </a:r>
          </a:p>
          <a:p>
            <a:endParaRPr lang="en-US" sz="2000" dirty="0"/>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2873880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2E6C-678B-A932-064C-E7BFC86326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B98B19-B202-E029-8C10-EA8B6C5AAE67}"/>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Timing of the Report</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107844A-5BEB-4BC6-56B2-3630CAD4EA3B}"/>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527B85DE-2609-D208-A8AD-15E6FFB6E8B1}"/>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54638348-B30E-437B-7CB9-03ED3615DB5D}"/>
              </a:ext>
            </a:extLst>
          </p:cNvPr>
          <p:cNvSpPr txBox="1"/>
          <p:nvPr/>
        </p:nvSpPr>
        <p:spPr>
          <a:xfrm>
            <a:off x="455140" y="1527634"/>
            <a:ext cx="10795957" cy="4955203"/>
          </a:xfrm>
          <a:prstGeom prst="rect">
            <a:avLst/>
          </a:prstGeom>
          <a:noFill/>
        </p:spPr>
        <p:txBody>
          <a:bodyPr wrap="square">
            <a:spAutoFit/>
          </a:bodyPr>
          <a:lstStyle/>
          <a:p>
            <a:r>
              <a:rPr lang="en-US" sz="2000" b="1" dirty="0"/>
              <a:t>The Reporting Person must:</a:t>
            </a:r>
          </a:p>
          <a:p>
            <a:endParaRPr lang="en-US" sz="2000" b="1" dirty="0"/>
          </a:p>
          <a:p>
            <a:r>
              <a:rPr lang="en-US" sz="2000" b="1" dirty="0"/>
              <a:t>1. File the Report electronically with FinCEN, </a:t>
            </a:r>
            <a:r>
              <a:rPr lang="en-US" sz="2000" dirty="0"/>
              <a:t>utilizing a template that FinCEN will provide. 31 CFR 1031.320(k)(1);</a:t>
            </a:r>
          </a:p>
          <a:p>
            <a:r>
              <a:rPr lang="en-US" sz="2000" dirty="0"/>
              <a:t>2. </a:t>
            </a:r>
            <a:r>
              <a:rPr lang="en-US" sz="2000" b="1" dirty="0"/>
              <a:t>File the Report </a:t>
            </a:r>
            <a:r>
              <a:rPr lang="en-US" sz="2000" dirty="0"/>
              <a:t>by the later of (i) the last day of the month following the month in which the date of the closing occurred, or (i) 30 calendar days after the date of the closing. 31 CFR 1031.320(k)(3); and</a:t>
            </a:r>
          </a:p>
          <a:p>
            <a:r>
              <a:rPr lang="en-US" sz="2000" dirty="0"/>
              <a:t>3. </a:t>
            </a:r>
            <a:r>
              <a:rPr lang="en-US" sz="2000" b="1" dirty="0"/>
              <a:t>Retain a copy </a:t>
            </a:r>
            <a:r>
              <a:rPr lang="en-US" sz="2000" dirty="0"/>
              <a:t>of any certification on which the reporting person relied when providing information about others  (the reporting person is not required to retain a copy of the Real Estate Report).  </a:t>
            </a:r>
          </a:p>
          <a:p>
            <a:endParaRPr lang="en-US" sz="2000" dirty="0"/>
          </a:p>
          <a:p>
            <a:r>
              <a:rPr lang="en-US" sz="2000" dirty="0"/>
              <a:t>In addition, </a:t>
            </a:r>
            <a:r>
              <a:rPr lang="en-US" sz="2000" b="1" dirty="0"/>
              <a:t>every party to any designation agreement must retain </a:t>
            </a:r>
            <a:r>
              <a:rPr lang="en-US" sz="2000" dirty="0"/>
              <a:t>a copy of the designation agreement for five years. See 31 CFR 1010.320(l) (requiring parties to a designation agreement to maintain a copy of the designation agreement) and 31 CFR 1010.430(d) (requiring a retention period of five years for any records required to be maintain under FinCEN’s regulations in 31 CFR 1010). </a:t>
            </a:r>
          </a:p>
          <a:p>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161401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1E9-179E-9C1C-48A1-C633D6FBD087}"/>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Our Solution</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21BDBA1C-B9B8-34ED-CE1B-58C391D3BBAD}"/>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86D1E14-D1AF-53BC-1889-E304316E46B2}"/>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26D966B6-0709-8653-EA77-DE4DA4F16906}"/>
              </a:ext>
            </a:extLst>
          </p:cNvPr>
          <p:cNvSpPr txBox="1"/>
          <p:nvPr/>
        </p:nvSpPr>
        <p:spPr>
          <a:xfrm>
            <a:off x="455140" y="1527634"/>
            <a:ext cx="6992582" cy="3908762"/>
          </a:xfrm>
          <a:prstGeom prst="rect">
            <a:avLst/>
          </a:prstGeom>
          <a:noFill/>
        </p:spPr>
        <p:txBody>
          <a:bodyPr wrap="square">
            <a:spAutoFit/>
          </a:bodyPr>
          <a:lstStyle/>
          <a:p>
            <a:r>
              <a:rPr lang="en-US" sz="2000" b="1" dirty="0"/>
              <a:t>FinCEN Report Company will have an online solution that handles compliance from beginning to end</a:t>
            </a:r>
          </a:p>
          <a:p>
            <a:endParaRPr lang="en-US" sz="2000" b="1" dirty="0"/>
          </a:p>
          <a:p>
            <a:pPr marL="342900" indent="-342900">
              <a:buFont typeface="Arial" panose="020B0604020202020204" pitchFamily="34" charset="0"/>
              <a:buChar char="•"/>
            </a:pPr>
            <a:r>
              <a:rPr lang="en-US" sz="2000" dirty="0"/>
              <a:t>Cloud-based system requires no on-site equipment or software installation</a:t>
            </a:r>
          </a:p>
          <a:p>
            <a:pPr marL="342900" indent="-342900">
              <a:buFont typeface="Arial" panose="020B0604020202020204" pitchFamily="34" charset="0"/>
              <a:buChar char="•"/>
            </a:pPr>
            <a:r>
              <a:rPr lang="en-US" sz="2000" dirty="0"/>
              <a:t>All data is encrypted and safely stored</a:t>
            </a:r>
          </a:p>
          <a:p>
            <a:pPr marL="342900" indent="-342900">
              <a:buFont typeface="Arial" panose="020B0604020202020204" pitchFamily="34" charset="0"/>
              <a:buChar char="•"/>
            </a:pPr>
            <a:r>
              <a:rPr lang="en-US" sz="2000" dirty="0"/>
              <a:t>Step-by-step evaluation and reporting system ensures error-free processing and an audit trail for compliance</a:t>
            </a:r>
          </a:p>
          <a:p>
            <a:pPr marL="342900" indent="-342900">
              <a:buFont typeface="Arial" panose="020B0604020202020204" pitchFamily="34" charset="0"/>
              <a:buChar char="•"/>
            </a:pPr>
            <a:r>
              <a:rPr lang="en-US" sz="2000" dirty="0"/>
              <a:t>Low-cost long-term storage ensures compliance for years</a:t>
            </a:r>
          </a:p>
          <a:p>
            <a:pPr marL="342900" indent="-342900">
              <a:buFont typeface="Arial" panose="020B0604020202020204" pitchFamily="34" charset="0"/>
              <a:buChar char="•"/>
            </a:pPr>
            <a:r>
              <a:rPr lang="en-US" sz="2000" dirty="0"/>
              <a:t>Transactional costs can be added to the closing statement</a:t>
            </a:r>
          </a:p>
          <a:p>
            <a:pPr marL="342900" indent="-342900">
              <a:buFont typeface="Arial" panose="020B0604020202020204" pitchFamily="34" charset="0"/>
              <a:buChar char="•"/>
            </a:pPr>
            <a:r>
              <a:rPr lang="en-US" sz="2000" dirty="0"/>
              <a:t>Ongoing training and CE education available for customers</a:t>
            </a:r>
          </a:p>
          <a:p>
            <a:endParaRPr lang="en-US" sz="2000" dirty="0"/>
          </a:p>
          <a:p>
            <a:endParaRPr lang="en-US" sz="800" dirty="0"/>
          </a:p>
        </p:txBody>
      </p:sp>
      <p:pic>
        <p:nvPicPr>
          <p:cNvPr id="5" name="Picture 4">
            <a:extLst>
              <a:ext uri="{FF2B5EF4-FFF2-40B4-BE49-F238E27FC236}">
                <a16:creationId xmlns:a16="http://schemas.microsoft.com/office/drawing/2014/main" id="{8FECE861-658D-2F66-5183-F3A05DE8CF62}"/>
              </a:ext>
            </a:extLst>
          </p:cNvPr>
          <p:cNvPicPr>
            <a:picLocks noChangeAspect="1"/>
          </p:cNvPicPr>
          <p:nvPr/>
        </p:nvPicPr>
        <p:blipFill>
          <a:blip r:embed="rId4"/>
          <a:stretch>
            <a:fillRect/>
          </a:stretch>
        </p:blipFill>
        <p:spPr>
          <a:xfrm>
            <a:off x="7587086" y="1496400"/>
            <a:ext cx="4200508" cy="3865199"/>
          </a:xfrm>
          <a:prstGeom prst="rect">
            <a:avLst/>
          </a:prstGeom>
        </p:spPr>
      </p:pic>
    </p:spTree>
    <p:extLst>
      <p:ext uri="{BB962C8B-B14F-4D97-AF65-F5344CB8AC3E}">
        <p14:creationId xmlns:p14="http://schemas.microsoft.com/office/powerpoint/2010/main" val="323153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659F7-3862-20F7-8097-DDA2A7F848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F7A77-1F91-579C-5C4A-E5EA17C1A139}"/>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Our Solution</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1F253DA4-EDFE-BD84-AD51-E37CCB9A6775}"/>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C6CAC284-D64A-00EE-953B-35D43321849E}"/>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448AD2A5-4D6F-A67B-96C8-404DF2B61DA8}"/>
              </a:ext>
            </a:extLst>
          </p:cNvPr>
          <p:cNvSpPr txBox="1"/>
          <p:nvPr/>
        </p:nvSpPr>
        <p:spPr>
          <a:xfrm>
            <a:off x="455140" y="1527634"/>
            <a:ext cx="6992582" cy="4832092"/>
          </a:xfrm>
          <a:prstGeom prst="rect">
            <a:avLst/>
          </a:prstGeom>
          <a:noFill/>
        </p:spPr>
        <p:txBody>
          <a:bodyPr wrap="square">
            <a:spAutoFit/>
          </a:bodyPr>
          <a:lstStyle/>
          <a:p>
            <a:pPr marL="342900" indent="-342900">
              <a:buFont typeface="Arial" panose="020B0604020202020204" pitchFamily="34" charset="0"/>
              <a:buChar char="•"/>
            </a:pPr>
            <a:r>
              <a:rPr lang="en-US" sz="2000" dirty="0"/>
              <a:t>Evaluation Module will guide user through a determination of whether the Transaction is Reportable or Exempt</a:t>
            </a:r>
          </a:p>
          <a:p>
            <a:pPr marL="342900" indent="-342900">
              <a:buFont typeface="Arial" panose="020B0604020202020204" pitchFamily="34" charset="0"/>
              <a:buChar char="•"/>
            </a:pPr>
            <a:r>
              <a:rPr lang="en-US" sz="2000" dirty="0"/>
              <a:t>Designation Module will either apply the cascade rules or facilitate a Designation Agreement to determine the Reporting Person. </a:t>
            </a:r>
          </a:p>
          <a:p>
            <a:pPr marL="342900" indent="-342900">
              <a:buFont typeface="Arial" panose="020B0604020202020204" pitchFamily="34" charset="0"/>
              <a:buChar char="•"/>
            </a:pPr>
            <a:r>
              <a:rPr lang="en-US" sz="2000" dirty="0"/>
              <a:t>Data Collection Module will allow for secure upload and storage of required documents and data.</a:t>
            </a:r>
          </a:p>
          <a:p>
            <a:pPr marL="342900" indent="-342900">
              <a:buFont typeface="Arial" panose="020B0604020202020204" pitchFamily="34" charset="0"/>
              <a:buChar char="•"/>
            </a:pPr>
            <a:r>
              <a:rPr lang="en-US" sz="2000" dirty="0"/>
              <a:t>Integration into popular closing systems.</a:t>
            </a:r>
          </a:p>
          <a:p>
            <a:pPr marL="342900" indent="-342900">
              <a:buFont typeface="Arial" panose="020B0604020202020204" pitchFamily="34" charset="0"/>
              <a:buChar char="•"/>
            </a:pPr>
            <a:r>
              <a:rPr lang="en-US" sz="2000" dirty="0"/>
              <a:t>Online filing of the Report</a:t>
            </a:r>
          </a:p>
          <a:p>
            <a:pPr marL="342900" indent="-342900">
              <a:buFont typeface="Arial" panose="020B0604020202020204" pitchFamily="34" charset="0"/>
              <a:buChar char="•"/>
            </a:pPr>
            <a:r>
              <a:rPr lang="en-US" sz="2000" dirty="0"/>
              <a:t>System will create Certificates and Memos to memorialize key data points and items for the Reporting Person’s reasonable reliance</a:t>
            </a:r>
          </a:p>
          <a:p>
            <a:pPr marL="342900" indent="-342900">
              <a:buFont typeface="Arial" panose="020B0604020202020204" pitchFamily="34" charset="0"/>
              <a:buChar char="•"/>
            </a:pPr>
            <a:r>
              <a:rPr lang="en-US" sz="2000" dirty="0"/>
              <a:t>The Report and all connected Certificates will be archived for the five-year mandatory retention period</a:t>
            </a:r>
          </a:p>
          <a:p>
            <a:endParaRPr lang="en-US" sz="2000" dirty="0"/>
          </a:p>
          <a:p>
            <a:endParaRPr lang="en-US" sz="800" dirty="0"/>
          </a:p>
        </p:txBody>
      </p:sp>
      <p:pic>
        <p:nvPicPr>
          <p:cNvPr id="5" name="Picture 4">
            <a:extLst>
              <a:ext uri="{FF2B5EF4-FFF2-40B4-BE49-F238E27FC236}">
                <a16:creationId xmlns:a16="http://schemas.microsoft.com/office/drawing/2014/main" id="{DB019765-C06B-E9DA-BF02-03A39BE11B9A}"/>
              </a:ext>
            </a:extLst>
          </p:cNvPr>
          <p:cNvPicPr>
            <a:picLocks noChangeAspect="1"/>
          </p:cNvPicPr>
          <p:nvPr/>
        </p:nvPicPr>
        <p:blipFill>
          <a:blip r:embed="rId4"/>
          <a:stretch>
            <a:fillRect/>
          </a:stretch>
        </p:blipFill>
        <p:spPr>
          <a:xfrm>
            <a:off x="7587086" y="1496400"/>
            <a:ext cx="4200508" cy="3865199"/>
          </a:xfrm>
          <a:prstGeom prst="rect">
            <a:avLst/>
          </a:prstGeom>
        </p:spPr>
      </p:pic>
    </p:spTree>
    <p:extLst>
      <p:ext uri="{BB962C8B-B14F-4D97-AF65-F5344CB8AC3E}">
        <p14:creationId xmlns:p14="http://schemas.microsoft.com/office/powerpoint/2010/main" val="4142637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2611F51-E811-BC4B-E39D-C7F9E7BF7789}"/>
              </a:ext>
            </a:extLst>
          </p:cNvPr>
          <p:cNvSpPr txBox="1">
            <a:spLocks/>
          </p:cNvSpPr>
          <p:nvPr/>
        </p:nvSpPr>
        <p:spPr>
          <a:xfrm>
            <a:off x="455140" y="303113"/>
            <a:ext cx="10044023"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Lato" panose="020F0502020204030203" pitchFamily="34" charset="0"/>
                <a:ea typeface="Lato" panose="020F0502020204030203" pitchFamily="34" charset="0"/>
                <a:cs typeface="Lato" panose="020F0502020204030203" pitchFamily="34" charset="0"/>
              </a:rPr>
              <a:t>Thank You</a:t>
            </a:r>
          </a:p>
        </p:txBody>
      </p:sp>
      <p:pic>
        <p:nvPicPr>
          <p:cNvPr id="4" name="Picture 3">
            <a:extLst>
              <a:ext uri="{FF2B5EF4-FFF2-40B4-BE49-F238E27FC236}">
                <a16:creationId xmlns:a16="http://schemas.microsoft.com/office/drawing/2014/main" id="{49DE58F0-0E45-DBF5-B625-85B86893FFA7}"/>
              </a:ext>
            </a:extLst>
          </p:cNvPr>
          <p:cNvPicPr>
            <a:picLocks noChangeAspect="1"/>
          </p:cNvPicPr>
          <p:nvPr/>
        </p:nvPicPr>
        <p:blipFill>
          <a:blip r:embed="rId2"/>
          <a:stretch>
            <a:fillRect/>
          </a:stretch>
        </p:blipFill>
        <p:spPr>
          <a:xfrm>
            <a:off x="10245047" y="497226"/>
            <a:ext cx="1491813" cy="489501"/>
          </a:xfrm>
          <a:prstGeom prst="rect">
            <a:avLst/>
          </a:prstGeom>
        </p:spPr>
      </p:pic>
      <p:sp>
        <p:nvSpPr>
          <p:cNvPr id="5" name="Rechteck 29">
            <a:extLst>
              <a:ext uri="{FF2B5EF4-FFF2-40B4-BE49-F238E27FC236}">
                <a16:creationId xmlns:a16="http://schemas.microsoft.com/office/drawing/2014/main" id="{F538EE2F-2FFA-DF19-8854-468DA36E8F65}"/>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pic>
        <p:nvPicPr>
          <p:cNvPr id="2" name="Picture 4" descr="Free People Along Hallway of Concrete Building Stock Photo">
            <a:extLst>
              <a:ext uri="{FF2B5EF4-FFF2-40B4-BE49-F238E27FC236}">
                <a16:creationId xmlns:a16="http://schemas.microsoft.com/office/drawing/2014/main" id="{CB1A64A5-4093-D56C-FADF-2CD41B65F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522" y="1484542"/>
            <a:ext cx="7884843" cy="538419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4">
            <a:extLst>
              <a:ext uri="{FF2B5EF4-FFF2-40B4-BE49-F238E27FC236}">
                <a16:creationId xmlns:a16="http://schemas.microsoft.com/office/drawing/2014/main" id="{D1872F02-3E6D-9B16-06CD-8A78D3CE1BBE}"/>
              </a:ext>
            </a:extLst>
          </p:cNvPr>
          <p:cNvSpPr>
            <a:spLocks noChangeAspect="1"/>
          </p:cNvSpPr>
          <p:nvPr/>
        </p:nvSpPr>
        <p:spPr bwMode="gray">
          <a:xfrm flipH="1">
            <a:off x="0" y="1484542"/>
            <a:ext cx="8643600" cy="5384190"/>
          </a:xfrm>
          <a:prstGeom prst="rect">
            <a:avLst/>
          </a:prstGeom>
          <a:gradFill>
            <a:gsLst>
              <a:gs pos="0">
                <a:schemeClr val="bg1">
                  <a:alpha val="0"/>
                </a:schemeClr>
              </a:gs>
              <a:gs pos="3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90000"/>
              </a:lnSpc>
              <a:spcBef>
                <a:spcPts val="0"/>
              </a:spcBef>
              <a:spcAft>
                <a:spcPts val="10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10" name="Inhalt 3">
            <a:extLst>
              <a:ext uri="{FF2B5EF4-FFF2-40B4-BE49-F238E27FC236}">
                <a16:creationId xmlns:a16="http://schemas.microsoft.com/office/drawing/2014/main" id="{02D40A11-1FAD-95B0-E718-A3479E63300E}"/>
              </a:ext>
            </a:extLst>
          </p:cNvPr>
          <p:cNvSpPr txBox="1">
            <a:spLocks/>
          </p:cNvSpPr>
          <p:nvPr/>
        </p:nvSpPr>
        <p:spPr bwMode="gray">
          <a:xfrm>
            <a:off x="850594" y="1717464"/>
            <a:ext cx="4480899" cy="3073202"/>
          </a:xfrm>
          <a:prstGeom prst="rect">
            <a:avLst/>
          </a:prstGeom>
        </p:spPr>
        <p:txBody>
          <a:bodyPr lIns="0" tIns="0" rIns="0" bIns="0"/>
          <a:lstStyle>
            <a:lvl1pPr marL="270027" indent="-270027" algn="l" defTabSz="914491" rtl="0" eaLnBrk="1" latinLnBrk="0" hangingPunct="1">
              <a:lnSpc>
                <a:spcPct val="90000"/>
              </a:lnSpc>
              <a:spcBef>
                <a:spcPts val="0"/>
              </a:spcBef>
              <a:spcAft>
                <a:spcPts val="1000"/>
              </a:spcAft>
              <a:buFont typeface="Wingdings" panose="05000000000000000000" pitchFamily="2" charset="2"/>
              <a:buChar char="§"/>
              <a:defRPr sz="2200" kern="1200">
                <a:solidFill>
                  <a:schemeClr val="tx1"/>
                </a:solidFill>
                <a:latin typeface="+mn-lt"/>
                <a:ea typeface="+mn-ea"/>
                <a:cs typeface="+mn-cs"/>
              </a:defRPr>
            </a:lvl1pPr>
            <a:lvl2pPr marL="720072" indent="-270027" algn="l" defTabSz="914491" rtl="0" eaLnBrk="1" latinLnBrk="0" hangingPunct="1">
              <a:lnSpc>
                <a:spcPct val="90000"/>
              </a:lnSpc>
              <a:spcBef>
                <a:spcPts val="0"/>
              </a:spcBef>
              <a:spcAft>
                <a:spcPts val="1000"/>
              </a:spcAft>
              <a:buFont typeface="Calibri Light" panose="020F0302020204030204" pitchFamily="34" charset="0"/>
              <a:buChar char="–"/>
              <a:defRPr sz="2000" kern="1200">
                <a:solidFill>
                  <a:schemeClr val="tx1"/>
                </a:solidFill>
                <a:latin typeface="+mn-lt"/>
                <a:ea typeface="+mn-ea"/>
                <a:cs typeface="+mn-cs"/>
              </a:defRPr>
            </a:lvl2pPr>
            <a:lvl3pPr marL="1080108" indent="-270027" algn="l" defTabSz="914491" rtl="0" eaLnBrk="1" latinLnBrk="0" hangingPunct="1">
              <a:lnSpc>
                <a:spcPct val="90000"/>
              </a:lnSpc>
              <a:spcBef>
                <a:spcPts val="0"/>
              </a:spcBef>
              <a:spcAft>
                <a:spcPts val="1000"/>
              </a:spcAft>
              <a:buFont typeface="Calibri Light" panose="020F0302020204030204" pitchFamily="34" charset="0"/>
              <a:buChar char="–"/>
              <a:defRPr sz="1800" kern="1200">
                <a:solidFill>
                  <a:schemeClr val="tx1"/>
                </a:solidFill>
                <a:latin typeface="+mn-lt"/>
                <a:ea typeface="+mn-ea"/>
                <a:cs typeface="+mn-cs"/>
              </a:defRPr>
            </a:lvl3pPr>
            <a:lvl4pPr marL="1440144" indent="-270027" algn="l" defTabSz="914491"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4pPr>
            <a:lvl5pPr marL="1800180" indent="-270027" algn="l" defTabSz="914491" rtl="0" eaLnBrk="1" latinLnBrk="0" hangingPunct="1">
              <a:lnSpc>
                <a:spcPct val="90000"/>
              </a:lnSpc>
              <a:spcBef>
                <a:spcPts val="0"/>
              </a:spcBef>
              <a:spcAft>
                <a:spcPts val="1000"/>
              </a:spcAft>
              <a:buFont typeface="Calibri Light" panose="020F0302020204030204" pitchFamily="34" charset="0"/>
              <a:buChar char="–"/>
              <a:defRPr sz="1600" kern="1200">
                <a:solidFill>
                  <a:schemeClr val="tx1"/>
                </a:solidFill>
                <a:latin typeface="+mn-lt"/>
                <a:ea typeface="+mn-ea"/>
                <a:cs typeface="+mn-cs"/>
              </a:defRPr>
            </a:lvl5pPr>
            <a:lvl6pPr marL="2514851"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91"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n-US" sz="2400" b="1" i="0" u="none" strike="noStrike" kern="1200" cap="all" spc="0" normalizeH="0" baseline="0" noProof="0" dirty="0">
                <a:ln>
                  <a:noFill/>
                </a:ln>
                <a:solidFill>
                  <a:srgbClr val="007EA9"/>
                </a:solidFill>
                <a:effectLst/>
                <a:uLnTx/>
                <a:uFillTx/>
                <a:cs typeface="Segoe UI" panose="020B0502040204020203" pitchFamily="34" charset="0"/>
              </a:rPr>
              <a:t>JONATHAN B. WILSON</a:t>
            </a:r>
          </a:p>
          <a:p>
            <a:pPr marL="0" marR="0" lvl="0" indent="0" algn="l" defTabSz="914491"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US" sz="800" b="0" i="1"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endParaRP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rPr>
              <a:t>Co-Founder and CEO</a:t>
            </a: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rPr>
              <a:t>FinCEN Report Company</a:t>
            </a: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olidFill>
                  <a:schemeClr val="accent1">
                    <a:lumMod val="50000"/>
                  </a:schemeClr>
                </a:solidFill>
                <a:cs typeface="Segoe UI" panose="020B0502040204020203" pitchFamily="34" charset="0"/>
              </a:rPr>
              <a:t>jwilson@fincenreport.com</a:t>
            </a:r>
            <a:endParaRPr kumimoji="0" lang="en-US" sz="1800" b="0" i="0"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endParaRP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800" b="0" i="0"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endParaRP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rPr>
              <a:t>1600 Parkwood Circle</a:t>
            </a: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solidFill>
                  <a:schemeClr val="accent1">
                    <a:lumMod val="50000"/>
                  </a:schemeClr>
                </a:solidFill>
                <a:cs typeface="Segoe UI" panose="020B0502040204020203" pitchFamily="34" charset="0"/>
              </a:rPr>
              <a:t>Suite 200</a:t>
            </a:r>
          </a:p>
          <a:p>
            <a:pPr marL="0" marR="0" lvl="0" indent="0" algn="l" defTabSz="914491"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800" b="0" i="0" u="none" strike="noStrike" kern="1200" cap="none" spc="0" normalizeH="0" baseline="0" noProof="0" dirty="0">
                <a:ln>
                  <a:noFill/>
                </a:ln>
                <a:solidFill>
                  <a:schemeClr val="accent1">
                    <a:lumMod val="50000"/>
                  </a:schemeClr>
                </a:solidFill>
                <a:effectLst/>
                <a:uLnTx/>
                <a:uFillTx/>
                <a:ea typeface="+mn-ea"/>
                <a:cs typeface="Segoe UI" panose="020B0502040204020203" pitchFamily="34" charset="0"/>
              </a:rPr>
              <a:t>Atlanta, GA 30339 </a:t>
            </a:r>
          </a:p>
          <a:p>
            <a:pPr marL="0" marR="0" lvl="0" indent="0" algn="l" defTabSz="914491"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dirty="0">
              <a:ln>
                <a:noFill/>
              </a:ln>
              <a:solidFill>
                <a:schemeClr val="accent1">
                  <a:lumMod val="50000"/>
                </a:schemeClr>
              </a:solidFill>
              <a:effectLst/>
              <a:uLnTx/>
              <a:uFillTx/>
              <a:ea typeface="+mn-ea"/>
              <a:cs typeface="+mn-cs"/>
            </a:endParaRPr>
          </a:p>
          <a:p>
            <a:pPr marL="0" marR="0" lvl="0" indent="0" algn="l" defTabSz="914491" rtl="0" eaLnBrk="1" fontAlgn="auto" latinLnBrk="0" hangingPunct="1">
              <a:lnSpc>
                <a:spcPct val="90000"/>
              </a:lnSpc>
              <a:spcBef>
                <a:spcPts val="0"/>
              </a:spcBef>
              <a:spcAft>
                <a:spcPts val="0"/>
              </a:spcAft>
              <a:buClrTx/>
              <a:buSzTx/>
              <a:buFont typeface="Wingdings" panose="05000000000000000000" pitchFamily="2" charset="2"/>
              <a:buNone/>
              <a:tabLst/>
              <a:defRPr/>
            </a:pPr>
            <a:r>
              <a:rPr lang="en-US" sz="1800" dirty="0">
                <a:solidFill>
                  <a:schemeClr val="accent1">
                    <a:lumMod val="50000"/>
                  </a:schemeClr>
                </a:solidFill>
              </a:rPr>
              <a:t>845-393-4623</a:t>
            </a:r>
            <a:endParaRPr kumimoji="0" lang="en-US" sz="1800" b="0" i="0" u="none" strike="noStrike" kern="1200" cap="none" spc="0" normalizeH="0" baseline="0" noProof="0" dirty="0">
              <a:ln>
                <a:noFill/>
              </a:ln>
              <a:solidFill>
                <a:schemeClr val="accent1">
                  <a:lumMod val="50000"/>
                </a:schemeClr>
              </a:solidFill>
              <a:effectLst/>
              <a:uLnTx/>
              <a:uFillTx/>
              <a:ea typeface="+mn-ea"/>
              <a:cs typeface="+mn-cs"/>
            </a:endParaRPr>
          </a:p>
        </p:txBody>
      </p:sp>
    </p:spTree>
    <p:extLst>
      <p:ext uri="{BB962C8B-B14F-4D97-AF65-F5344CB8AC3E}">
        <p14:creationId xmlns:p14="http://schemas.microsoft.com/office/powerpoint/2010/main" val="4148884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1E9-179E-9C1C-48A1-C633D6FBD087}"/>
              </a:ext>
            </a:extLst>
          </p:cNvPr>
          <p:cNvSpPr>
            <a:spLocks noGrp="1"/>
          </p:cNvSpPr>
          <p:nvPr>
            <p:ph type="title"/>
          </p:nvPr>
        </p:nvSpPr>
        <p:spPr>
          <a:xfrm>
            <a:off x="455140" y="303113"/>
            <a:ext cx="10044023" cy="877729"/>
          </a:xfrm>
        </p:spPr>
        <p:txBody>
          <a:bodyPr anchor="ctr">
            <a:normAutofit/>
          </a:bodyPr>
          <a:lstStyle/>
          <a:p>
            <a:r>
              <a:rPr lang="en-US" sz="3200" b="1" dirty="0">
                <a:latin typeface="Lato" panose="020F0502020204030203" pitchFamily="34" charset="0"/>
                <a:ea typeface="Lato" panose="020F0502020204030203" pitchFamily="34" charset="0"/>
                <a:cs typeface="Lato" panose="020F0502020204030203" pitchFamily="34" charset="0"/>
              </a:rPr>
              <a:t>Overview – The RRE Rule</a:t>
            </a:r>
          </a:p>
        </p:txBody>
      </p:sp>
      <p:pic>
        <p:nvPicPr>
          <p:cNvPr id="3" name="Picture 2">
            <a:extLst>
              <a:ext uri="{FF2B5EF4-FFF2-40B4-BE49-F238E27FC236}">
                <a16:creationId xmlns:a16="http://schemas.microsoft.com/office/drawing/2014/main" id="{21BDBA1C-B9B8-34ED-CE1B-58C391D3BBAD}"/>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86D1E14-D1AF-53BC-1889-E304316E46B2}"/>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pic>
        <p:nvPicPr>
          <p:cNvPr id="11266" name="Picture 2">
            <a:extLst>
              <a:ext uri="{FF2B5EF4-FFF2-40B4-BE49-F238E27FC236}">
                <a16:creationId xmlns:a16="http://schemas.microsoft.com/office/drawing/2014/main" id="{B8CF23C2-12EA-CFB2-EFDA-19F6B96A43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91" t="-1069"/>
          <a:stretch/>
        </p:blipFill>
        <p:spPr bwMode="auto">
          <a:xfrm>
            <a:off x="7445216" y="1929209"/>
            <a:ext cx="4746784" cy="36079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A22CC35-1CEF-0563-6F7A-04F4372A3B16}"/>
              </a:ext>
            </a:extLst>
          </p:cNvPr>
          <p:cNvPicPr>
            <a:picLocks noChangeAspect="1"/>
          </p:cNvPicPr>
          <p:nvPr/>
        </p:nvPicPr>
        <p:blipFill>
          <a:blip r:embed="rId5"/>
          <a:stretch>
            <a:fillRect/>
          </a:stretch>
        </p:blipFill>
        <p:spPr>
          <a:xfrm>
            <a:off x="6430487" y="4254121"/>
            <a:ext cx="2479837" cy="1798476"/>
          </a:xfrm>
          <a:prstGeom prst="rect">
            <a:avLst/>
          </a:prstGeom>
          <a:ln>
            <a:solidFill>
              <a:schemeClr val="bg1">
                <a:lumMod val="65000"/>
              </a:schemeClr>
            </a:solidFill>
          </a:ln>
        </p:spPr>
      </p:pic>
      <p:sp>
        <p:nvSpPr>
          <p:cNvPr id="7" name="TextBox 6">
            <a:extLst>
              <a:ext uri="{FF2B5EF4-FFF2-40B4-BE49-F238E27FC236}">
                <a16:creationId xmlns:a16="http://schemas.microsoft.com/office/drawing/2014/main" id="{E391301C-671A-21D8-B0F6-4BC1FD12843E}"/>
              </a:ext>
            </a:extLst>
          </p:cNvPr>
          <p:cNvSpPr txBox="1"/>
          <p:nvPr/>
        </p:nvSpPr>
        <p:spPr>
          <a:xfrm>
            <a:off x="6430487" y="5246873"/>
            <a:ext cx="2405603" cy="661976"/>
          </a:xfrm>
          <a:prstGeom prst="rect">
            <a:avLst/>
          </a:prstGeom>
          <a:solidFill>
            <a:schemeClr val="bg1"/>
          </a:solidFill>
        </p:spPr>
        <p:txBody>
          <a:bodyPr wrap="square" rtlCol="0">
            <a:spAutoFit/>
          </a:bodyPr>
          <a:lstStyle/>
          <a:p>
            <a:pPr algn="ctr">
              <a:lnSpc>
                <a:spcPts val="1500"/>
              </a:lnSpc>
            </a:pPr>
            <a:r>
              <a:rPr lang="en-US" sz="1200" dirty="0">
                <a:solidFill>
                  <a:srgbClr val="003952"/>
                </a:solidFill>
              </a:rPr>
              <a:t>Need to Work Together - Many Real Estate Pros Unaware of How this Will Impact Them </a:t>
            </a:r>
          </a:p>
        </p:txBody>
      </p:sp>
      <p:sp>
        <p:nvSpPr>
          <p:cNvPr id="8" name="Content Placeholder 7">
            <a:extLst>
              <a:ext uri="{FF2B5EF4-FFF2-40B4-BE49-F238E27FC236}">
                <a16:creationId xmlns:a16="http://schemas.microsoft.com/office/drawing/2014/main" id="{796C6A14-F5AA-15D7-274D-0F485999C19E}"/>
              </a:ext>
            </a:extLst>
          </p:cNvPr>
          <p:cNvSpPr>
            <a:spLocks noGrp="1"/>
          </p:cNvSpPr>
          <p:nvPr>
            <p:ph idx="1"/>
          </p:nvPr>
        </p:nvSpPr>
        <p:spPr>
          <a:xfrm>
            <a:off x="509833" y="1646721"/>
            <a:ext cx="5687243" cy="4405876"/>
          </a:xfrm>
        </p:spPr>
        <p:txBody>
          <a:bodyPr>
            <a:normAutofit fontScale="55000" lnSpcReduction="20000"/>
          </a:bodyPr>
          <a:lstStyle/>
          <a:p>
            <a:pPr marL="0" lvl="0" indent="0">
              <a:lnSpc>
                <a:spcPct val="100000"/>
              </a:lnSpc>
              <a:spcBef>
                <a:spcPts val="0"/>
              </a:spcBef>
              <a:buNone/>
            </a:pPr>
            <a:r>
              <a:rPr lang="en-US" sz="2500" b="1" dirty="0"/>
              <a:t>FinCEN</a:t>
            </a:r>
            <a:r>
              <a:rPr lang="en-US" sz="2500" dirty="0"/>
              <a:t> is charged under the Bank Secrecy Act with fighting money-laundering by collecting information on corporate entities.  </a:t>
            </a:r>
          </a:p>
          <a:p>
            <a:pPr marL="0" lvl="0" indent="0">
              <a:lnSpc>
                <a:spcPct val="100000"/>
              </a:lnSpc>
              <a:spcBef>
                <a:spcPts val="0"/>
              </a:spcBef>
              <a:buNone/>
            </a:pPr>
            <a:r>
              <a:rPr lang="en-US" sz="2500" dirty="0"/>
              <a:t> </a:t>
            </a:r>
          </a:p>
          <a:p>
            <a:pPr marL="471488" lvl="1">
              <a:lnSpc>
                <a:spcPct val="100000"/>
              </a:lnSpc>
              <a:spcBef>
                <a:spcPts val="600"/>
              </a:spcBef>
              <a:spcAft>
                <a:spcPts val="600"/>
              </a:spcAft>
            </a:pPr>
            <a:r>
              <a:rPr lang="en-US" sz="2500" dirty="0">
                <a:solidFill>
                  <a:srgbClr val="0C2340"/>
                </a:solidFill>
              </a:rPr>
              <a:t>For years, FinCEN has identified real estate transfers as a potential means for illicit actors to evade identification and launder illicit funds</a:t>
            </a:r>
          </a:p>
          <a:p>
            <a:pPr marL="471488" lvl="1">
              <a:lnSpc>
                <a:spcPct val="100000"/>
              </a:lnSpc>
              <a:spcBef>
                <a:spcPts val="600"/>
              </a:spcBef>
              <a:spcAft>
                <a:spcPts val="600"/>
              </a:spcAft>
            </a:pPr>
            <a:r>
              <a:rPr lang="en-US" sz="2500" dirty="0">
                <a:solidFill>
                  <a:srgbClr val="0C2340"/>
                </a:solidFill>
              </a:rPr>
              <a:t>FinCEN engaged in </a:t>
            </a:r>
            <a:r>
              <a:rPr lang="en-US" sz="2500" b="1" dirty="0">
                <a:solidFill>
                  <a:srgbClr val="0C2340"/>
                </a:solidFill>
              </a:rPr>
              <a:t>Geographic Targeting Orders </a:t>
            </a:r>
            <a:r>
              <a:rPr lang="en-US" sz="2500" dirty="0">
                <a:solidFill>
                  <a:srgbClr val="0C2340"/>
                </a:solidFill>
              </a:rPr>
              <a:t>(GTOs) to require disclosures of specified transactions in high-risk areas</a:t>
            </a:r>
          </a:p>
          <a:p>
            <a:pPr marL="471488" lvl="1">
              <a:lnSpc>
                <a:spcPct val="100000"/>
              </a:lnSpc>
              <a:spcBef>
                <a:spcPts val="600"/>
              </a:spcBef>
              <a:spcAft>
                <a:spcPts val="600"/>
              </a:spcAft>
            </a:pPr>
            <a:r>
              <a:rPr lang="en-US" sz="2500" dirty="0">
                <a:solidFill>
                  <a:srgbClr val="0C2340"/>
                </a:solidFill>
              </a:rPr>
              <a:t>The RRE Rule will replace GTOs with a nationwide disclosure system for non-financed transfers of residential real estate to non-individuals </a:t>
            </a:r>
          </a:p>
          <a:p>
            <a:pPr marL="471488" lvl="1">
              <a:lnSpc>
                <a:spcPct val="100000"/>
              </a:lnSpc>
              <a:spcBef>
                <a:spcPts val="600"/>
              </a:spcBef>
              <a:spcAft>
                <a:spcPts val="600"/>
              </a:spcAft>
            </a:pPr>
            <a:r>
              <a:rPr lang="en-US" sz="2500" dirty="0">
                <a:solidFill>
                  <a:srgbClr val="0C2340"/>
                </a:solidFill>
              </a:rPr>
              <a:t>Real estate pros will have the flexibility to agree among themselves who will bear the burden of reporting a reportable transaction through a </a:t>
            </a:r>
            <a:r>
              <a:rPr lang="en-US" sz="2500" b="1" dirty="0">
                <a:solidFill>
                  <a:srgbClr val="0C2340"/>
                </a:solidFill>
              </a:rPr>
              <a:t>Designation Agreement </a:t>
            </a:r>
          </a:p>
          <a:p>
            <a:pPr marL="471488" lvl="1">
              <a:lnSpc>
                <a:spcPct val="100000"/>
              </a:lnSpc>
              <a:spcBef>
                <a:spcPts val="600"/>
              </a:spcBef>
              <a:spcAft>
                <a:spcPts val="600"/>
              </a:spcAft>
            </a:pPr>
            <a:r>
              <a:rPr lang="en-US" sz="2500" dirty="0">
                <a:solidFill>
                  <a:srgbClr val="0C2340"/>
                </a:solidFill>
              </a:rPr>
              <a:t>The designated </a:t>
            </a:r>
            <a:r>
              <a:rPr lang="en-US" sz="2500" b="1" dirty="0">
                <a:solidFill>
                  <a:srgbClr val="0C2340"/>
                </a:solidFill>
              </a:rPr>
              <a:t>Reporting Person </a:t>
            </a:r>
            <a:r>
              <a:rPr lang="en-US" sz="2500" dirty="0">
                <a:solidFill>
                  <a:srgbClr val="0C2340"/>
                </a:solidFill>
              </a:rPr>
              <a:t>will need to collect the requisite information on the Transaction and the Transferee and file a Report with FinCEN </a:t>
            </a:r>
          </a:p>
          <a:p>
            <a:pPr marL="471488" lvl="1">
              <a:lnSpc>
                <a:spcPct val="100000"/>
              </a:lnSpc>
              <a:spcBef>
                <a:spcPts val="600"/>
              </a:spcBef>
              <a:spcAft>
                <a:spcPts val="600"/>
              </a:spcAft>
            </a:pPr>
            <a:r>
              <a:rPr lang="en-US" sz="2500" dirty="0">
                <a:solidFill>
                  <a:srgbClr val="0C2340"/>
                </a:solidFill>
              </a:rPr>
              <a:t>The designated Reporting Person and anyone who signs a Designation Agreement will have a five-year data retention obligation</a:t>
            </a:r>
          </a:p>
          <a:p>
            <a:pPr marL="471488" lvl="1">
              <a:lnSpc>
                <a:spcPct val="100000"/>
              </a:lnSpc>
              <a:spcBef>
                <a:spcPts val="600"/>
              </a:spcBef>
              <a:spcAft>
                <a:spcPts val="600"/>
              </a:spcAft>
            </a:pPr>
            <a:r>
              <a:rPr lang="en-US" sz="2500" dirty="0">
                <a:solidFill>
                  <a:srgbClr val="0C2340"/>
                </a:solidFill>
              </a:rPr>
              <a:t>Violations may result in fines or even criminal penalties. </a:t>
            </a:r>
          </a:p>
          <a:p>
            <a:endParaRPr lang="en-US" dirty="0"/>
          </a:p>
        </p:txBody>
      </p:sp>
    </p:spTree>
    <p:extLst>
      <p:ext uri="{BB962C8B-B14F-4D97-AF65-F5344CB8AC3E}">
        <p14:creationId xmlns:p14="http://schemas.microsoft.com/office/powerpoint/2010/main" val="203476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1E9-179E-9C1C-48A1-C633D6FBD087}"/>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Residential Real Estate Reporting Rule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21BDBA1C-B9B8-34ED-CE1B-58C391D3BBAD}"/>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86D1E14-D1AF-53BC-1889-E304316E46B2}"/>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26D966B6-0709-8653-EA77-DE4DA4F16906}"/>
              </a:ext>
            </a:extLst>
          </p:cNvPr>
          <p:cNvSpPr txBox="1"/>
          <p:nvPr/>
        </p:nvSpPr>
        <p:spPr>
          <a:xfrm>
            <a:off x="455139" y="1527634"/>
            <a:ext cx="8907521" cy="3908762"/>
          </a:xfrm>
          <a:prstGeom prst="rect">
            <a:avLst/>
          </a:prstGeom>
          <a:noFill/>
        </p:spPr>
        <p:txBody>
          <a:bodyPr wrap="square">
            <a:spAutoFit/>
          </a:bodyPr>
          <a:lstStyle/>
          <a:p>
            <a:r>
              <a:rPr lang="en-US" sz="2000" b="1" dirty="0"/>
              <a:t>Beginning December 1, 2025:</a:t>
            </a:r>
          </a:p>
          <a:p>
            <a:endParaRPr lang="en-US" sz="800" dirty="0"/>
          </a:p>
          <a:p>
            <a:pPr marL="285750" indent="-285750">
              <a:buFont typeface="Arial" panose="020B0604020202020204" pitchFamily="34" charset="0"/>
              <a:buChar char="•"/>
            </a:pPr>
            <a:r>
              <a:rPr lang="en-US" sz="2000" dirty="0"/>
              <a:t>The </a:t>
            </a:r>
            <a:r>
              <a:rPr lang="en-US" sz="2000" b="1" dirty="0"/>
              <a:t>Reporting Person </a:t>
            </a:r>
            <a:r>
              <a:rPr lang="en-US" sz="2000" dirty="0"/>
              <a:t>in a </a:t>
            </a:r>
            <a:r>
              <a:rPr lang="en-US" sz="2000" b="1" dirty="0"/>
              <a:t>Non-Financed Transfer </a:t>
            </a:r>
            <a:r>
              <a:rPr lang="en-US" sz="2000" dirty="0"/>
              <a:t>of </a:t>
            </a:r>
            <a:r>
              <a:rPr lang="en-US" sz="2000" b="1" dirty="0"/>
              <a:t>Residential Real Property</a:t>
            </a:r>
            <a:r>
              <a:rPr lang="en-US" sz="2000" dirty="0"/>
              <a:t> to a </a:t>
            </a:r>
            <a:r>
              <a:rPr lang="en-US" sz="2000" b="1" dirty="0"/>
              <a:t>Transferee Entity </a:t>
            </a:r>
            <a:r>
              <a:rPr lang="en-US" sz="2000" dirty="0"/>
              <a:t>or </a:t>
            </a:r>
            <a:r>
              <a:rPr lang="en-US" sz="2000" b="1" dirty="0"/>
              <a:t>Transferee Trust </a:t>
            </a:r>
            <a:r>
              <a:rPr lang="en-US" sz="2000" dirty="0"/>
              <a:t>that is not </a:t>
            </a:r>
            <a:r>
              <a:rPr lang="en-US" sz="2000" b="1" dirty="0"/>
              <a:t>Exempt</a:t>
            </a:r>
            <a:r>
              <a:rPr lang="en-US" sz="2000" dirty="0"/>
              <a:t> must file a </a:t>
            </a:r>
            <a:r>
              <a:rPr lang="en-US" sz="2000" b="1" dirty="0"/>
              <a:t>Report</a:t>
            </a:r>
            <a:r>
              <a:rPr lang="en-US" sz="2000" dirty="0"/>
              <a:t> that identifies: </a:t>
            </a:r>
          </a:p>
          <a:p>
            <a:pPr marL="742950" lvl="1" indent="-285750">
              <a:buFont typeface="Arial" panose="020B0604020202020204" pitchFamily="34" charset="0"/>
              <a:buChar char="•"/>
            </a:pPr>
            <a:r>
              <a:rPr lang="en-US" sz="2000" dirty="0"/>
              <a:t>The Reporting Person</a:t>
            </a:r>
          </a:p>
          <a:p>
            <a:pPr marL="742950" lvl="1" indent="-285750">
              <a:buFont typeface="Arial" panose="020B0604020202020204" pitchFamily="34" charset="0"/>
              <a:buChar char="•"/>
            </a:pPr>
            <a:r>
              <a:rPr lang="en-US" sz="2000" dirty="0"/>
              <a:t>The Transferee Entity or Transferee Trust</a:t>
            </a:r>
          </a:p>
          <a:p>
            <a:pPr marL="742950" lvl="1" indent="-285750">
              <a:buFont typeface="Arial" panose="020B0604020202020204" pitchFamily="34" charset="0"/>
              <a:buChar char="•"/>
            </a:pPr>
            <a:r>
              <a:rPr lang="en-US" sz="2000" dirty="0"/>
              <a:t>The beneficial owners of the Transferee Entity or Transferee Trust</a:t>
            </a:r>
          </a:p>
          <a:p>
            <a:pPr marL="742950" lvl="1" indent="-285750">
              <a:buFont typeface="Arial" panose="020B0604020202020204" pitchFamily="34" charset="0"/>
              <a:buChar char="•"/>
            </a:pPr>
            <a:r>
              <a:rPr lang="en-US" sz="2000" dirty="0"/>
              <a:t>The identities of persons signing documents</a:t>
            </a:r>
          </a:p>
          <a:p>
            <a:pPr marL="742950" lvl="1" indent="-285750">
              <a:buFont typeface="Arial" panose="020B0604020202020204" pitchFamily="34" charset="0"/>
              <a:buChar char="•"/>
            </a:pPr>
            <a:r>
              <a:rPr lang="en-US" sz="2000" dirty="0"/>
              <a:t>The Transferor</a:t>
            </a:r>
          </a:p>
          <a:p>
            <a:pPr marL="742950" lvl="1" indent="-285750">
              <a:buFont typeface="Arial" panose="020B0604020202020204" pitchFamily="34" charset="0"/>
              <a:buChar char="•"/>
            </a:pPr>
            <a:r>
              <a:rPr lang="en-US" sz="2000" dirty="0"/>
              <a:t>The Residential Real Property</a:t>
            </a:r>
          </a:p>
          <a:p>
            <a:pPr marL="742950" lvl="1" indent="-285750">
              <a:buFont typeface="Arial" panose="020B0604020202020204" pitchFamily="34" charset="0"/>
              <a:buChar char="•"/>
            </a:pPr>
            <a:r>
              <a:rPr lang="en-US" sz="2000" dirty="0"/>
              <a:t>Total consideration and payments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18202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E1E9-179E-9C1C-48A1-C633D6FBD087}"/>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Residential Real Estate Reporting Rule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21BDBA1C-B9B8-34ED-CE1B-58C391D3BBAD}"/>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86D1E14-D1AF-53BC-1889-E304316E46B2}"/>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26D966B6-0709-8653-EA77-DE4DA4F16906}"/>
              </a:ext>
            </a:extLst>
          </p:cNvPr>
          <p:cNvSpPr txBox="1"/>
          <p:nvPr/>
        </p:nvSpPr>
        <p:spPr>
          <a:xfrm>
            <a:off x="455139" y="1527634"/>
            <a:ext cx="9358095" cy="2677656"/>
          </a:xfrm>
          <a:prstGeom prst="rect">
            <a:avLst/>
          </a:prstGeom>
          <a:noFill/>
        </p:spPr>
        <p:txBody>
          <a:bodyPr wrap="square">
            <a:spAutoFit/>
          </a:bodyPr>
          <a:lstStyle/>
          <a:p>
            <a:r>
              <a:rPr lang="en-US" sz="2000" b="1" dirty="0"/>
              <a:t>The RRE Rule will require new procedures</a:t>
            </a:r>
          </a:p>
          <a:p>
            <a:endParaRPr lang="en-US" sz="800" dirty="0"/>
          </a:p>
          <a:p>
            <a:pPr marL="285750" indent="-285750">
              <a:buFont typeface="Arial" panose="020B0604020202020204" pitchFamily="34" charset="0"/>
              <a:buChar char="•"/>
            </a:pPr>
            <a:r>
              <a:rPr lang="en-US" sz="2000" dirty="0"/>
              <a:t>Designation Agreement to select Reporting Person </a:t>
            </a:r>
          </a:p>
          <a:p>
            <a:pPr marL="285750" indent="-285750">
              <a:buFont typeface="Arial" panose="020B0604020202020204" pitchFamily="34" charset="0"/>
              <a:buChar char="•"/>
            </a:pPr>
            <a:r>
              <a:rPr lang="en-US" sz="2000" dirty="0"/>
              <a:t>Certificates to document Reporting Person’s reasonable reliance </a:t>
            </a:r>
          </a:p>
          <a:p>
            <a:pPr marL="285750" indent="-285750">
              <a:buFont typeface="Arial" panose="020B0604020202020204" pitchFamily="34" charset="0"/>
              <a:buChar char="•"/>
            </a:pPr>
            <a:r>
              <a:rPr lang="en-US" sz="2000" dirty="0"/>
              <a:t>Filing system for the Reporting Person</a:t>
            </a:r>
          </a:p>
          <a:p>
            <a:pPr marL="285750" indent="-285750">
              <a:buFont typeface="Arial" panose="020B0604020202020204" pitchFamily="34" charset="0"/>
              <a:buChar char="•"/>
            </a:pPr>
            <a:r>
              <a:rPr lang="en-US" sz="2000" dirty="0"/>
              <a:t>Method of data collection to prepare the Report</a:t>
            </a:r>
          </a:p>
          <a:p>
            <a:pPr marL="285750" indent="-285750">
              <a:buFont typeface="Arial" panose="020B0604020202020204" pitchFamily="34" charset="0"/>
              <a:buChar char="•"/>
            </a:pPr>
            <a:r>
              <a:rPr lang="en-US" sz="2000" dirty="0"/>
              <a:t>Document retention system for document retention, archiving and retrieval requirements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44335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8BCC6-9A96-180F-C481-7A9FDC451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D0728E-1EAB-7548-3409-743901F725F1}"/>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Overview: Evaluation</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A16D9FAC-0AD2-D6F6-7239-8E26A25CEEE8}"/>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13941EE5-1710-1891-3C0D-D19FFB526DA2}"/>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19EF6385-1B1B-708E-A893-E4D93461FA34}"/>
              </a:ext>
            </a:extLst>
          </p:cNvPr>
          <p:cNvSpPr txBox="1"/>
          <p:nvPr/>
        </p:nvSpPr>
        <p:spPr>
          <a:xfrm>
            <a:off x="455139" y="1527634"/>
            <a:ext cx="9358095" cy="2985433"/>
          </a:xfrm>
          <a:prstGeom prst="rect">
            <a:avLst/>
          </a:prstGeom>
          <a:noFill/>
        </p:spPr>
        <p:txBody>
          <a:bodyPr wrap="square">
            <a:spAutoFit/>
          </a:bodyPr>
          <a:lstStyle/>
          <a:p>
            <a:r>
              <a:rPr lang="en-US" sz="2000" b="1" dirty="0"/>
              <a:t>The RRE Rule requires a multi-step analysis</a:t>
            </a:r>
          </a:p>
          <a:p>
            <a:endParaRPr lang="en-US" sz="800" dirty="0"/>
          </a:p>
          <a:p>
            <a:pPr marL="457200" indent="-457200">
              <a:buAutoNum type="arabicPeriod"/>
            </a:pPr>
            <a:r>
              <a:rPr lang="en-US" sz="2000" dirty="0"/>
              <a:t>Is the Transaction Reportable?</a:t>
            </a:r>
          </a:p>
          <a:p>
            <a:pPr marL="457200" indent="-457200">
              <a:buAutoNum type="arabicPeriod"/>
            </a:pPr>
            <a:r>
              <a:rPr lang="en-US" sz="2000" dirty="0"/>
              <a:t>If Reportable, is the Transaction Exempt?</a:t>
            </a:r>
          </a:p>
          <a:p>
            <a:pPr marL="457200" indent="-457200">
              <a:buAutoNum type="arabicPeriod"/>
            </a:pPr>
            <a:r>
              <a:rPr lang="en-US" sz="2000" dirty="0"/>
              <a:t>If Reportable and Not Exempt, who will be the Reporting Person? (Cascade vs Designation)?</a:t>
            </a:r>
          </a:p>
          <a:p>
            <a:pPr marL="457200" indent="-457200">
              <a:buAutoNum type="arabicPeriod"/>
            </a:pPr>
            <a:r>
              <a:rPr lang="en-US" sz="2000" dirty="0"/>
              <a:t>If Reportable and Not Exempt, what information needs to be collected?</a:t>
            </a:r>
          </a:p>
          <a:p>
            <a:pPr marL="457200" indent="-457200">
              <a:buAutoNum type="arabicPeriod"/>
            </a:pPr>
            <a:r>
              <a:rPr lang="en-US" sz="2000" dirty="0"/>
              <a:t>How and when is the Report filed?</a:t>
            </a:r>
          </a:p>
          <a:p>
            <a:pPr marL="457200" indent="-457200">
              <a:buAutoNum type="arabicPeriod"/>
            </a:pPr>
            <a:r>
              <a:rPr lang="en-US" sz="2000" dirty="0"/>
              <a:t>What information must be retained by the Reporting Person and for how long?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68249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CD48-F01A-7CE3-80BF-3E0BBAD51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5E2F9-8958-517C-8C6D-78073035A4B8}"/>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Is the Transaction Reportable?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15D7AEFE-239A-8E25-0D30-065608676C1A}"/>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2162B476-2F62-BFAE-7880-28E7D430A01C}"/>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6D516381-7B5A-2CE5-CCF9-82BA190EE594}"/>
              </a:ext>
            </a:extLst>
          </p:cNvPr>
          <p:cNvSpPr txBox="1"/>
          <p:nvPr/>
        </p:nvSpPr>
        <p:spPr>
          <a:xfrm>
            <a:off x="455139" y="1527634"/>
            <a:ext cx="9358095" cy="4216539"/>
          </a:xfrm>
          <a:prstGeom prst="rect">
            <a:avLst/>
          </a:prstGeom>
          <a:noFill/>
        </p:spPr>
        <p:txBody>
          <a:bodyPr wrap="square">
            <a:spAutoFit/>
          </a:bodyPr>
          <a:lstStyle/>
          <a:p>
            <a:r>
              <a:rPr lang="en-US" sz="2000" b="1" dirty="0"/>
              <a:t>A Transaction is Reportable if:</a:t>
            </a:r>
          </a:p>
          <a:p>
            <a:endParaRPr lang="en-US" sz="800" dirty="0"/>
          </a:p>
          <a:p>
            <a:r>
              <a:rPr lang="en-US" sz="2000" dirty="0"/>
              <a:t>There is a transfer of “residential real property” defined as:</a:t>
            </a:r>
          </a:p>
          <a:p>
            <a:r>
              <a:rPr lang="en-US" sz="2000" dirty="0"/>
              <a:t> (i) Real property located in the United States containing a structure designed principally for occupancy by one to four families;</a:t>
            </a:r>
          </a:p>
          <a:p>
            <a:r>
              <a:rPr lang="en-US" sz="2000" dirty="0"/>
              <a:t>(ii) Land located in the United States on which the transferee intends to build a structure designed principally for occupancy by one to four families;</a:t>
            </a:r>
          </a:p>
          <a:p>
            <a:r>
              <a:rPr lang="en-US" sz="2000" dirty="0"/>
              <a:t>(iii) A unit designed principally for occupancy by one to four families within a structure on land located in the United States; or</a:t>
            </a:r>
          </a:p>
          <a:p>
            <a:r>
              <a:rPr lang="en-US" sz="2000" dirty="0"/>
              <a:t>(iv) Shares in a cooperative housing corporation for which the underlying property is located in the United States.  </a:t>
            </a:r>
          </a:p>
          <a:p>
            <a:endParaRPr lang="en-US" sz="2000" dirty="0"/>
          </a:p>
          <a:p>
            <a:r>
              <a:rPr lang="en-US" sz="2000" dirty="0"/>
              <a:t>31 CFR 1031.320(b). </a:t>
            </a:r>
          </a:p>
          <a:p>
            <a:endParaRPr lang="en-US" sz="2000" dirty="0"/>
          </a:p>
        </p:txBody>
      </p:sp>
    </p:spTree>
    <p:extLst>
      <p:ext uri="{BB962C8B-B14F-4D97-AF65-F5344CB8AC3E}">
        <p14:creationId xmlns:p14="http://schemas.microsoft.com/office/powerpoint/2010/main" val="37470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75656-AE07-3A7C-C9FE-CC8D09C5A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5587C-1231-3A77-C73C-3198F1E7CA86}"/>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Is the Transaction Reportable?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F12166CA-4AF0-53F7-6384-08060BCD67FE}"/>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D514660E-4541-05C7-E724-64B06EB2E046}"/>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8D1BABE9-62FD-F249-4A24-2A677F27B31D}"/>
              </a:ext>
            </a:extLst>
          </p:cNvPr>
          <p:cNvSpPr txBox="1"/>
          <p:nvPr/>
        </p:nvSpPr>
        <p:spPr>
          <a:xfrm>
            <a:off x="455139" y="1527634"/>
            <a:ext cx="9358095" cy="4832092"/>
          </a:xfrm>
          <a:prstGeom prst="rect">
            <a:avLst/>
          </a:prstGeom>
          <a:noFill/>
        </p:spPr>
        <p:txBody>
          <a:bodyPr wrap="square">
            <a:spAutoFit/>
          </a:bodyPr>
          <a:lstStyle/>
          <a:p>
            <a:r>
              <a:rPr lang="en-US" sz="2000" b="1" dirty="0"/>
              <a:t>A Transaction is Not Reportable if the Transaction is:</a:t>
            </a:r>
          </a:p>
          <a:p>
            <a:endParaRPr lang="en-US" sz="800" dirty="0"/>
          </a:p>
          <a:p>
            <a:r>
              <a:rPr lang="en-US" sz="2000" dirty="0"/>
              <a:t>(i) Any grant, transfer, or revocation of an easement;</a:t>
            </a:r>
          </a:p>
          <a:p>
            <a:r>
              <a:rPr lang="en-US" sz="2000" dirty="0"/>
              <a:t>(ii) Any transfer resulting from the death of an individual, whether pursuant to the terms of a decedent's will or the terms of a trust, the operation of law, or by contractual provision;</a:t>
            </a:r>
          </a:p>
          <a:p>
            <a:r>
              <a:rPr lang="en-US" sz="2000" dirty="0"/>
              <a:t>(iii) Any transfer incident to divorce or dissolution of a marriage or civil union;</a:t>
            </a:r>
          </a:p>
          <a:p>
            <a:r>
              <a:rPr lang="en-US" sz="2000" dirty="0"/>
              <a:t>(iv) Any transfer to a bankruptcy estate;</a:t>
            </a:r>
          </a:p>
          <a:p>
            <a:r>
              <a:rPr lang="en-US" sz="2000" dirty="0"/>
              <a:t>(v) Any transfer supervised by a court in the United States;</a:t>
            </a:r>
          </a:p>
          <a:p>
            <a:r>
              <a:rPr lang="en-US" sz="2000" dirty="0"/>
              <a:t>(vi) Any transfer for no consideration made by an individual, either alone or with the individual's spouse, to a trust of which that individual, that individual's spouse, or both of them, are the settlor(s) or grantor(s);</a:t>
            </a:r>
          </a:p>
          <a:p>
            <a:r>
              <a:rPr lang="en-US" sz="2000" dirty="0"/>
              <a:t>(vii) Any transfer to a qualified intermediary for purposes of 26 CFR 1.1031(k)-1; or</a:t>
            </a:r>
          </a:p>
          <a:p>
            <a:r>
              <a:rPr lang="en-US" sz="2000" dirty="0"/>
              <a:t>(viii) Any transfer for which there is no reporting person.  </a:t>
            </a:r>
          </a:p>
          <a:p>
            <a:endParaRPr lang="en-US" sz="2000" dirty="0"/>
          </a:p>
          <a:p>
            <a:r>
              <a:rPr lang="en-US" sz="2000" dirty="0"/>
              <a:t>31 CFR 1031.320(b)(2). </a:t>
            </a:r>
          </a:p>
        </p:txBody>
      </p:sp>
    </p:spTree>
    <p:extLst>
      <p:ext uri="{BB962C8B-B14F-4D97-AF65-F5344CB8AC3E}">
        <p14:creationId xmlns:p14="http://schemas.microsoft.com/office/powerpoint/2010/main" val="227417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5872-32D8-1ECA-C945-CB1B1490E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6D479-2C1F-A1BB-4EED-4392897D8CBA}"/>
              </a:ext>
            </a:extLst>
          </p:cNvPr>
          <p:cNvSpPr>
            <a:spLocks noGrp="1"/>
          </p:cNvSpPr>
          <p:nvPr>
            <p:ph type="title"/>
          </p:nvPr>
        </p:nvSpPr>
        <p:spPr>
          <a:xfrm>
            <a:off x="455140" y="303113"/>
            <a:ext cx="10044023" cy="877729"/>
          </a:xfrm>
        </p:spPr>
        <p:txBody>
          <a:bodyPr anchor="ctr">
            <a:normAutofit/>
          </a:bodyPr>
          <a:lstStyle/>
          <a:p>
            <a:r>
              <a:rPr lang="en-US" sz="2900" b="1" dirty="0">
                <a:latin typeface="Lato" panose="020F0502020204030203" pitchFamily="34" charset="0"/>
                <a:ea typeface="Lato" panose="020F0502020204030203" pitchFamily="34" charset="0"/>
                <a:cs typeface="Lato" panose="020F0502020204030203" pitchFamily="34" charset="0"/>
              </a:rPr>
              <a:t>Is the Transaction Reportable?</a:t>
            </a:r>
            <a:endParaRPr lang="en-US" sz="2900" dirty="0">
              <a:solidFill>
                <a:srgbClr val="239BAF"/>
              </a:solidFill>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82F1B3FE-E4D5-DDFE-14CF-8DFA0C730DA5}"/>
              </a:ext>
            </a:extLst>
          </p:cNvPr>
          <p:cNvPicPr>
            <a:picLocks noChangeAspect="1"/>
          </p:cNvPicPr>
          <p:nvPr/>
        </p:nvPicPr>
        <p:blipFill>
          <a:blip r:embed="rId3"/>
          <a:stretch>
            <a:fillRect/>
          </a:stretch>
        </p:blipFill>
        <p:spPr>
          <a:xfrm>
            <a:off x="10245047" y="497226"/>
            <a:ext cx="1491813" cy="489501"/>
          </a:xfrm>
          <a:prstGeom prst="rect">
            <a:avLst/>
          </a:prstGeom>
        </p:spPr>
      </p:pic>
      <p:sp>
        <p:nvSpPr>
          <p:cNvPr id="4" name="Rechteck 29">
            <a:extLst>
              <a:ext uri="{FF2B5EF4-FFF2-40B4-BE49-F238E27FC236}">
                <a16:creationId xmlns:a16="http://schemas.microsoft.com/office/drawing/2014/main" id="{0C404C6D-3015-2D24-58E2-A4E2DBE193EC}"/>
              </a:ext>
            </a:extLst>
          </p:cNvPr>
          <p:cNvSpPr/>
          <p:nvPr/>
        </p:nvSpPr>
        <p:spPr>
          <a:xfrm>
            <a:off x="0" y="1234826"/>
            <a:ext cx="9601200" cy="178938"/>
          </a:xfrm>
          <a:prstGeom prst="rect">
            <a:avLst/>
          </a:prstGeom>
          <a:gradFill>
            <a:gsLst>
              <a:gs pos="0">
                <a:srgbClr val="26ABC0">
                  <a:alpha val="0"/>
                </a:srgbClr>
              </a:gs>
              <a:gs pos="36000">
                <a:srgbClr val="26ABC0">
                  <a:alpha val="52000"/>
                </a:srgbClr>
              </a:gs>
              <a:gs pos="62000">
                <a:srgbClr val="26ABC0"/>
              </a:gs>
              <a:gs pos="84000">
                <a:srgbClr val="26ABC0"/>
              </a:gs>
            </a:gsLst>
            <a:lin ang="10800000" scaled="1"/>
          </a:gradFill>
        </p:spPr>
        <p:txBody>
          <a:bodyPr wrap="square" lIns="720000" tIns="0" bIns="180000" anchor="ctr" anchorCtr="0">
            <a:noAutofit/>
          </a:bodyPr>
          <a:lstStyle/>
          <a:p>
            <a:endParaRPr lang="en-US" sz="4000" noProof="1">
              <a:solidFill>
                <a:schemeClr val="bg1"/>
              </a:solidFill>
              <a:latin typeface="Bebas Neue" panose="020B0606020202050201" pitchFamily="34" charset="0"/>
            </a:endParaRPr>
          </a:p>
        </p:txBody>
      </p:sp>
      <p:sp>
        <p:nvSpPr>
          <p:cNvPr id="9" name="TextBox 8">
            <a:extLst>
              <a:ext uri="{FF2B5EF4-FFF2-40B4-BE49-F238E27FC236}">
                <a16:creationId xmlns:a16="http://schemas.microsoft.com/office/drawing/2014/main" id="{A6E5AE06-E621-983D-4F82-4FEA194DB7D0}"/>
              </a:ext>
            </a:extLst>
          </p:cNvPr>
          <p:cNvSpPr txBox="1"/>
          <p:nvPr/>
        </p:nvSpPr>
        <p:spPr>
          <a:xfrm>
            <a:off x="455139" y="1527634"/>
            <a:ext cx="9358095" cy="4909036"/>
          </a:xfrm>
          <a:prstGeom prst="rect">
            <a:avLst/>
          </a:prstGeom>
          <a:noFill/>
        </p:spPr>
        <p:txBody>
          <a:bodyPr wrap="square">
            <a:spAutoFit/>
          </a:bodyPr>
          <a:lstStyle/>
          <a:p>
            <a:r>
              <a:rPr lang="en-US" sz="2000" b="1" dirty="0"/>
              <a:t>A Transaction is Reportable if the Transaction is a non-excluded transfer of residential real property in a non-financed transfer:</a:t>
            </a:r>
          </a:p>
          <a:p>
            <a:endParaRPr lang="en-US" sz="800" dirty="0"/>
          </a:p>
          <a:p>
            <a:r>
              <a:rPr lang="en-US" sz="2000" dirty="0"/>
              <a:t>A “non-financed transfer” occurs where there is no extension of credit to a transferee that is both </a:t>
            </a:r>
          </a:p>
          <a:p>
            <a:pPr marL="457200" indent="-457200">
              <a:buAutoNum type="arabicParenBoth"/>
            </a:pPr>
            <a:r>
              <a:rPr lang="en-US" sz="2000" dirty="0"/>
              <a:t>secured by the transferred property and </a:t>
            </a:r>
          </a:p>
          <a:p>
            <a:pPr marL="457200" indent="-457200">
              <a:buAutoNum type="arabicParenBoth"/>
            </a:pPr>
            <a:r>
              <a:rPr lang="en-US" sz="2000" dirty="0"/>
              <a:t>extended by a financial institution subject to an Anti-Money Laundering (AML) program and Suspicious Activity Report (SAR) obligation.  31 CFR 1031.320(n)(5).</a:t>
            </a:r>
          </a:p>
          <a:p>
            <a:pPr marL="457200" indent="-457200">
              <a:buAutoNum type="arabicParenBoth"/>
            </a:pPr>
            <a:endParaRPr lang="en-US" sz="2000" dirty="0"/>
          </a:p>
          <a:p>
            <a:pPr marL="342900" indent="-342900">
              <a:buFont typeface="Wingdings" panose="05000000000000000000" pitchFamily="2" charset="2"/>
              <a:buChar char="Ø"/>
            </a:pPr>
            <a:r>
              <a:rPr lang="en-US" sz="2000" dirty="0"/>
              <a:t>Banks and nearly all traditional mortgage lenders are subject to AML and SAR obligations under the Bank Secrecy Act. </a:t>
            </a:r>
          </a:p>
          <a:p>
            <a:pPr marL="342900" indent="-342900">
              <a:spcBef>
                <a:spcPts val="600"/>
              </a:spcBef>
              <a:buFont typeface="Wingdings" panose="05000000000000000000" pitchFamily="2" charset="2"/>
              <a:buChar char="Ø"/>
            </a:pPr>
            <a:r>
              <a:rPr lang="en-US" sz="2000" dirty="0"/>
              <a:t>Transfers that are financed only by a lender without an obligation to maintain an AML program and file SARs, such as a non-bank private lender, are treated as non-financed transfers and are potentially reportable.</a:t>
            </a:r>
          </a:p>
          <a:p>
            <a:endParaRPr lang="en-US" sz="2000" dirty="0"/>
          </a:p>
          <a:p>
            <a:endParaRPr lang="en-US" sz="2000" dirty="0"/>
          </a:p>
        </p:txBody>
      </p:sp>
    </p:spTree>
    <p:extLst>
      <p:ext uri="{BB962C8B-B14F-4D97-AF65-F5344CB8AC3E}">
        <p14:creationId xmlns:p14="http://schemas.microsoft.com/office/powerpoint/2010/main" val="2841963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6757</TotalTime>
  <Words>3480</Words>
  <Application>Microsoft Office PowerPoint</Application>
  <PresentationFormat>Widescreen</PresentationFormat>
  <Paragraphs>278</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Bebas Neue</vt:lpstr>
      <vt:lpstr>Calibri</vt:lpstr>
      <vt:lpstr>Calibri Light</vt:lpstr>
      <vt:lpstr>Lato</vt:lpstr>
      <vt:lpstr>Lato Black</vt:lpstr>
      <vt:lpstr>Open Sans</vt:lpstr>
      <vt:lpstr>Segoe UI</vt:lpstr>
      <vt:lpstr>Times New Roman</vt:lpstr>
      <vt:lpstr>Wingdings</vt:lpstr>
      <vt:lpstr>Office Theme</vt:lpstr>
      <vt:lpstr>PowerPoint Presentation</vt:lpstr>
      <vt:lpstr>Agenda</vt:lpstr>
      <vt:lpstr>Overview – The RRE Rule</vt:lpstr>
      <vt:lpstr>Residential Real Estate Reporting Rule</vt:lpstr>
      <vt:lpstr>Residential Real Estate Reporting Rule</vt:lpstr>
      <vt:lpstr>Overview: Evaluation</vt:lpstr>
      <vt:lpstr>Is the Transaction Reportable?</vt:lpstr>
      <vt:lpstr>Is the Transaction Reportable?</vt:lpstr>
      <vt:lpstr>Is the Transaction Reportable?</vt:lpstr>
      <vt:lpstr>Is the Transaction Reportable?</vt:lpstr>
      <vt:lpstr>Is the Transaction Reportable?</vt:lpstr>
      <vt:lpstr>Is the Transaction Reportable?</vt:lpstr>
      <vt:lpstr>Determining the Reporting Person</vt:lpstr>
      <vt:lpstr>Determining the Reporting Person</vt:lpstr>
      <vt:lpstr>Determining the Reporting Person</vt:lpstr>
      <vt:lpstr>Contents of the Report - 1</vt:lpstr>
      <vt:lpstr>Contents of the Report - 2</vt:lpstr>
      <vt:lpstr>Contents of the Report - 3</vt:lpstr>
      <vt:lpstr>Contents of the Report - 4</vt:lpstr>
      <vt:lpstr>Contents of the Report - 5</vt:lpstr>
      <vt:lpstr>Timing of the Report</vt:lpstr>
      <vt:lpstr>Our Solution</vt:lpstr>
      <vt:lpstr>Our Solution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Transparency Act: Challenges for Trusts and Trustees</dc:title>
  <dc:creator>Jonathan B. Wilson, Esq.</dc:creator>
  <cp:lastModifiedBy>Alan Fields</cp:lastModifiedBy>
  <cp:revision>53</cp:revision>
  <dcterms:created xsi:type="dcterms:W3CDTF">2023-10-14T13:52:46Z</dcterms:created>
  <dcterms:modified xsi:type="dcterms:W3CDTF">2025-05-14T14:11:21Z</dcterms:modified>
</cp:coreProperties>
</file>