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9" r:id="rId4"/>
    <p:sldId id="270" r:id="rId5"/>
    <p:sldId id="271" r:id="rId6"/>
    <p:sldId id="272" r:id="rId7"/>
    <p:sldId id="260" r:id="rId8"/>
    <p:sldId id="280" r:id="rId9"/>
    <p:sldId id="273" r:id="rId10"/>
    <p:sldId id="274" r:id="rId11"/>
    <p:sldId id="275" r:id="rId12"/>
    <p:sldId id="276" r:id="rId13"/>
    <p:sldId id="277" r:id="rId14"/>
    <p:sldId id="279" r:id="rId15"/>
    <p:sldId id="278" r:id="rId16"/>
    <p:sldId id="281" r:id="rId17"/>
    <p:sldId id="282" r:id="rId18"/>
    <p:sldId id="283" r:id="rId19"/>
    <p:sldId id="284" r:id="rId20"/>
    <p:sldId id="286" r:id="rId21"/>
    <p:sldId id="287" r:id="rId22"/>
    <p:sldId id="288" r:id="rId23"/>
    <p:sldId id="285" r:id="rId24"/>
    <p:sldId id="289" r:id="rId25"/>
    <p:sldId id="290" r:id="rId26"/>
    <p:sldId id="291" r:id="rId27"/>
    <p:sldId id="269" r:id="rId2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9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7" d="100"/>
          <a:sy n="87" d="100"/>
        </p:scale>
        <p:origin x="-20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57142CF5-E2D2-4A3D-AB7F-10320CA3467D}" type="datetimeFigureOut">
              <a:rPr lang="en-US" smtClean="0"/>
              <a:t>4/17/2018</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71974B7-DB51-49C4-A660-39800954D700}" type="slidenum">
              <a:rPr lang="en-US" smtClean="0"/>
              <a:t>‹#›</a:t>
            </a:fld>
            <a:endParaRPr lang="en-US"/>
          </a:p>
        </p:txBody>
      </p:sp>
    </p:spTree>
    <p:extLst>
      <p:ext uri="{BB962C8B-B14F-4D97-AF65-F5344CB8AC3E}">
        <p14:creationId xmlns:p14="http://schemas.microsoft.com/office/powerpoint/2010/main" val="1638533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1</a:t>
            </a:fld>
            <a:endParaRPr lang="en-US"/>
          </a:p>
        </p:txBody>
      </p:sp>
    </p:spTree>
    <p:extLst>
      <p:ext uri="{BB962C8B-B14F-4D97-AF65-F5344CB8AC3E}">
        <p14:creationId xmlns:p14="http://schemas.microsoft.com/office/powerpoint/2010/main" val="404466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10</a:t>
            </a:fld>
            <a:endParaRPr lang="en-US"/>
          </a:p>
        </p:txBody>
      </p:sp>
    </p:spTree>
    <p:extLst>
      <p:ext uri="{BB962C8B-B14F-4D97-AF65-F5344CB8AC3E}">
        <p14:creationId xmlns:p14="http://schemas.microsoft.com/office/powerpoint/2010/main" val="3747349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11</a:t>
            </a:fld>
            <a:endParaRPr lang="en-US"/>
          </a:p>
        </p:txBody>
      </p:sp>
    </p:spTree>
    <p:extLst>
      <p:ext uri="{BB962C8B-B14F-4D97-AF65-F5344CB8AC3E}">
        <p14:creationId xmlns:p14="http://schemas.microsoft.com/office/powerpoint/2010/main" val="2558344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12</a:t>
            </a:fld>
            <a:endParaRPr lang="en-US"/>
          </a:p>
        </p:txBody>
      </p:sp>
    </p:spTree>
    <p:extLst>
      <p:ext uri="{BB962C8B-B14F-4D97-AF65-F5344CB8AC3E}">
        <p14:creationId xmlns:p14="http://schemas.microsoft.com/office/powerpoint/2010/main" val="2128297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13</a:t>
            </a:fld>
            <a:endParaRPr lang="en-US"/>
          </a:p>
        </p:txBody>
      </p:sp>
    </p:spTree>
    <p:extLst>
      <p:ext uri="{BB962C8B-B14F-4D97-AF65-F5344CB8AC3E}">
        <p14:creationId xmlns:p14="http://schemas.microsoft.com/office/powerpoint/2010/main" val="2014308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14</a:t>
            </a:fld>
            <a:endParaRPr lang="en-US"/>
          </a:p>
        </p:txBody>
      </p:sp>
    </p:spTree>
    <p:extLst>
      <p:ext uri="{BB962C8B-B14F-4D97-AF65-F5344CB8AC3E}">
        <p14:creationId xmlns:p14="http://schemas.microsoft.com/office/powerpoint/2010/main" val="1176140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15</a:t>
            </a:fld>
            <a:endParaRPr lang="en-US"/>
          </a:p>
        </p:txBody>
      </p:sp>
    </p:spTree>
    <p:extLst>
      <p:ext uri="{BB962C8B-B14F-4D97-AF65-F5344CB8AC3E}">
        <p14:creationId xmlns:p14="http://schemas.microsoft.com/office/powerpoint/2010/main" val="1289656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16</a:t>
            </a:fld>
            <a:endParaRPr lang="en-US"/>
          </a:p>
        </p:txBody>
      </p:sp>
    </p:spTree>
    <p:extLst>
      <p:ext uri="{BB962C8B-B14F-4D97-AF65-F5344CB8AC3E}">
        <p14:creationId xmlns:p14="http://schemas.microsoft.com/office/powerpoint/2010/main" val="132066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17</a:t>
            </a:fld>
            <a:endParaRPr lang="en-US"/>
          </a:p>
        </p:txBody>
      </p:sp>
    </p:spTree>
    <p:extLst>
      <p:ext uri="{BB962C8B-B14F-4D97-AF65-F5344CB8AC3E}">
        <p14:creationId xmlns:p14="http://schemas.microsoft.com/office/powerpoint/2010/main" val="714085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18</a:t>
            </a:fld>
            <a:endParaRPr lang="en-US"/>
          </a:p>
        </p:txBody>
      </p:sp>
    </p:spTree>
    <p:extLst>
      <p:ext uri="{BB962C8B-B14F-4D97-AF65-F5344CB8AC3E}">
        <p14:creationId xmlns:p14="http://schemas.microsoft.com/office/powerpoint/2010/main" val="2338696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19</a:t>
            </a:fld>
            <a:endParaRPr lang="en-US"/>
          </a:p>
        </p:txBody>
      </p:sp>
    </p:spTree>
    <p:extLst>
      <p:ext uri="{BB962C8B-B14F-4D97-AF65-F5344CB8AC3E}">
        <p14:creationId xmlns:p14="http://schemas.microsoft.com/office/powerpoint/2010/main" val="150514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2</a:t>
            </a:fld>
            <a:endParaRPr lang="en-US"/>
          </a:p>
        </p:txBody>
      </p:sp>
    </p:spTree>
    <p:extLst>
      <p:ext uri="{BB962C8B-B14F-4D97-AF65-F5344CB8AC3E}">
        <p14:creationId xmlns:p14="http://schemas.microsoft.com/office/powerpoint/2010/main" val="3602486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20</a:t>
            </a:fld>
            <a:endParaRPr lang="en-US"/>
          </a:p>
        </p:txBody>
      </p:sp>
    </p:spTree>
    <p:extLst>
      <p:ext uri="{BB962C8B-B14F-4D97-AF65-F5344CB8AC3E}">
        <p14:creationId xmlns:p14="http://schemas.microsoft.com/office/powerpoint/2010/main" val="2044241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21</a:t>
            </a:fld>
            <a:endParaRPr lang="en-US"/>
          </a:p>
        </p:txBody>
      </p:sp>
    </p:spTree>
    <p:extLst>
      <p:ext uri="{BB962C8B-B14F-4D97-AF65-F5344CB8AC3E}">
        <p14:creationId xmlns:p14="http://schemas.microsoft.com/office/powerpoint/2010/main" val="97657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22</a:t>
            </a:fld>
            <a:endParaRPr lang="en-US"/>
          </a:p>
        </p:txBody>
      </p:sp>
    </p:spTree>
    <p:extLst>
      <p:ext uri="{BB962C8B-B14F-4D97-AF65-F5344CB8AC3E}">
        <p14:creationId xmlns:p14="http://schemas.microsoft.com/office/powerpoint/2010/main" val="3823333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23</a:t>
            </a:fld>
            <a:endParaRPr lang="en-US"/>
          </a:p>
        </p:txBody>
      </p:sp>
    </p:spTree>
    <p:extLst>
      <p:ext uri="{BB962C8B-B14F-4D97-AF65-F5344CB8AC3E}">
        <p14:creationId xmlns:p14="http://schemas.microsoft.com/office/powerpoint/2010/main" val="1819315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24</a:t>
            </a:fld>
            <a:endParaRPr lang="en-US"/>
          </a:p>
        </p:txBody>
      </p:sp>
    </p:spTree>
    <p:extLst>
      <p:ext uri="{BB962C8B-B14F-4D97-AF65-F5344CB8AC3E}">
        <p14:creationId xmlns:p14="http://schemas.microsoft.com/office/powerpoint/2010/main" val="3146922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25</a:t>
            </a:fld>
            <a:endParaRPr lang="en-US"/>
          </a:p>
        </p:txBody>
      </p:sp>
    </p:spTree>
    <p:extLst>
      <p:ext uri="{BB962C8B-B14F-4D97-AF65-F5344CB8AC3E}">
        <p14:creationId xmlns:p14="http://schemas.microsoft.com/office/powerpoint/2010/main" val="2498953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26</a:t>
            </a:fld>
            <a:endParaRPr lang="en-US"/>
          </a:p>
        </p:txBody>
      </p:sp>
    </p:spTree>
    <p:extLst>
      <p:ext uri="{BB962C8B-B14F-4D97-AF65-F5344CB8AC3E}">
        <p14:creationId xmlns:p14="http://schemas.microsoft.com/office/powerpoint/2010/main" val="4101928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1974B7-DB51-49C4-A660-39800954D700}" type="slidenum">
              <a:rPr lang="en-US" smtClean="0"/>
              <a:t>27</a:t>
            </a:fld>
            <a:endParaRPr lang="en-US"/>
          </a:p>
        </p:txBody>
      </p:sp>
    </p:spTree>
    <p:extLst>
      <p:ext uri="{BB962C8B-B14F-4D97-AF65-F5344CB8AC3E}">
        <p14:creationId xmlns:p14="http://schemas.microsoft.com/office/powerpoint/2010/main" val="2655330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3</a:t>
            </a:fld>
            <a:endParaRPr lang="en-US"/>
          </a:p>
        </p:txBody>
      </p:sp>
    </p:spTree>
    <p:extLst>
      <p:ext uri="{BB962C8B-B14F-4D97-AF65-F5344CB8AC3E}">
        <p14:creationId xmlns:p14="http://schemas.microsoft.com/office/powerpoint/2010/main" val="359531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4</a:t>
            </a:fld>
            <a:endParaRPr lang="en-US"/>
          </a:p>
        </p:txBody>
      </p:sp>
    </p:spTree>
    <p:extLst>
      <p:ext uri="{BB962C8B-B14F-4D97-AF65-F5344CB8AC3E}">
        <p14:creationId xmlns:p14="http://schemas.microsoft.com/office/powerpoint/2010/main" val="3376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5</a:t>
            </a:fld>
            <a:endParaRPr lang="en-US"/>
          </a:p>
        </p:txBody>
      </p:sp>
    </p:spTree>
    <p:extLst>
      <p:ext uri="{BB962C8B-B14F-4D97-AF65-F5344CB8AC3E}">
        <p14:creationId xmlns:p14="http://schemas.microsoft.com/office/powerpoint/2010/main" val="271750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6</a:t>
            </a:fld>
            <a:endParaRPr lang="en-US"/>
          </a:p>
        </p:txBody>
      </p:sp>
    </p:spTree>
    <p:extLst>
      <p:ext uri="{BB962C8B-B14F-4D97-AF65-F5344CB8AC3E}">
        <p14:creationId xmlns:p14="http://schemas.microsoft.com/office/powerpoint/2010/main" val="1976115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7</a:t>
            </a:fld>
            <a:endParaRPr lang="en-US"/>
          </a:p>
        </p:txBody>
      </p:sp>
    </p:spTree>
    <p:extLst>
      <p:ext uri="{BB962C8B-B14F-4D97-AF65-F5344CB8AC3E}">
        <p14:creationId xmlns:p14="http://schemas.microsoft.com/office/powerpoint/2010/main" val="133965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8</a:t>
            </a:fld>
            <a:endParaRPr lang="en-US"/>
          </a:p>
        </p:txBody>
      </p:sp>
    </p:spTree>
    <p:extLst>
      <p:ext uri="{BB962C8B-B14F-4D97-AF65-F5344CB8AC3E}">
        <p14:creationId xmlns:p14="http://schemas.microsoft.com/office/powerpoint/2010/main" val="417944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974B7-DB51-49C4-A660-39800954D700}" type="slidenum">
              <a:rPr lang="en-US" smtClean="0"/>
              <a:t>9</a:t>
            </a:fld>
            <a:endParaRPr lang="en-US"/>
          </a:p>
        </p:txBody>
      </p:sp>
    </p:spTree>
    <p:extLst>
      <p:ext uri="{BB962C8B-B14F-4D97-AF65-F5344CB8AC3E}">
        <p14:creationId xmlns:p14="http://schemas.microsoft.com/office/powerpoint/2010/main" val="1434724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FB85A2-9A93-4589-B76E-A7BA807CC39E}"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80988-409A-4E29-821B-24D1BDC3FEA1}" type="slidenum">
              <a:rPr lang="en-US" smtClean="0"/>
              <a:t>‹#›</a:t>
            </a:fld>
            <a:endParaRPr lang="en-US"/>
          </a:p>
        </p:txBody>
      </p:sp>
    </p:spTree>
    <p:extLst>
      <p:ext uri="{BB962C8B-B14F-4D97-AF65-F5344CB8AC3E}">
        <p14:creationId xmlns:p14="http://schemas.microsoft.com/office/powerpoint/2010/main" val="1808529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FB85A2-9A93-4589-B76E-A7BA807CC39E}"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80988-409A-4E29-821B-24D1BDC3FEA1}" type="slidenum">
              <a:rPr lang="en-US" smtClean="0"/>
              <a:t>‹#›</a:t>
            </a:fld>
            <a:endParaRPr lang="en-US"/>
          </a:p>
        </p:txBody>
      </p:sp>
    </p:spTree>
    <p:extLst>
      <p:ext uri="{BB962C8B-B14F-4D97-AF65-F5344CB8AC3E}">
        <p14:creationId xmlns:p14="http://schemas.microsoft.com/office/powerpoint/2010/main" val="205847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FB85A2-9A93-4589-B76E-A7BA807CC39E}"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80988-409A-4E29-821B-24D1BDC3FEA1}" type="slidenum">
              <a:rPr lang="en-US" smtClean="0"/>
              <a:t>‹#›</a:t>
            </a:fld>
            <a:endParaRPr lang="en-US"/>
          </a:p>
        </p:txBody>
      </p:sp>
    </p:spTree>
    <p:extLst>
      <p:ext uri="{BB962C8B-B14F-4D97-AF65-F5344CB8AC3E}">
        <p14:creationId xmlns:p14="http://schemas.microsoft.com/office/powerpoint/2010/main" val="50625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FB85A2-9A93-4589-B76E-A7BA807CC39E}"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80988-409A-4E29-821B-24D1BDC3FEA1}" type="slidenum">
              <a:rPr lang="en-US" smtClean="0"/>
              <a:t>‹#›</a:t>
            </a:fld>
            <a:endParaRPr lang="en-US"/>
          </a:p>
        </p:txBody>
      </p:sp>
    </p:spTree>
    <p:extLst>
      <p:ext uri="{BB962C8B-B14F-4D97-AF65-F5344CB8AC3E}">
        <p14:creationId xmlns:p14="http://schemas.microsoft.com/office/powerpoint/2010/main" val="44752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B85A2-9A93-4589-B76E-A7BA807CC39E}"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80988-409A-4E29-821B-24D1BDC3FEA1}" type="slidenum">
              <a:rPr lang="en-US" smtClean="0"/>
              <a:t>‹#›</a:t>
            </a:fld>
            <a:endParaRPr lang="en-US"/>
          </a:p>
        </p:txBody>
      </p:sp>
    </p:spTree>
    <p:extLst>
      <p:ext uri="{BB962C8B-B14F-4D97-AF65-F5344CB8AC3E}">
        <p14:creationId xmlns:p14="http://schemas.microsoft.com/office/powerpoint/2010/main" val="341619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FB85A2-9A93-4589-B76E-A7BA807CC39E}"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80988-409A-4E29-821B-24D1BDC3FEA1}" type="slidenum">
              <a:rPr lang="en-US" smtClean="0"/>
              <a:t>‹#›</a:t>
            </a:fld>
            <a:endParaRPr lang="en-US"/>
          </a:p>
        </p:txBody>
      </p:sp>
    </p:spTree>
    <p:extLst>
      <p:ext uri="{BB962C8B-B14F-4D97-AF65-F5344CB8AC3E}">
        <p14:creationId xmlns:p14="http://schemas.microsoft.com/office/powerpoint/2010/main" val="4060925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FB85A2-9A93-4589-B76E-A7BA807CC39E}"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980988-409A-4E29-821B-24D1BDC3FEA1}" type="slidenum">
              <a:rPr lang="en-US" smtClean="0"/>
              <a:t>‹#›</a:t>
            </a:fld>
            <a:endParaRPr lang="en-US"/>
          </a:p>
        </p:txBody>
      </p:sp>
    </p:spTree>
    <p:extLst>
      <p:ext uri="{BB962C8B-B14F-4D97-AF65-F5344CB8AC3E}">
        <p14:creationId xmlns:p14="http://schemas.microsoft.com/office/powerpoint/2010/main" val="151843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FB85A2-9A93-4589-B76E-A7BA807CC39E}"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980988-409A-4E29-821B-24D1BDC3FEA1}" type="slidenum">
              <a:rPr lang="en-US" smtClean="0"/>
              <a:t>‹#›</a:t>
            </a:fld>
            <a:endParaRPr lang="en-US"/>
          </a:p>
        </p:txBody>
      </p:sp>
    </p:spTree>
    <p:extLst>
      <p:ext uri="{BB962C8B-B14F-4D97-AF65-F5344CB8AC3E}">
        <p14:creationId xmlns:p14="http://schemas.microsoft.com/office/powerpoint/2010/main" val="95234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B85A2-9A93-4589-B76E-A7BA807CC39E}"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980988-409A-4E29-821B-24D1BDC3FEA1}" type="slidenum">
              <a:rPr lang="en-US" smtClean="0"/>
              <a:t>‹#›</a:t>
            </a:fld>
            <a:endParaRPr lang="en-US"/>
          </a:p>
        </p:txBody>
      </p:sp>
    </p:spTree>
    <p:extLst>
      <p:ext uri="{BB962C8B-B14F-4D97-AF65-F5344CB8AC3E}">
        <p14:creationId xmlns:p14="http://schemas.microsoft.com/office/powerpoint/2010/main" val="3136942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B85A2-9A93-4589-B76E-A7BA807CC39E}"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80988-409A-4E29-821B-24D1BDC3FEA1}" type="slidenum">
              <a:rPr lang="en-US" smtClean="0"/>
              <a:t>‹#›</a:t>
            </a:fld>
            <a:endParaRPr lang="en-US"/>
          </a:p>
        </p:txBody>
      </p:sp>
    </p:spTree>
    <p:extLst>
      <p:ext uri="{BB962C8B-B14F-4D97-AF65-F5344CB8AC3E}">
        <p14:creationId xmlns:p14="http://schemas.microsoft.com/office/powerpoint/2010/main" val="243505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B85A2-9A93-4589-B76E-A7BA807CC39E}"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80988-409A-4E29-821B-24D1BDC3FEA1}" type="slidenum">
              <a:rPr lang="en-US" smtClean="0"/>
              <a:t>‹#›</a:t>
            </a:fld>
            <a:endParaRPr lang="en-US"/>
          </a:p>
        </p:txBody>
      </p:sp>
    </p:spTree>
    <p:extLst>
      <p:ext uri="{BB962C8B-B14F-4D97-AF65-F5344CB8AC3E}">
        <p14:creationId xmlns:p14="http://schemas.microsoft.com/office/powerpoint/2010/main" val="73904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B85A2-9A93-4589-B76E-A7BA807CC39E}"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80988-409A-4E29-821B-24D1BDC3FEA1}" type="slidenum">
              <a:rPr lang="en-US" smtClean="0"/>
              <a:t>‹#›</a:t>
            </a:fld>
            <a:endParaRPr lang="en-US"/>
          </a:p>
        </p:txBody>
      </p:sp>
    </p:spTree>
    <p:extLst>
      <p:ext uri="{BB962C8B-B14F-4D97-AF65-F5344CB8AC3E}">
        <p14:creationId xmlns:p14="http://schemas.microsoft.com/office/powerpoint/2010/main" val="2725232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wfgcloud.com/secureStore/index.php/s/HvsrRbhlneuFej5/downloa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7" name="TextBox 6"/>
          <p:cNvSpPr txBox="1"/>
          <p:nvPr/>
        </p:nvSpPr>
        <p:spPr>
          <a:xfrm>
            <a:off x="3554245" y="4639387"/>
            <a:ext cx="5306950" cy="1477328"/>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Presented By:</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Randy Williams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Senior VP, Western Regional Underwriter </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503" y="638199"/>
            <a:ext cx="9266306" cy="3971274"/>
          </a:xfrm>
          <a:prstGeom prst="rect">
            <a:avLst/>
          </a:prstGeom>
        </p:spPr>
      </p:pic>
    </p:spTree>
    <p:extLst>
      <p:ext uri="{BB962C8B-B14F-4D97-AF65-F5344CB8AC3E}">
        <p14:creationId xmlns:p14="http://schemas.microsoft.com/office/powerpoint/2010/main" val="3254381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1761142" y="231852"/>
            <a:ext cx="8669716"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Statutory Liens</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9048" y="1048156"/>
            <a:ext cx="11591488" cy="4339650"/>
          </a:xfrm>
          <a:prstGeom prst="rect">
            <a:avLst/>
          </a:prstGeom>
        </p:spPr>
        <p:txBody>
          <a:bodyPr wrap="square">
            <a:spAutoFit/>
          </a:bodyPr>
          <a:lstStyle/>
          <a:p>
            <a:r>
              <a:rPr lang="en-US" sz="2400" b="1" dirty="0">
                <a:latin typeface="Arial"/>
              </a:rPr>
              <a:t>Definition: </a:t>
            </a:r>
            <a:r>
              <a:rPr lang="en-US" sz="2400" dirty="0" smtClean="0">
                <a:latin typeface="Arial"/>
              </a:rPr>
              <a:t/>
            </a:r>
            <a:br>
              <a:rPr lang="en-US" sz="2400" dirty="0" smtClean="0">
                <a:latin typeface="Arial"/>
              </a:rPr>
            </a:br>
            <a:r>
              <a:rPr lang="en-US" sz="2400" dirty="0" smtClean="0">
                <a:latin typeface="Arial"/>
              </a:rPr>
              <a:t/>
            </a:r>
            <a:br>
              <a:rPr lang="en-US" sz="2400" dirty="0" smtClean="0">
                <a:latin typeface="Arial"/>
              </a:rPr>
            </a:br>
            <a:r>
              <a:rPr lang="en-US" sz="2400" dirty="0" smtClean="0">
                <a:latin typeface="Arial" panose="020B0604020202020204" pitchFamily="34" charset="0"/>
                <a:cs typeface="Arial" panose="020B0604020202020204" pitchFamily="34" charset="0"/>
              </a:rPr>
              <a:t>Statutory Lien - “A </a:t>
            </a:r>
            <a:r>
              <a:rPr lang="en-US" sz="2400" dirty="0">
                <a:latin typeface="Arial" panose="020B0604020202020204" pitchFamily="34" charset="0"/>
                <a:cs typeface="Arial" panose="020B0604020202020204" pitchFamily="34" charset="0"/>
              </a:rPr>
              <a:t>lien arising solely by force of statute upon specific circumstances or conditions, or lien of distress for rents, whether or not statutory, but does not include security interest or judicial lien, whether or not such interest or lien is provided by or is dependent upon statute and whether or not such interest or lien is made fully effective by statute.”                                    </a:t>
            </a:r>
          </a:p>
          <a:p>
            <a:r>
              <a:rPr lang="en-US" sz="2400" i="1" dirty="0">
                <a:latin typeface="Arial" panose="020B0604020202020204" pitchFamily="34" charset="0"/>
                <a:cs typeface="Arial" panose="020B0604020202020204" pitchFamily="34" charset="0"/>
              </a:rPr>
              <a:t>Bankruptcy Act - 11 U.S.C. 101(53)</a:t>
            </a:r>
          </a:p>
          <a:p>
            <a:r>
              <a:rPr lang="en-US" sz="2400" dirty="0">
                <a:latin typeface="Arial" panose="020B0604020202020204" pitchFamily="34" charset="0"/>
                <a:cs typeface="Arial" panose="020B0604020202020204" pitchFamily="34" charset="0"/>
              </a:rPr>
              <a:t> </a:t>
            </a:r>
          </a:p>
          <a:p>
            <a:pPr lvl="0"/>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2950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1618960" y="222785"/>
            <a:ext cx="8669716"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Caution!</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21726" y="991828"/>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1726" y="1560401"/>
            <a:ext cx="11669776" cy="2062103"/>
          </a:xfrm>
          <a:prstGeom prst="rect">
            <a:avLst/>
          </a:prstGeom>
        </p:spPr>
        <p:txBody>
          <a:bodyPr wrap="square">
            <a:spAutoFit/>
          </a:bodyPr>
          <a:lstStyle/>
          <a:p>
            <a:pPr marL="457200" indent="-457200">
              <a:buFont typeface="Arial" panose="020B0604020202020204" pitchFamily="34" charset="0"/>
              <a:buChar char="•"/>
            </a:pPr>
            <a:r>
              <a:rPr lang="en-US" sz="3200" dirty="0">
                <a:solidFill>
                  <a:srgbClr val="FF0000"/>
                </a:solidFill>
                <a:latin typeface="Arial" panose="020B0604020202020204" pitchFamily="34" charset="0"/>
                <a:cs typeface="Arial" panose="020B0604020202020204" pitchFamily="34" charset="0"/>
              </a:rPr>
              <a:t>All states have similar, but unique Construction/Mechanic’s </a:t>
            </a:r>
            <a:r>
              <a:rPr lang="en-US" sz="3200" dirty="0" smtClean="0">
                <a:solidFill>
                  <a:srgbClr val="FF0000"/>
                </a:solidFill>
                <a:latin typeface="Arial" panose="020B0604020202020204" pitchFamily="34" charset="0"/>
                <a:cs typeface="Arial" panose="020B0604020202020204" pitchFamily="34" charset="0"/>
              </a:rPr>
              <a:t/>
            </a:r>
            <a:br>
              <a:rPr lang="en-US" sz="3200" dirty="0" smtClean="0">
                <a:solidFill>
                  <a:srgbClr val="FF0000"/>
                </a:solidFill>
                <a:latin typeface="Arial" panose="020B0604020202020204" pitchFamily="34" charset="0"/>
                <a:cs typeface="Arial" panose="020B0604020202020204" pitchFamily="34" charset="0"/>
              </a:rPr>
            </a:br>
            <a:r>
              <a:rPr lang="en-US" sz="3200" dirty="0" smtClean="0">
                <a:solidFill>
                  <a:srgbClr val="FF0000"/>
                </a:solidFill>
                <a:latin typeface="Arial" panose="020B0604020202020204" pitchFamily="34" charset="0"/>
                <a:cs typeface="Arial" panose="020B0604020202020204" pitchFamily="34" charset="0"/>
              </a:rPr>
              <a:t>lien </a:t>
            </a:r>
            <a:r>
              <a:rPr lang="en-US" sz="3200" dirty="0">
                <a:solidFill>
                  <a:srgbClr val="FF0000"/>
                </a:solidFill>
                <a:latin typeface="Arial" panose="020B0604020202020204" pitchFamily="34" charset="0"/>
                <a:cs typeface="Arial" panose="020B0604020202020204" pitchFamily="34" charset="0"/>
              </a:rPr>
              <a:t>laws, so before you close, make sure you understand </a:t>
            </a:r>
            <a:r>
              <a:rPr lang="en-US" sz="3200" dirty="0" smtClean="0">
                <a:solidFill>
                  <a:srgbClr val="FF0000"/>
                </a:solidFill>
                <a:latin typeface="Arial" panose="020B0604020202020204" pitchFamily="34" charset="0"/>
                <a:cs typeface="Arial" panose="020B0604020202020204" pitchFamily="34" charset="0"/>
              </a:rPr>
              <a:t/>
            </a:r>
            <a:br>
              <a:rPr lang="en-US" sz="3200" dirty="0" smtClean="0">
                <a:solidFill>
                  <a:srgbClr val="FF0000"/>
                </a:solidFill>
                <a:latin typeface="Arial" panose="020B0604020202020204" pitchFamily="34" charset="0"/>
                <a:cs typeface="Arial" panose="020B0604020202020204" pitchFamily="34" charset="0"/>
              </a:rPr>
            </a:br>
            <a:r>
              <a:rPr lang="en-US" sz="3200" dirty="0" smtClean="0">
                <a:solidFill>
                  <a:srgbClr val="FF0000"/>
                </a:solidFill>
                <a:latin typeface="Arial" panose="020B0604020202020204" pitchFamily="34" charset="0"/>
                <a:cs typeface="Arial" panose="020B0604020202020204" pitchFamily="34" charset="0"/>
              </a:rPr>
              <a:t>the </a:t>
            </a:r>
            <a:r>
              <a:rPr lang="en-US" sz="3200" dirty="0">
                <a:solidFill>
                  <a:srgbClr val="FF0000"/>
                </a:solidFill>
                <a:latin typeface="Arial" panose="020B0604020202020204" pitchFamily="34" charset="0"/>
                <a:cs typeface="Arial" panose="020B0604020202020204" pitchFamily="34" charset="0"/>
              </a:rPr>
              <a:t>pertinent state Construction/Mechanic’s lien laws </a:t>
            </a:r>
            <a:r>
              <a:rPr lang="en-US" sz="3200" dirty="0" smtClean="0">
                <a:solidFill>
                  <a:srgbClr val="FF0000"/>
                </a:solidFill>
                <a:latin typeface="Arial" panose="020B0604020202020204" pitchFamily="34" charset="0"/>
                <a:cs typeface="Arial" panose="020B0604020202020204" pitchFamily="34" charset="0"/>
              </a:rPr>
              <a:t/>
            </a:r>
            <a:br>
              <a:rPr lang="en-US" sz="3200" dirty="0" smtClean="0">
                <a:solidFill>
                  <a:srgbClr val="FF0000"/>
                </a:solidFill>
                <a:latin typeface="Arial" panose="020B0604020202020204" pitchFamily="34" charset="0"/>
                <a:cs typeface="Arial" panose="020B0604020202020204" pitchFamily="34" charset="0"/>
              </a:rPr>
            </a:br>
            <a:r>
              <a:rPr lang="en-US" sz="3200" dirty="0" smtClean="0">
                <a:solidFill>
                  <a:srgbClr val="FF0000"/>
                </a:solidFill>
                <a:latin typeface="Arial" panose="020B0604020202020204" pitchFamily="34" charset="0"/>
                <a:cs typeface="Arial" panose="020B0604020202020204" pitchFamily="34" charset="0"/>
              </a:rPr>
              <a:t>applicable </a:t>
            </a:r>
            <a:r>
              <a:rPr lang="en-US" sz="3200" dirty="0">
                <a:solidFill>
                  <a:srgbClr val="FF0000"/>
                </a:solidFill>
                <a:latin typeface="Arial" panose="020B0604020202020204" pitchFamily="34" charset="0"/>
                <a:cs typeface="Arial" panose="020B0604020202020204" pitchFamily="34" charset="0"/>
              </a:rPr>
              <a:t>to the subject property and your deal.</a:t>
            </a:r>
          </a:p>
        </p:txBody>
      </p:sp>
    </p:spTree>
    <p:extLst>
      <p:ext uri="{BB962C8B-B14F-4D97-AF65-F5344CB8AC3E}">
        <p14:creationId xmlns:p14="http://schemas.microsoft.com/office/powerpoint/2010/main" val="3470557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1761142" y="254772"/>
            <a:ext cx="8669716"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Rights of Laborers</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1726" y="1415271"/>
            <a:ext cx="11735156" cy="2616101"/>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rights afforded to construction laborers, also known as contractors and subcontractors, will be different if the laborer directly contracts with the owner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of </a:t>
            </a:r>
            <a:r>
              <a:rPr lang="en-US" sz="2400" dirty="0">
                <a:latin typeface="Arial" panose="020B0604020202020204" pitchFamily="34" charset="0"/>
                <a:cs typeface="Arial" panose="020B0604020202020204" pitchFamily="34" charset="0"/>
              </a:rPr>
              <a:t>the property or sub-contracts with the primary or “general” contractor</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For title insurance purposes, identifying if a mechanic’s lien claimant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is </a:t>
            </a:r>
            <a:r>
              <a:rPr lang="en-US" sz="2400" dirty="0">
                <a:latin typeface="Arial" panose="020B0604020202020204" pitchFamily="34" charset="0"/>
                <a:cs typeface="Arial" panose="020B0604020202020204" pitchFamily="34" charset="0"/>
              </a:rPr>
              <a:t>a direct contractor or a sub-contractor is often an important distinction.</a:t>
            </a:r>
          </a:p>
          <a:p>
            <a:pPr lvl="1"/>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275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359048" y="193614"/>
            <a:ext cx="11395290"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Directly Contracted Contractors</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60863" y="1455093"/>
            <a:ext cx="11870274" cy="3416320"/>
          </a:xfrm>
          <a:prstGeom prst="rect">
            <a:avLst/>
          </a:prstGeom>
        </p:spPr>
        <p:txBody>
          <a:bodyPr wrap="square">
            <a:sp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Direct contractors are commonly referred to a “General Contractors”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and </a:t>
            </a:r>
            <a:r>
              <a:rPr lang="en-US" sz="2400" dirty="0">
                <a:latin typeface="Arial" panose="020B0604020202020204" pitchFamily="34" charset="0"/>
                <a:cs typeface="Arial" panose="020B0604020202020204" pitchFamily="34" charset="0"/>
              </a:rPr>
              <a:t>will employ indirect contractors on a construction project</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Preferences under the law, as well as greater responsibilities, are often </a:t>
            </a:r>
            <a:r>
              <a:rPr lang="en-US" sz="2400" dirty="0" smtClean="0">
                <a:latin typeface="Arial" panose="020B0604020202020204" pitchFamily="34" charset="0"/>
                <a:cs typeface="Arial" panose="020B0604020202020204" pitchFamily="34" charset="0"/>
              </a:rPr>
              <a:t>given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those laborers that have a direct contract with the owner of the land</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Direct contractors often have extended notice and lien filing periods.</a:t>
            </a:r>
          </a:p>
          <a:p>
            <a:endParaRPr lang="en-US" sz="2800" dirty="0"/>
          </a:p>
          <a:p>
            <a:pPr lvl="1"/>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889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359048" y="193614"/>
            <a:ext cx="11395290"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In-Directly Contractors</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9048" y="1342674"/>
            <a:ext cx="11870274" cy="1938992"/>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Indirect Contractors are often referred to as “subcontractors</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Indirect contractors are hired by the direct or “general” contractor</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Subcontractors often are subject to shorter notice and lien filing periods.</a:t>
            </a:r>
          </a:p>
        </p:txBody>
      </p:sp>
    </p:spTree>
    <p:extLst>
      <p:ext uri="{BB962C8B-B14F-4D97-AF65-F5344CB8AC3E}">
        <p14:creationId xmlns:p14="http://schemas.microsoft.com/office/powerpoint/2010/main" val="3192383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359048" y="193614"/>
            <a:ext cx="11395290"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Significance of Recording Laws</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1726" y="1259253"/>
            <a:ext cx="11650315" cy="2985433"/>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many jurisdictions, a Public </a:t>
            </a:r>
            <a:r>
              <a:rPr lang="en-US" sz="2400" dirty="0" smtClean="0">
                <a:latin typeface="Arial" panose="020B0604020202020204" pitchFamily="34" charset="0"/>
                <a:cs typeface="Arial" panose="020B0604020202020204" pitchFamily="34" charset="0"/>
              </a:rPr>
              <a:t>Records </a:t>
            </a:r>
            <a:r>
              <a:rPr lang="en-US" sz="2400" dirty="0">
                <a:latin typeface="Arial" panose="020B0604020202020204" pitchFamily="34" charset="0"/>
                <a:cs typeface="Arial" panose="020B0604020202020204" pitchFamily="34" charset="0"/>
              </a:rPr>
              <a:t>search cannot be relied upon to determine the existence of a Mechanic’s lien risk</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rights of lien claimants are not necessarily fixed by the date and time of the recorded Mechanic’s lien or Notice of Lien.  The priority of the claimant’s lien is often fixed by the date and time the work of improvement is commenced. Fortunately, these statements are not true in numerous states.</a:t>
            </a:r>
          </a:p>
          <a:p>
            <a:pPr lvl="1"/>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023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398355" y="193614"/>
            <a:ext cx="11395290"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Commencement of Improvement</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1726" y="1333014"/>
            <a:ext cx="11574901" cy="3724096"/>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Established in some jurisdictions pursuant to a  written and filed Notice of </a:t>
            </a:r>
            <a:r>
              <a:rPr lang="en-US" sz="2400" dirty="0" smtClean="0">
                <a:latin typeface="Arial" panose="020B0604020202020204" pitchFamily="34" charset="0"/>
                <a:cs typeface="Arial" panose="020B0604020202020204" pitchFamily="34" charset="0"/>
              </a:rPr>
              <a:t>Commencement.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other jurisdictions, it is established at the point a work of improvement is physically evident on the property</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Begins when </a:t>
            </a:r>
            <a:r>
              <a:rPr lang="en-US" sz="2400" dirty="0">
                <a:latin typeface="Arial" panose="020B0604020202020204" pitchFamily="34" charset="0"/>
                <a:cs typeface="Arial" panose="020B0604020202020204" pitchFamily="34" charset="0"/>
              </a:rPr>
              <a:t>construction equipment, materials or accessories (portable toilet, temporary power pole, construction trailer, soil testing, etc.) are evident on the </a:t>
            </a:r>
            <a:r>
              <a:rPr lang="en-US" sz="2400" dirty="0" smtClean="0">
                <a:latin typeface="Arial" panose="020B0604020202020204" pitchFamily="34" charset="0"/>
                <a:cs typeface="Arial" panose="020B0604020202020204" pitchFamily="34" charset="0"/>
              </a:rPr>
              <a:t>property.</a:t>
            </a:r>
            <a:endParaRPr lang="en-US" sz="2400" dirty="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864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359048" y="185519"/>
            <a:ext cx="11395290"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Record Notice of Commencement</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1726" y="1200784"/>
            <a:ext cx="11669169" cy="3416320"/>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the States of Florida, Georgia, Michigan, Ohio, South Carolina, South Dakota, North Carolina and Texas, a recorded Notice of Commence is required</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Notice of Commencement establishes in the Public Record when the work of improvement actually began</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This Notice eliminates the confusion associated with trying to determine when the work actually began.</a:t>
            </a:r>
          </a:p>
          <a:p>
            <a:pPr lvl="1" algn="just"/>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906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398355" y="227445"/>
            <a:ext cx="11395290"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Other Record Notices</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9048" y="1200784"/>
            <a:ext cx="11395290" cy="4154984"/>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Even in states that don’t have mandatory recorded Notices of Commencement, there are many recorded instruments that provide notice of possible Mechanic’s Lien claims</a:t>
            </a:r>
            <a:r>
              <a:rPr lang="en-US" sz="24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Examples (although not a complete </a:t>
            </a:r>
            <a:r>
              <a:rPr lang="en-US" sz="2400" dirty="0" smtClean="0">
                <a:latin typeface="Arial" panose="020B0604020202020204" pitchFamily="34" charset="0"/>
                <a:cs typeface="Arial" panose="020B0604020202020204" pitchFamily="34" charset="0"/>
              </a:rPr>
              <a:t>list)</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Construction </a:t>
            </a:r>
            <a:r>
              <a:rPr lang="en-US" sz="2400" dirty="0">
                <a:latin typeface="Arial" panose="020B0604020202020204" pitchFamily="34" charset="0"/>
                <a:cs typeface="Arial" panose="020B0604020202020204" pitchFamily="34" charset="0"/>
              </a:rPr>
              <a:t>Deeds of </a:t>
            </a:r>
            <a:r>
              <a:rPr lang="en-US" sz="2400" dirty="0" smtClean="0">
                <a:latin typeface="Arial" panose="020B0604020202020204" pitchFamily="34" charset="0"/>
                <a:cs typeface="Arial" panose="020B0604020202020204" pitchFamily="34" charset="0"/>
              </a:rPr>
              <a:t>Trust</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Notices </a:t>
            </a:r>
            <a:r>
              <a:rPr lang="en-US" sz="2400" dirty="0">
                <a:latin typeface="Arial" panose="020B0604020202020204" pitchFamily="34" charset="0"/>
                <a:cs typeface="Arial" panose="020B0604020202020204" pitchFamily="34" charset="0"/>
              </a:rPr>
              <a:t>of </a:t>
            </a:r>
            <a:r>
              <a:rPr lang="en-US" sz="2400" dirty="0" smtClean="0">
                <a:latin typeface="Arial" panose="020B0604020202020204" pitchFamily="34" charset="0"/>
                <a:cs typeface="Arial" panose="020B0604020202020204" pitchFamily="34" charset="0"/>
              </a:rPr>
              <a:t>Non-responsibility</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Mechanic’s Liens </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Release </a:t>
            </a:r>
            <a:r>
              <a:rPr lang="en-US" sz="2400" dirty="0">
                <a:latin typeface="Arial" panose="020B0604020202020204" pitchFamily="34" charset="0"/>
                <a:cs typeface="Arial" panose="020B0604020202020204" pitchFamily="34" charset="0"/>
              </a:rPr>
              <a:t>of Lien </a:t>
            </a:r>
            <a:r>
              <a:rPr lang="en-US" sz="2400" dirty="0" smtClean="0">
                <a:latin typeface="Arial" panose="020B0604020202020204" pitchFamily="34" charset="0"/>
                <a:cs typeface="Arial" panose="020B0604020202020204" pitchFamily="34" charset="0"/>
              </a:rPr>
              <a:t>Bond</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Notices </a:t>
            </a:r>
            <a:r>
              <a:rPr lang="en-US" sz="2400" dirty="0">
                <a:latin typeface="Arial" panose="020B0604020202020204" pitchFamily="34" charset="0"/>
                <a:cs typeface="Arial" panose="020B0604020202020204" pitchFamily="34" charset="0"/>
              </a:rPr>
              <a:t>of Action to foreclose a Mechanic’s Lien</a:t>
            </a:r>
          </a:p>
          <a:p>
            <a:pPr lvl="1" algn="just"/>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447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359048" y="185519"/>
            <a:ext cx="11395290"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No Record Notice of Commencement</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1726" y="1200784"/>
            <a:ext cx="11660127" cy="2308324"/>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rights of lien claimants may begin when the work of improvement becomes evident on the property</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evidence could include the placement of a portable toilet, a temporary power pole, a construction trailer/modular office, weed abatement or soil compaction testing.</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7771" y="3378697"/>
            <a:ext cx="3676457" cy="2375696"/>
          </a:xfrm>
          <a:prstGeom prst="rect">
            <a:avLst/>
          </a:prstGeom>
        </p:spPr>
      </p:pic>
    </p:spTree>
    <p:extLst>
      <p:ext uri="{BB962C8B-B14F-4D97-AF65-F5344CB8AC3E}">
        <p14:creationId xmlns:p14="http://schemas.microsoft.com/office/powerpoint/2010/main" val="931937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12" name="Rectangle 11"/>
          <p:cNvSpPr/>
          <p:nvPr/>
        </p:nvSpPr>
        <p:spPr>
          <a:xfrm>
            <a:off x="437025" y="1534936"/>
            <a:ext cx="11317950" cy="646331"/>
          </a:xfrm>
          <a:prstGeom prst="rect">
            <a:avLst/>
          </a:prstGeom>
        </p:spPr>
        <p:txBody>
          <a:bodyPr wrap="square">
            <a:spAutoFit/>
          </a:bodyPr>
          <a:lstStyle/>
          <a:p>
            <a:pPr algn="just"/>
            <a:endParaRPr lang="en-US" sz="1600" dirty="0">
              <a:latin typeface="Arial" pitchFamily="34" charset="0"/>
              <a:ea typeface="Calibri" pitchFamily="34" charset="0"/>
              <a:cs typeface="Arial" pitchFamily="34" charset="0"/>
            </a:endParaRPr>
          </a:p>
          <a:p>
            <a:pPr lvl="1"/>
            <a:endParaRPr lang="en-US" sz="2000" dirty="0" smtClean="0">
              <a:latin typeface="Arial" panose="020B0604020202020204" pitchFamily="34" charset="0"/>
              <a:cs typeface="Arial" panose="020B0604020202020204" pitchFamily="34" charset="0"/>
            </a:endParaRPr>
          </a:p>
        </p:txBody>
      </p:sp>
      <p:cxnSp>
        <p:nvCxnSpPr>
          <p:cNvPr id="13" name="Straight Connector 12"/>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9048" y="276663"/>
            <a:ext cx="11395289"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    Background &amp; History</a:t>
            </a:r>
            <a:endParaRPr lang="en-US" sz="4000" b="1" dirty="0">
              <a:solidFill>
                <a:srgbClr val="A39161"/>
              </a:solidFill>
              <a:latin typeface="Arial" panose="020B0604020202020204" pitchFamily="34" charset="0"/>
              <a:cs typeface="Arial" panose="020B0604020202020204" pitchFamily="34" charset="0"/>
            </a:endParaRPr>
          </a:p>
        </p:txBody>
      </p:sp>
      <p:sp>
        <p:nvSpPr>
          <p:cNvPr id="3" name="TextBox 2"/>
          <p:cNvSpPr txBox="1"/>
          <p:nvPr/>
        </p:nvSpPr>
        <p:spPr>
          <a:xfrm>
            <a:off x="3475348" y="1251358"/>
            <a:ext cx="5241304" cy="1015663"/>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The legal concept for Mechanic’s Liens was carried into North America from France, Belgium</a:t>
            </a:r>
            <a:r>
              <a:rPr lang="en-US" sz="2000" dirty="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Spain and Mexico.</a:t>
            </a:r>
            <a:endParaRPr lang="en-US" sz="2000" dirty="0">
              <a:latin typeface="Arial" panose="020B0604020202020204" pitchFamily="34" charset="0"/>
              <a:cs typeface="Arial" panose="020B0604020202020204" pitchFamily="34" charset="0"/>
            </a:endParaRPr>
          </a:p>
        </p:txBody>
      </p:sp>
      <p:pic>
        <p:nvPicPr>
          <p:cNvPr id="8" name="Picture 5" descr="Image result for pre 1800s europe map"/>
          <p:cNvPicPr>
            <a:picLocks noChangeAspect="1" noChangeArrowheads="1"/>
          </p:cNvPicPr>
          <p:nvPr/>
        </p:nvPicPr>
        <p:blipFill>
          <a:blip r:embed="rId4"/>
          <a:srcRect/>
          <a:stretch>
            <a:fillRect/>
          </a:stretch>
        </p:blipFill>
        <p:spPr>
          <a:xfrm>
            <a:off x="3525625" y="2464845"/>
            <a:ext cx="5191027" cy="3082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848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398355" y="235137"/>
            <a:ext cx="11395290"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Submission of Direct Notice</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9751" y="1323099"/>
            <a:ext cx="11660127" cy="3416320"/>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 most jurisdictions across the country, before a lien claimant can file or record a Notice or Construction Lien or Mechanic’s Lien, he must present the owner of the property, the construction lender and the General Contractor (if appropriate) with written notice of payment is due</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This is often called a “20-day Notice</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Title Insurers won’t get knowledge of this notice, but failure to provide it may void a lien claim.</a:t>
            </a:r>
          </a:p>
        </p:txBody>
      </p:sp>
    </p:spTree>
    <p:extLst>
      <p:ext uri="{BB962C8B-B14F-4D97-AF65-F5344CB8AC3E}">
        <p14:creationId xmlns:p14="http://schemas.microsoft.com/office/powerpoint/2010/main" val="1164709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359048" y="185519"/>
            <a:ext cx="11395290"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Title Insurance Significance </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9049" y="1540149"/>
            <a:ext cx="11395290" cy="3046988"/>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Mechanic’s Liens have a significant effect on title insurance because they may establish lien </a:t>
            </a:r>
            <a:r>
              <a:rPr lang="en-US" sz="2400" dirty="0" smtClean="0">
                <a:latin typeface="Arial" panose="020B0604020202020204" pitchFamily="34" charset="0"/>
                <a:cs typeface="Arial" panose="020B0604020202020204" pitchFamily="34" charset="0"/>
              </a:rPr>
              <a:t>rights </a:t>
            </a:r>
            <a:r>
              <a:rPr lang="en-US" sz="2400" dirty="0">
                <a:latin typeface="Arial" panose="020B0604020202020204" pitchFamily="34" charset="0"/>
                <a:cs typeface="Arial" panose="020B0604020202020204" pitchFamily="34" charset="0"/>
              </a:rPr>
              <a:t>prior to the insured’s interest</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Mechanic’s liens, if left unpaid, could be foreclosed, resulting in the complete elimination of the insured interest</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Disclosure of recorded Mechanic’s or Construction liens in a chain of title discloses an extra-hazardous risk and requires Underwriting Department review. </a:t>
            </a:r>
          </a:p>
        </p:txBody>
      </p:sp>
    </p:spTree>
    <p:extLst>
      <p:ext uri="{BB962C8B-B14F-4D97-AF65-F5344CB8AC3E}">
        <p14:creationId xmlns:p14="http://schemas.microsoft.com/office/powerpoint/2010/main" val="4146300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359048" y="185519"/>
            <a:ext cx="11395290" cy="707886"/>
          </a:xfrm>
          <a:prstGeom prst="rect">
            <a:avLst/>
          </a:prstGeom>
          <a:noFill/>
        </p:spPr>
        <p:txBody>
          <a:bodyPr wrap="square" rtlCol="0">
            <a:spAutoFit/>
          </a:bodyPr>
          <a:lstStyle/>
          <a:p>
            <a:r>
              <a:rPr lang="en-US" sz="4000" b="1" dirty="0" smtClean="0">
                <a:solidFill>
                  <a:srgbClr val="A39161"/>
                </a:solidFill>
                <a:latin typeface="Arial" panose="020B0604020202020204" pitchFamily="34" charset="0"/>
                <a:cs typeface="Arial" panose="020B0604020202020204" pitchFamily="34" charset="0"/>
              </a:rPr>
              <a:t>Title Policy Coverages</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7052" y="1570115"/>
            <a:ext cx="11587855" cy="3046988"/>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Mechanic’s/Construction Lien rights are covered under all title insurance policies that provide off-record coverages</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Owner’s Policy: Covered Risk 2(subject to Exclusion 3(a) and (b</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Loan Policy: Covered Risk 2, 10 and 11 (subject to Exclusion 3(a) and (b</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Post closing endorsements may also provide Mechanic’s lien coverage</a:t>
            </a:r>
          </a:p>
        </p:txBody>
      </p:sp>
    </p:spTree>
    <p:extLst>
      <p:ext uri="{BB962C8B-B14F-4D97-AF65-F5344CB8AC3E}">
        <p14:creationId xmlns:p14="http://schemas.microsoft.com/office/powerpoint/2010/main" val="1575747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359048" y="193614"/>
            <a:ext cx="11395290"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Title Insurance Considerations</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9048" y="1436598"/>
            <a:ext cx="11509298" cy="2677656"/>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As been previously stated, insuring in the face of a possible mechanic’s lien claim is an extra-hazardous risk and </a:t>
            </a:r>
            <a:r>
              <a:rPr lang="en-US" sz="2400" b="1" u="sng" dirty="0">
                <a:latin typeface="Arial" panose="020B0604020202020204" pitchFamily="34" charset="0"/>
                <a:cs typeface="Arial" panose="020B0604020202020204" pitchFamily="34" charset="0"/>
              </a:rPr>
              <a:t>must</a:t>
            </a:r>
            <a:r>
              <a:rPr lang="en-US" sz="2400" b="1"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be elevated to an Underwriter for approval, no matter what the liability</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Mechanic’s lien claimant’s rights may be present from before he contributes to the work of improvement and lasts as long as </a:t>
            </a:r>
            <a:r>
              <a:rPr lang="en-US" sz="2400" dirty="0" smtClean="0">
                <a:latin typeface="Arial" panose="020B0604020202020204" pitchFamily="34" charset="0"/>
                <a:cs typeface="Arial" panose="020B0604020202020204" pitchFamily="34" charset="0"/>
              </a:rPr>
              <a:t>two years </a:t>
            </a:r>
            <a:r>
              <a:rPr lang="en-US" sz="2400" dirty="0">
                <a:latin typeface="Arial" panose="020B0604020202020204" pitchFamily="34" charset="0"/>
                <a:cs typeface="Arial" panose="020B0604020202020204" pitchFamily="34" charset="0"/>
              </a:rPr>
              <a:t>after all construction has been completed.</a:t>
            </a:r>
          </a:p>
        </p:txBody>
      </p:sp>
    </p:spTree>
    <p:extLst>
      <p:ext uri="{BB962C8B-B14F-4D97-AF65-F5344CB8AC3E}">
        <p14:creationId xmlns:p14="http://schemas.microsoft.com/office/powerpoint/2010/main" val="2915623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359048" y="193614"/>
            <a:ext cx="11395290"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Title Insurance Considerations</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41351" y="1248062"/>
            <a:ext cx="11509298" cy="2677656"/>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Although the existence of Construction or Mechanic’s Lien rights present significant challenges to title insurers, several methods have been establish to provide both owner’s and lender’s insurance, mitigating the potential risk</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u="sng" dirty="0">
                <a:solidFill>
                  <a:srgbClr val="FF0000"/>
                </a:solidFill>
                <a:latin typeface="Arial" panose="020B0604020202020204" pitchFamily="34" charset="0"/>
                <a:cs typeface="Arial" panose="020B0604020202020204" pitchFamily="34" charset="0"/>
              </a:rPr>
              <a:t>Providing the Underwriting Department with early warning of a potential construction situation will allow them to tailor an appropriate solution for your given set of circumstances</a:t>
            </a:r>
            <a:r>
              <a:rPr lang="en-US" sz="24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53222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359048" y="193614"/>
            <a:ext cx="11395290"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Underwriting Risk</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9048" y="1490008"/>
            <a:ext cx="11509298" cy="2308324"/>
          </a:xfrm>
          <a:prstGeom prst="rect">
            <a:avLst/>
          </a:prstGeom>
        </p:spPr>
        <p:txBody>
          <a:bodyPr wrap="square">
            <a:spAutoFit/>
          </a:bodyPr>
          <a:lstStyle/>
          <a:p>
            <a:r>
              <a:rPr lang="en-US" sz="2400" i="1" dirty="0">
                <a:latin typeface="Arial" panose="020B0604020202020204" pitchFamily="34" charset="0"/>
                <a:cs typeface="Arial" panose="020B0604020202020204" pitchFamily="34" charset="0"/>
              </a:rPr>
              <a:t>Because of the basic nature of this presentation, no discussion has been included about the processes, procedures or solutions available to the Underwriter in providing approval to close a transaction that involves a Construction lien risk.  </a:t>
            </a:r>
            <a:r>
              <a:rPr lang="en-US" sz="2400" i="1" dirty="0" smtClean="0">
                <a:latin typeface="Arial" panose="020B0604020202020204" pitchFamily="34" charset="0"/>
                <a:cs typeface="Arial" panose="020B0604020202020204" pitchFamily="34" charset="0"/>
              </a:rPr>
              <a:t/>
            </a:r>
            <a:br>
              <a:rPr lang="en-US" sz="2400" i="1" dirty="0" smtClean="0">
                <a:latin typeface="Arial" panose="020B0604020202020204" pitchFamily="34" charset="0"/>
                <a:cs typeface="Arial" panose="020B0604020202020204" pitchFamily="34" charset="0"/>
              </a:rPr>
            </a:br>
            <a:r>
              <a:rPr lang="en-US" sz="2400" i="1" dirty="0" smtClean="0">
                <a:latin typeface="Arial" panose="020B0604020202020204" pitchFamily="34" charset="0"/>
                <a:cs typeface="Arial" panose="020B0604020202020204" pitchFamily="34" charset="0"/>
              </a:rPr>
              <a:t/>
            </a:r>
            <a:br>
              <a:rPr lang="en-US" sz="2400" i="1" dirty="0" smtClean="0">
                <a:latin typeface="Arial" panose="020B0604020202020204" pitchFamily="34" charset="0"/>
                <a:cs typeface="Arial" panose="020B0604020202020204" pitchFamily="34" charset="0"/>
              </a:rPr>
            </a:br>
            <a:r>
              <a:rPr lang="en-US" sz="2400" i="1" dirty="0" smtClean="0">
                <a:latin typeface="Arial" panose="020B0604020202020204" pitchFamily="34" charset="0"/>
                <a:cs typeface="Arial" panose="020B0604020202020204" pitchFamily="34" charset="0"/>
              </a:rPr>
              <a:t>There </a:t>
            </a:r>
            <a:r>
              <a:rPr lang="en-US" sz="2400" i="1" dirty="0">
                <a:latin typeface="Arial" panose="020B0604020202020204" pitchFamily="34" charset="0"/>
                <a:cs typeface="Arial" panose="020B0604020202020204" pitchFamily="34" charset="0"/>
              </a:rPr>
              <a:t>are many options available and each involve thorough investigation and review, including the significantly complicated use of Credit Underwriting.</a:t>
            </a:r>
          </a:p>
        </p:txBody>
      </p:sp>
    </p:spTree>
    <p:extLst>
      <p:ext uri="{BB962C8B-B14F-4D97-AF65-F5344CB8AC3E}">
        <p14:creationId xmlns:p14="http://schemas.microsoft.com/office/powerpoint/2010/main" val="1320613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359048" y="193614"/>
            <a:ext cx="11395290"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M/L Reference Matrix</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9048" y="1490008"/>
            <a:ext cx="11509298" cy="3416320"/>
          </a:xfrm>
          <a:prstGeom prst="rect">
            <a:avLst/>
          </a:prstGeom>
        </p:spPr>
        <p:txBody>
          <a:bodyPr wrap="square">
            <a:spAutoFit/>
          </a:bodyPr>
          <a:lstStyle/>
          <a:p>
            <a:r>
              <a:rPr lang="en-US" sz="2400" i="1" dirty="0" smtClean="0">
                <a:latin typeface="Arial" panose="020B0604020202020204" pitchFamily="34" charset="0"/>
                <a:cs typeface="Arial" panose="020B0604020202020204" pitchFamily="34" charset="0"/>
              </a:rPr>
              <a:t>Together with this presentation, a State-by-State Mechanic’s Lien matrix has been</a:t>
            </a:r>
            <a:br>
              <a:rPr lang="en-US" sz="2400" i="1" dirty="0" smtClean="0">
                <a:latin typeface="Arial" panose="020B0604020202020204" pitchFamily="34" charset="0"/>
                <a:cs typeface="Arial" panose="020B0604020202020204" pitchFamily="34" charset="0"/>
              </a:rPr>
            </a:br>
            <a:r>
              <a:rPr lang="en-US" sz="2400" i="1" dirty="0" smtClean="0">
                <a:latin typeface="Arial" panose="020B0604020202020204" pitchFamily="34" charset="0"/>
                <a:cs typeface="Arial" panose="020B0604020202020204" pitchFamily="34" charset="0"/>
              </a:rPr>
              <a:t>provided.  This matrix includes the answers to the following issues:</a:t>
            </a:r>
          </a:p>
          <a:p>
            <a:endParaRPr lang="en-US" sz="24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i="1" dirty="0" smtClean="0">
                <a:latin typeface="Arial" panose="020B0604020202020204" pitchFamily="34" charset="0"/>
                <a:cs typeface="Arial" panose="020B0604020202020204" pitchFamily="34" charset="0"/>
              </a:rPr>
              <a:t>The State authority for Mechanic’s lien rights</a:t>
            </a:r>
          </a:p>
          <a:p>
            <a:pPr marL="342900" indent="-342900">
              <a:buFont typeface="Arial" panose="020B0604020202020204" pitchFamily="34" charset="0"/>
              <a:buChar char="•"/>
            </a:pPr>
            <a:r>
              <a:rPr lang="en-US" sz="2400" i="1" dirty="0" smtClean="0">
                <a:latin typeface="Arial" panose="020B0604020202020204" pitchFamily="34" charset="0"/>
                <a:cs typeface="Arial" panose="020B0604020202020204" pitchFamily="34" charset="0"/>
              </a:rPr>
              <a:t>A Mechanic’s liens priority</a:t>
            </a:r>
          </a:p>
          <a:p>
            <a:pPr marL="342900" indent="-342900">
              <a:buFont typeface="Arial" panose="020B0604020202020204" pitchFamily="34" charset="0"/>
              <a:buChar char="•"/>
            </a:pPr>
            <a:r>
              <a:rPr lang="en-US" sz="2400" i="1" dirty="0" smtClean="0">
                <a:latin typeface="Arial" panose="020B0604020202020204" pitchFamily="34" charset="0"/>
                <a:cs typeface="Arial" panose="020B0604020202020204" pitchFamily="34" charset="0"/>
              </a:rPr>
              <a:t>The Mechanic’s lien filing period</a:t>
            </a:r>
          </a:p>
          <a:p>
            <a:pPr marL="342900" indent="-342900">
              <a:buFont typeface="Arial" panose="020B0604020202020204" pitchFamily="34" charset="0"/>
              <a:buChar char="•"/>
            </a:pPr>
            <a:r>
              <a:rPr lang="en-US" sz="2400" i="1" dirty="0" smtClean="0">
                <a:latin typeface="Arial" panose="020B0604020202020204" pitchFamily="34" charset="0"/>
                <a:cs typeface="Arial" panose="020B0604020202020204" pitchFamily="34" charset="0"/>
              </a:rPr>
              <a:t>The time allowed to file an enforcement action</a:t>
            </a:r>
            <a:br>
              <a:rPr lang="en-US" sz="2400" i="1" dirty="0" smtClean="0">
                <a:latin typeface="Arial" panose="020B0604020202020204" pitchFamily="34" charset="0"/>
                <a:cs typeface="Arial" panose="020B0604020202020204" pitchFamily="34" charset="0"/>
              </a:rPr>
            </a:br>
            <a:r>
              <a:rPr lang="en-US" sz="2400" i="1" dirty="0" smtClean="0">
                <a:latin typeface="Arial" panose="020B0604020202020204" pitchFamily="34" charset="0"/>
                <a:cs typeface="Arial" panose="020B0604020202020204" pitchFamily="34" charset="0"/>
              </a:rPr>
              <a:t/>
            </a:r>
            <a:br>
              <a:rPr lang="en-US" sz="2400" i="1" dirty="0" smtClean="0">
                <a:latin typeface="Arial" panose="020B0604020202020204" pitchFamily="34" charset="0"/>
                <a:cs typeface="Arial" panose="020B0604020202020204" pitchFamily="34" charset="0"/>
              </a:rPr>
            </a:br>
            <a:r>
              <a:rPr lang="en-US" sz="2400" i="1" dirty="0" smtClean="0">
                <a:latin typeface="Arial" panose="020B0604020202020204" pitchFamily="34" charset="0"/>
                <a:cs typeface="Arial" panose="020B0604020202020204" pitchFamily="34" charset="0"/>
              </a:rPr>
              <a:t>Click </a:t>
            </a:r>
            <a:r>
              <a:rPr lang="en-US" sz="2400" i="1" dirty="0" smtClean="0">
                <a:latin typeface="Arial" panose="020B0604020202020204" pitchFamily="34" charset="0"/>
                <a:cs typeface="Arial" panose="020B0604020202020204" pitchFamily="34" charset="0"/>
                <a:hlinkClick r:id="rId4"/>
              </a:rPr>
              <a:t>HERE</a:t>
            </a:r>
            <a:r>
              <a:rPr lang="en-US" sz="2400" i="1" dirty="0" smtClean="0">
                <a:latin typeface="Arial" panose="020B0604020202020204" pitchFamily="34" charset="0"/>
                <a:cs typeface="Arial" panose="020B0604020202020204" pitchFamily="34" charset="0"/>
              </a:rPr>
              <a:t> to download the M/L Reference Matrix</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166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1222" y="728942"/>
            <a:ext cx="6209550" cy="4139700"/>
          </a:xfrm>
          <a:prstGeom prst="rect">
            <a:avLst/>
          </a:prstGeom>
        </p:spPr>
      </p:pic>
      <p:sp>
        <p:nvSpPr>
          <p:cNvPr id="13" name="TextBox 12"/>
          <p:cNvSpPr txBox="1"/>
          <p:nvPr/>
        </p:nvSpPr>
        <p:spPr>
          <a:xfrm>
            <a:off x="2625009" y="5086061"/>
            <a:ext cx="6941975"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Have Questions?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Send Randy an email at: rwilliams@wfgnationaltitle.com</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092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7" name="Rectangle 6"/>
          <p:cNvSpPr/>
          <p:nvPr/>
        </p:nvSpPr>
        <p:spPr>
          <a:xfrm>
            <a:off x="1618960" y="1184902"/>
            <a:ext cx="11317950" cy="1569660"/>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Established in Louisiana by the Napoleonic Code</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p:txBody>
      </p:sp>
      <p:cxnSp>
        <p:nvCxnSpPr>
          <p:cNvPr id="10" name="Straight Connector 9"/>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9047" y="241115"/>
            <a:ext cx="10604326" cy="707886"/>
          </a:xfrm>
          <a:prstGeom prst="rect">
            <a:avLst/>
          </a:prstGeom>
          <a:noFill/>
        </p:spPr>
        <p:txBody>
          <a:bodyPr wrap="square" rtlCol="0">
            <a:spAutoFit/>
          </a:bodyPr>
          <a:lstStyle/>
          <a:p>
            <a:pPr algn="ctr"/>
            <a:r>
              <a:rPr lang="en-US" sz="4000" b="1" dirty="0">
                <a:solidFill>
                  <a:srgbClr val="A39161"/>
                </a:solidFill>
                <a:latin typeface="Arial" panose="020B0604020202020204" pitchFamily="34" charset="0"/>
                <a:cs typeface="Arial" panose="020B0604020202020204" pitchFamily="34" charset="0"/>
              </a:rPr>
              <a:t>Background &amp; History</a:t>
            </a:r>
          </a:p>
        </p:txBody>
      </p:sp>
      <p:pic>
        <p:nvPicPr>
          <p:cNvPr id="8" name="Picture 2"/>
          <p:cNvPicPr>
            <a:picLocks noChangeAspect="1" noChangeArrowheads="1"/>
          </p:cNvPicPr>
          <p:nvPr/>
        </p:nvPicPr>
        <p:blipFill>
          <a:blip r:embed="rId4"/>
          <a:srcRect/>
          <a:stretch>
            <a:fillRect/>
          </a:stretch>
        </p:blipFill>
        <p:spPr>
          <a:xfrm>
            <a:off x="2916195" y="1698653"/>
            <a:ext cx="5562599" cy="3932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35224" y="5173789"/>
            <a:ext cx="3921551"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The Louisiana Purchase of 1803</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3155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cxnSp>
        <p:nvCxnSpPr>
          <p:cNvPr id="9" name="Straight Connector 8"/>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3957" y="251669"/>
            <a:ext cx="10811715"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Background &amp; History </a:t>
            </a:r>
            <a:endParaRPr lang="en-US" sz="4000" b="1" dirty="0">
              <a:solidFill>
                <a:srgbClr val="A39161"/>
              </a:solidFill>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4"/>
          <a:srcRect/>
          <a:stretch>
            <a:fillRect/>
          </a:stretch>
        </p:blipFill>
        <p:spPr>
          <a:xfrm>
            <a:off x="3327236" y="1719396"/>
            <a:ext cx="5537528" cy="3744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96447" y="1171551"/>
            <a:ext cx="8163612"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Adopted in Texas, California and Southwest before colonial expansion</a:t>
            </a:r>
            <a:endParaRPr lang="en-US" sz="2000" dirty="0">
              <a:latin typeface="Arial" panose="020B0604020202020204" pitchFamily="34" charset="0"/>
              <a:cs typeface="Arial" panose="020B0604020202020204" pitchFamily="34" charset="0"/>
            </a:endParaRPr>
          </a:p>
        </p:txBody>
      </p:sp>
      <p:sp>
        <p:nvSpPr>
          <p:cNvPr id="6" name="TextBox 5"/>
          <p:cNvSpPr txBox="1"/>
          <p:nvPr/>
        </p:nvSpPr>
        <p:spPr>
          <a:xfrm>
            <a:off x="2650146" y="5529219"/>
            <a:ext cx="7031181"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United States colonial Expansion across North America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021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401414" y="246964"/>
            <a:ext cx="10602648" cy="707886"/>
          </a:xfrm>
          <a:prstGeom prst="rect">
            <a:avLst/>
          </a:prstGeom>
          <a:noFill/>
        </p:spPr>
        <p:txBody>
          <a:bodyPr wrap="square" rtlCol="0">
            <a:spAutoFit/>
          </a:bodyPr>
          <a:lstStyle/>
          <a:p>
            <a:pPr algn="ctr"/>
            <a:r>
              <a:rPr lang="en-US" sz="4000" b="1" dirty="0">
                <a:solidFill>
                  <a:srgbClr val="A39161"/>
                </a:solidFill>
                <a:latin typeface="Arial" panose="020B0604020202020204" pitchFamily="34" charset="0"/>
                <a:cs typeface="Arial" panose="020B0604020202020204" pitchFamily="34" charset="0"/>
              </a:rPr>
              <a:t>Background &amp; History </a:t>
            </a:r>
          </a:p>
        </p:txBody>
      </p:sp>
      <p:cxnSp>
        <p:nvCxnSpPr>
          <p:cNvPr id="9" name="Straight Connector 8"/>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22358" y="1212895"/>
            <a:ext cx="11669642" cy="1846659"/>
          </a:xfrm>
          <a:prstGeom prst="rect">
            <a:avLst/>
          </a:prstGeom>
        </p:spPr>
        <p:txBody>
          <a:bodyPr wrap="square">
            <a:spAutoFit/>
          </a:bodyPr>
          <a:lstStyle/>
          <a:p>
            <a:pPr lvl="4"/>
            <a:endParaRPr lang="en-US" dirty="0">
              <a:latin typeface="Arial" panose="020B0604020202020204" pitchFamily="34" charset="0"/>
              <a:cs typeface="Arial" panose="020B0604020202020204" pitchFamily="34" charset="0"/>
            </a:endParaRPr>
          </a:p>
          <a:p>
            <a:pPr marL="1714500" lvl="3" indent="-34290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14500" lvl="3"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p:txBody>
      </p:sp>
      <p:pic>
        <p:nvPicPr>
          <p:cNvPr id="8" name="Picture 5"/>
          <p:cNvPicPr>
            <a:picLocks noChangeAspect="1" noChangeArrowheads="1"/>
          </p:cNvPicPr>
          <p:nvPr/>
        </p:nvPicPr>
        <p:blipFill>
          <a:blip r:embed="rId4"/>
          <a:srcRect/>
          <a:stretch>
            <a:fillRect/>
          </a:stretch>
        </p:blipFill>
        <p:spPr>
          <a:xfrm>
            <a:off x="1578741" y="1365438"/>
            <a:ext cx="2606760" cy="4287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srcRect/>
          <a:stretch>
            <a:fillRect/>
          </a:stretch>
        </p:blipFill>
        <p:spPr>
          <a:xfrm>
            <a:off x="4666267" y="2899831"/>
            <a:ext cx="4958500" cy="2794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81428" y="1365438"/>
            <a:ext cx="5043340" cy="1015663"/>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Adopted by Thomas Jefferson to help draw construction workers to build Washington D.C. in 1781.</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767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794676" y="225804"/>
            <a:ext cx="10602648"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Mandated by State Laws</a:t>
            </a:r>
            <a:endParaRPr lang="en-US" sz="4000" b="1" dirty="0">
              <a:solidFill>
                <a:srgbClr val="A39161"/>
              </a:solidFill>
              <a:latin typeface="Arial" panose="020B0604020202020204" pitchFamily="34" charset="0"/>
              <a:cs typeface="Arial" panose="020B0604020202020204" pitchFamily="34" charset="0"/>
            </a:endParaRPr>
          </a:p>
        </p:txBody>
      </p:sp>
      <p:cxnSp>
        <p:nvCxnSpPr>
          <p:cNvPr id="9" name="Straight Connector 8"/>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22358" y="1212895"/>
            <a:ext cx="11317950" cy="338554"/>
          </a:xfrm>
          <a:prstGeom prst="rect">
            <a:avLst/>
          </a:prstGeom>
          <a:solidFill>
            <a:schemeClr val="bg1">
              <a:lumMod val="95000"/>
            </a:schemeClr>
          </a:solidFill>
        </p:spPr>
        <p:txBody>
          <a:bodyPr wrap="square">
            <a:spAutoFit/>
          </a:bodyPr>
          <a:lstStyle/>
          <a:p>
            <a:pPr lvl="4"/>
            <a:endParaRPr lang="en-US" sz="1600" dirty="0">
              <a:latin typeface="Arial" panose="020B0604020202020204" pitchFamily="34" charset="0"/>
              <a:cs typeface="Arial" panose="020B0604020202020204" pitchFamily="34" charset="0"/>
            </a:endParaRPr>
          </a:p>
        </p:txBody>
      </p:sp>
      <p:sp>
        <p:nvSpPr>
          <p:cNvPr id="2" name="TextBox 1"/>
          <p:cNvSpPr txBox="1"/>
          <p:nvPr/>
        </p:nvSpPr>
        <p:spPr>
          <a:xfrm>
            <a:off x="520387" y="1551449"/>
            <a:ext cx="11072611" cy="295465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Every state in America establishes the rights of mechanic’s lien claimants in their constitution, statutes or </a:t>
            </a:r>
            <a:r>
              <a:rPr lang="en-US" sz="2800" dirty="0" smtClean="0">
                <a:latin typeface="Arial" panose="020B0604020202020204" pitchFamily="34" charset="0"/>
                <a:cs typeface="Arial" panose="020B0604020202020204" pitchFamily="34" charset="0"/>
              </a:rPr>
              <a:t>codes.</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CA, NC and TX in State </a:t>
            </a:r>
            <a:r>
              <a:rPr lang="en-US" sz="2800" dirty="0" smtClean="0">
                <a:latin typeface="Arial" panose="020B0604020202020204" pitchFamily="34" charset="0"/>
                <a:cs typeface="Arial" panose="020B0604020202020204" pitchFamily="34" charset="0"/>
              </a:rPr>
              <a:t>Constitution</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All other states in their state statutes in codes</a:t>
            </a:r>
          </a:p>
          <a:p>
            <a:endParaRPr lang="en-US" dirty="0"/>
          </a:p>
        </p:txBody>
      </p:sp>
    </p:spTree>
    <p:extLst>
      <p:ext uri="{BB962C8B-B14F-4D97-AF65-F5344CB8AC3E}">
        <p14:creationId xmlns:p14="http://schemas.microsoft.com/office/powerpoint/2010/main" val="3172641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1761142" y="254772"/>
            <a:ext cx="8669716" cy="707886"/>
          </a:xfrm>
          <a:prstGeom prst="rect">
            <a:avLst/>
          </a:prstGeom>
          <a:noFill/>
        </p:spPr>
        <p:txBody>
          <a:bodyPr wrap="square" rtlCol="0">
            <a:spAutoFit/>
          </a:bodyPr>
          <a:lstStyle/>
          <a:p>
            <a:pPr algn="ctr"/>
            <a:r>
              <a:rPr lang="en-US" sz="4000" b="1" dirty="0">
                <a:solidFill>
                  <a:srgbClr val="A39161"/>
                </a:solidFill>
                <a:latin typeface="Arial" panose="020B0604020202020204" pitchFamily="34" charset="0"/>
                <a:cs typeface="Arial" panose="020B0604020202020204" pitchFamily="34" charset="0"/>
              </a:rPr>
              <a:t>Mandated by State Laws</a:t>
            </a: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9048" y="1648837"/>
            <a:ext cx="11591488" cy="224676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Mechanic’s Lien Rights are created in </a:t>
            </a:r>
            <a:r>
              <a:rPr lang="en-US" sz="2400" dirty="0" smtClean="0">
                <a:latin typeface="Arial" panose="020B0604020202020204" pitchFamily="34" charset="0"/>
                <a:cs typeface="Arial" panose="020B0604020202020204" pitchFamily="34" charset="0"/>
              </a:rPr>
              <a:t>two distinct </a:t>
            </a:r>
            <a:r>
              <a:rPr lang="en-US" sz="2400" dirty="0">
                <a:latin typeface="Arial" panose="020B0604020202020204" pitchFamily="34" charset="0"/>
                <a:cs typeface="Arial" panose="020B0604020202020204" pitchFamily="34" charset="0"/>
              </a:rPr>
              <a:t>lien forms:</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Constitutional </a:t>
            </a:r>
            <a:r>
              <a:rPr lang="en-US" sz="2400" dirty="0" smtClean="0">
                <a:latin typeface="Arial" panose="020B0604020202020204" pitchFamily="34" charset="0"/>
                <a:cs typeface="Arial" panose="020B0604020202020204" pitchFamily="34" charset="0"/>
              </a:rPr>
              <a:t>liens or Statutory </a:t>
            </a:r>
            <a:r>
              <a:rPr lang="en-US" sz="2400" dirty="0">
                <a:latin typeface="Arial" panose="020B0604020202020204" pitchFamily="34" charset="0"/>
                <a:cs typeface="Arial" panose="020B0604020202020204" pitchFamily="34" charset="0"/>
              </a:rPr>
              <a:t>liens</a:t>
            </a:r>
          </a:p>
          <a:p>
            <a:pPr lvl="0"/>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229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398355" y="302169"/>
            <a:ext cx="11395290" cy="707886"/>
          </a:xfrm>
          <a:prstGeom prst="rect">
            <a:avLst/>
          </a:prstGeom>
          <a:noFill/>
        </p:spPr>
        <p:txBody>
          <a:bodyPr wrap="square" rtlCol="0">
            <a:spAutoFit/>
          </a:bodyPr>
          <a:lstStyle/>
          <a:p>
            <a:pPr algn="ctr"/>
            <a:r>
              <a:rPr lang="en-US" sz="4000" b="1" dirty="0" smtClean="0">
                <a:solidFill>
                  <a:srgbClr val="A39161"/>
                </a:solidFill>
                <a:latin typeface="Arial" panose="020B0604020202020204" pitchFamily="34" charset="0"/>
                <a:cs typeface="Arial" panose="020B0604020202020204" pitchFamily="34" charset="0"/>
              </a:rPr>
              <a:t>Constitutional Lien</a:t>
            </a:r>
            <a:endParaRPr lang="en-US" sz="4000" b="1" dirty="0">
              <a:solidFill>
                <a:srgbClr val="A39161"/>
              </a:solidFill>
              <a:latin typeface="Arial" panose="020B0604020202020204" pitchFamily="34" charset="0"/>
              <a:cs typeface="Arial" panose="020B0604020202020204" pitchFamily="34" charset="0"/>
            </a:endParaRP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1726" y="1507779"/>
            <a:ext cx="11754338" cy="2862322"/>
          </a:xfrm>
          <a:prstGeom prst="rect">
            <a:avLst/>
          </a:prstGeom>
        </p:spPr>
        <p:txBody>
          <a:bodyPr wrap="square">
            <a:spAutoFit/>
          </a:bodyPr>
          <a:lstStyle/>
          <a:p>
            <a:r>
              <a:rPr lang="en-US" sz="2400" b="1" dirty="0" smtClean="0">
                <a:latin typeface="Arial"/>
              </a:rPr>
              <a:t>Definition:</a:t>
            </a:r>
            <a:r>
              <a:rPr lang="en-US" sz="2400" dirty="0" smtClean="0">
                <a:latin typeface="Arial"/>
              </a:rPr>
              <a:t>  </a:t>
            </a:r>
            <a:br>
              <a:rPr lang="en-US" sz="2400" dirty="0" smtClean="0">
                <a:latin typeface="Arial"/>
              </a:rPr>
            </a:br>
            <a:r>
              <a:rPr lang="en-US" sz="2400" dirty="0" smtClean="0">
                <a:latin typeface="Arial"/>
              </a:rPr>
              <a:t>A </a:t>
            </a:r>
            <a:r>
              <a:rPr lang="en-US" sz="2400" dirty="0">
                <a:latin typeface="Arial"/>
              </a:rPr>
              <a:t>lien established in a given state’s constitution and agrees with that constitution.  One significant advantage of constitution construction/mechanic’s liens is that they do not require claimant’s provision of notice to be a lien. Constitution liens are established by the following state constitutional provisions:</a:t>
            </a:r>
          </a:p>
          <a:p>
            <a:pPr lvl="0"/>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922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5994400"/>
            <a:ext cx="12192000" cy="86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26" y="6116715"/>
            <a:ext cx="2594469" cy="618970"/>
          </a:xfrm>
          <a:prstGeom prst="rect">
            <a:avLst/>
          </a:prstGeom>
        </p:spPr>
      </p:pic>
      <p:sp>
        <p:nvSpPr>
          <p:cNvPr id="6" name="TextBox 5"/>
          <p:cNvSpPr txBox="1"/>
          <p:nvPr/>
        </p:nvSpPr>
        <p:spPr>
          <a:xfrm>
            <a:off x="321726" y="193614"/>
            <a:ext cx="11631462" cy="830997"/>
          </a:xfrm>
          <a:prstGeom prst="rect">
            <a:avLst/>
          </a:prstGeom>
          <a:noFill/>
        </p:spPr>
        <p:txBody>
          <a:bodyPr wrap="square" rtlCol="0">
            <a:spAutoFit/>
          </a:bodyPr>
          <a:lstStyle/>
          <a:p>
            <a:pPr algn="ctr"/>
            <a:r>
              <a:rPr lang="en-US" sz="4800" b="1" dirty="0">
                <a:solidFill>
                  <a:srgbClr val="A39161"/>
                </a:solidFill>
                <a:latin typeface="Arial" panose="020B0604020202020204" pitchFamily="34" charset="0"/>
                <a:cs typeface="Arial" panose="020B0604020202020204" pitchFamily="34" charset="0"/>
              </a:rPr>
              <a:t>Constitutional Lien</a:t>
            </a:r>
          </a:p>
        </p:txBody>
      </p:sp>
      <p:cxnSp>
        <p:nvCxnSpPr>
          <p:cNvPr id="12" name="Straight Connector 11"/>
          <p:cNvCxnSpPr/>
          <p:nvPr/>
        </p:nvCxnSpPr>
        <p:spPr>
          <a:xfrm flipV="1">
            <a:off x="359048" y="1023815"/>
            <a:ext cx="1139529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1726" y="1320730"/>
            <a:ext cx="11591488" cy="421653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Constitutional liens are established by the following state constitutional provisions: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California: Article XIV, Section </a:t>
            </a:r>
            <a:r>
              <a:rPr lang="en-US" sz="2400" dirty="0" smtClean="0">
                <a:latin typeface="Arial" panose="020B0604020202020204" pitchFamily="34" charset="0"/>
                <a:cs typeface="Arial" panose="020B0604020202020204" pitchFamily="34" charset="0"/>
              </a:rPr>
              <a:t>3</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North Carolina: Article X, Section </a:t>
            </a:r>
            <a:r>
              <a:rPr lang="en-US" sz="2400" dirty="0" smtClean="0">
                <a:latin typeface="Arial" panose="020B0604020202020204" pitchFamily="34" charset="0"/>
                <a:cs typeface="Arial" panose="020B0604020202020204" pitchFamily="34" charset="0"/>
              </a:rPr>
              <a:t>3</a:t>
            </a:r>
            <a:br>
              <a:rPr lang="en-US" sz="2400"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Texas: Article XVI, Section 17</a:t>
            </a:r>
          </a:p>
          <a:p>
            <a:r>
              <a:rPr lang="en-US" sz="2000" dirty="0"/>
              <a:t/>
            </a:r>
            <a:br>
              <a:rPr lang="en-US" sz="2000" dirty="0"/>
            </a:br>
            <a:r>
              <a:rPr lang="en-US" sz="2000" dirty="0"/>
              <a:t> </a:t>
            </a:r>
          </a:p>
          <a:p>
            <a:pPr lvl="0"/>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425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3695</TotalTime>
  <Words>691</Words>
  <Application>Microsoft Office PowerPoint</Application>
  <PresentationFormat>Custom</PresentationFormat>
  <Paragraphs>134</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Haleigh Smith</dc:creator>
  <cp:lastModifiedBy>Randy Williams</cp:lastModifiedBy>
  <cp:revision>86</cp:revision>
  <cp:lastPrinted>2018-03-13T18:48:19Z</cp:lastPrinted>
  <dcterms:created xsi:type="dcterms:W3CDTF">2017-07-12T20:30:07Z</dcterms:created>
  <dcterms:modified xsi:type="dcterms:W3CDTF">2018-04-17T22:59:18Z</dcterms:modified>
</cp:coreProperties>
</file>