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96" r:id="rId8"/>
    <p:sldId id="297" r:id="rId9"/>
    <p:sldId id="263" r:id="rId10"/>
    <p:sldId id="264" r:id="rId11"/>
    <p:sldId id="259" r:id="rId12"/>
    <p:sldId id="265" r:id="rId13"/>
    <p:sldId id="272" r:id="rId14"/>
    <p:sldId id="26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496" autoAdjust="0"/>
  </p:normalViewPr>
  <p:slideViewPr>
    <p:cSldViewPr snapToGrid="0">
      <p:cViewPr varScale="1">
        <p:scale>
          <a:sx n="53" d="100"/>
          <a:sy n="53" d="100"/>
        </p:scale>
        <p:origin x="96" y="552"/>
      </p:cViewPr>
      <p:guideLst/>
    </p:cSldViewPr>
  </p:slideViewPr>
  <p:outlineViewPr>
    <p:cViewPr>
      <p:scale>
        <a:sx n="33" d="100"/>
        <a:sy n="33" d="100"/>
      </p:scale>
      <p:origin x="0" y="-198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7BDF-F422-402F-9CB0-3A7421028D90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A555B-E9E8-4796-8A85-685878BD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1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A555B-E9E8-4796-8A85-685878BD8C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2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7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7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0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4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D4E-154F-4346-96FE-C50C701223C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6B63B-98BE-4896-8DB2-85EF4EE41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8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 Financing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224942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Alan B. Fields</a:t>
            </a:r>
          </a:p>
          <a:p>
            <a:r>
              <a:rPr lang="en-US" dirty="0" smtClean="0"/>
              <a:t>Senior Vice President</a:t>
            </a:r>
          </a:p>
          <a:p>
            <a:r>
              <a:rPr lang="en-US" dirty="0" smtClean="0"/>
              <a:t>WFG National Title Insurance Company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7008"/>
            <a:ext cx="6537321" cy="155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Equity Investment</a:t>
            </a:r>
          </a:p>
          <a:p>
            <a:pPr lvl="1"/>
            <a:r>
              <a:rPr lang="en-US" dirty="0" smtClean="0"/>
              <a:t>Sale &amp; New Investors</a:t>
            </a:r>
          </a:p>
          <a:p>
            <a:pPr lvl="1"/>
            <a:r>
              <a:rPr lang="en-US" dirty="0" smtClean="0"/>
              <a:t>TIC Structures – Crowd Funding</a:t>
            </a:r>
          </a:p>
          <a:p>
            <a:pPr lvl="1"/>
            <a:r>
              <a:rPr lang="en-US" b="1" dirty="0" err="1" smtClean="0"/>
              <a:t>Mezz</a:t>
            </a:r>
            <a:r>
              <a:rPr lang="en-US" b="1" dirty="0" smtClean="0"/>
              <a:t> Loan – Pledging the Equity</a:t>
            </a:r>
          </a:p>
          <a:p>
            <a:pPr lvl="1"/>
            <a:r>
              <a:rPr lang="en-US" dirty="0" smtClean="0"/>
              <a:t>Tax Deferrals</a:t>
            </a:r>
          </a:p>
          <a:p>
            <a:pPr lvl="2"/>
            <a:r>
              <a:rPr lang="en-US" dirty="0" smtClean="0"/>
              <a:t>1031</a:t>
            </a:r>
          </a:p>
          <a:p>
            <a:pPr lvl="2"/>
            <a:r>
              <a:rPr lang="en-US" b="1" dirty="0" smtClean="0"/>
              <a:t>Opportunity Zones</a:t>
            </a:r>
          </a:p>
          <a:p>
            <a:r>
              <a:rPr lang="en-US" dirty="0" smtClean="0"/>
              <a:t>Debt Financing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Installment Sale/Seller Carry Back</a:t>
            </a:r>
            <a:endParaRPr lang="en-US" sz="2400" dirty="0" smtClean="0">
              <a:effectLst/>
            </a:endParaRPr>
          </a:p>
          <a:p>
            <a:pPr lvl="1"/>
            <a:r>
              <a:rPr lang="en-US" dirty="0" smtClean="0"/>
              <a:t>Flight Capital</a:t>
            </a:r>
            <a:endParaRPr lang="en-US" sz="2000" dirty="0" smtClean="0"/>
          </a:p>
          <a:p>
            <a:pPr lvl="1"/>
            <a:r>
              <a:rPr lang="en-US" dirty="0" smtClean="0"/>
              <a:t>Crowd funding – Tenants in Common</a:t>
            </a:r>
            <a:endParaRPr lang="en-US" sz="2000" dirty="0" smtClean="0"/>
          </a:p>
          <a:p>
            <a:pPr lvl="1"/>
            <a:r>
              <a:rPr lang="en-US" dirty="0" smtClean="0"/>
              <a:t>Hard Money Lenders</a:t>
            </a:r>
            <a:endParaRPr lang="en-US" sz="2000" dirty="0" smtClean="0"/>
          </a:p>
          <a:p>
            <a:pPr lvl="1"/>
            <a:r>
              <a:rPr lang="en-US" dirty="0" smtClean="0"/>
              <a:t>Deals designed to fail – Goal of Low Cost Acquisition</a:t>
            </a:r>
          </a:p>
          <a:p>
            <a:pPr lvl="1"/>
            <a:r>
              <a:rPr lang="en-US" dirty="0" smtClean="0"/>
              <a:t>Tax Exempt Financing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Funny Money</a:t>
            </a:r>
          </a:p>
          <a:p>
            <a:pPr lvl="1"/>
            <a:r>
              <a:rPr lang="en-US" dirty="0" smtClean="0"/>
              <a:t>Presales</a:t>
            </a:r>
          </a:p>
          <a:p>
            <a:pPr lvl="1"/>
            <a:r>
              <a:rPr lang="en-US" dirty="0" smtClean="0"/>
              <a:t>Condo Deposits</a:t>
            </a:r>
          </a:p>
          <a:p>
            <a:pPr lvl="1"/>
            <a:r>
              <a:rPr lang="en-US" b="1" dirty="0" smtClean="0"/>
              <a:t>Synthetic Leases</a:t>
            </a:r>
          </a:p>
          <a:p>
            <a:pPr lvl="1"/>
            <a:r>
              <a:rPr lang="en-US" dirty="0" smtClean="0"/>
              <a:t>Community Development Districts/Mello </a:t>
            </a:r>
            <a:r>
              <a:rPr lang="en-US" dirty="0" err="1" smtClean="0"/>
              <a:t>Roos</a:t>
            </a:r>
            <a:endParaRPr lang="en-US" dirty="0" smtClean="0"/>
          </a:p>
          <a:p>
            <a:r>
              <a:rPr lang="en-US" dirty="0" smtClean="0"/>
              <a:t>Sweeteners</a:t>
            </a:r>
          </a:p>
          <a:p>
            <a:pPr lvl="1"/>
            <a:r>
              <a:rPr lang="en-US" dirty="0" smtClean="0"/>
              <a:t>Federal Tax Credits</a:t>
            </a:r>
          </a:p>
          <a:p>
            <a:pPr lvl="2"/>
            <a:r>
              <a:rPr lang="en-US" b="1" dirty="0" smtClean="0"/>
              <a:t>New Market Tax Credits</a:t>
            </a:r>
          </a:p>
          <a:p>
            <a:pPr lvl="2"/>
            <a:r>
              <a:rPr lang="en-US" dirty="0" smtClean="0"/>
              <a:t>Historic Rehabilitation Tax Credits </a:t>
            </a:r>
          </a:p>
          <a:p>
            <a:pPr lvl="2"/>
            <a:r>
              <a:rPr lang="en-US" dirty="0" smtClean="0"/>
              <a:t>Low-Income Housing Tax Credits</a:t>
            </a:r>
            <a:endParaRPr lang="en-US" sz="1600" dirty="0" smtClean="0"/>
          </a:p>
          <a:p>
            <a:pPr lvl="1"/>
            <a:r>
              <a:rPr lang="en-US" dirty="0" smtClean="0"/>
              <a:t>State Tax Credits</a:t>
            </a:r>
          </a:p>
          <a:p>
            <a:pPr lvl="1"/>
            <a:r>
              <a:rPr lang="en-US" sz="2000" b="1" dirty="0" smtClean="0"/>
              <a:t>Get a Green Card</a:t>
            </a:r>
          </a:p>
          <a:p>
            <a:pPr lvl="2"/>
            <a:r>
              <a:rPr lang="en-US" sz="1600" b="1" dirty="0" smtClean="0"/>
              <a:t>EB-5 Equity </a:t>
            </a:r>
          </a:p>
          <a:p>
            <a:pPr lvl="2"/>
            <a:r>
              <a:rPr lang="en-US" sz="1600" b="1" dirty="0" smtClean="0"/>
              <a:t>EB-5</a:t>
            </a:r>
            <a:r>
              <a:rPr lang="en-US" sz="1600" b="1" baseline="0" dirty="0" smtClean="0"/>
              <a:t> “Debt”</a:t>
            </a:r>
            <a:endParaRPr lang="en-US" sz="1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0450" y="365125"/>
            <a:ext cx="4152900" cy="777875"/>
          </a:xfrm>
        </p:spPr>
        <p:txBody>
          <a:bodyPr/>
          <a:lstStyle/>
          <a:p>
            <a:r>
              <a:rPr lang="en-US" b="1" dirty="0" smtClean="0"/>
              <a:t>Buying the Equity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658281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Entity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081" y="629440"/>
            <a:ext cx="2171700" cy="3048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9" y="4156176"/>
            <a:ext cx="2304955" cy="2464529"/>
          </a:xfrm>
          <a:prstGeom prst="rect">
            <a:avLst/>
          </a:prstGeom>
        </p:spPr>
      </p:pic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1842777" y="3181501"/>
            <a:ext cx="12890" cy="9746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673336">
            <a:off x="1185787" y="3292270"/>
            <a:ext cx="1339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/>
                </a:solidFill>
              </a:rPr>
              <a:t>InsuredSmall</a:t>
            </a:r>
            <a:r>
              <a:rPr lang="en-US" sz="2800" b="1" dirty="0" smtClean="0">
                <a:solidFill>
                  <a:schemeClr val="accent1"/>
                </a:solidFill>
              </a:rPr>
              <a:t> $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1216836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Old</a:t>
            </a:r>
          </a:p>
          <a:p>
            <a:pPr algn="ctr"/>
            <a:r>
              <a:rPr lang="en-US" sz="2800" b="1" dirty="0" smtClean="0"/>
              <a:t>Owner</a:t>
            </a:r>
            <a:endParaRPr lang="en-US" sz="28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42777" y="2170943"/>
            <a:ext cx="0" cy="4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61221" y="1216836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New</a:t>
            </a:r>
          </a:p>
          <a:p>
            <a:pPr algn="ctr"/>
            <a:r>
              <a:rPr lang="en-US" sz="2800" b="1" dirty="0" smtClean="0"/>
              <a:t>Owner(s)</a:t>
            </a:r>
            <a:endParaRPr lang="en-US" sz="2800" b="1" dirty="0"/>
          </a:p>
        </p:txBody>
      </p:sp>
      <p:sp>
        <p:nvSpPr>
          <p:cNvPr id="23" name="Left Arrow 22"/>
          <p:cNvSpPr/>
          <p:nvPr/>
        </p:nvSpPr>
        <p:spPr>
          <a:xfrm>
            <a:off x="3142085" y="1578472"/>
            <a:ext cx="2019136" cy="383677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45948" y="1247612"/>
            <a:ext cx="6435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28726" y="2658281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Entity</a:t>
            </a:r>
            <a:endParaRPr lang="en-US" sz="2800" b="1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15" y="4156176"/>
            <a:ext cx="2304955" cy="246452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 rot="19673336">
            <a:off x="5559818" y="3392769"/>
            <a:ext cx="1339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/>
                </a:solidFill>
              </a:rPr>
              <a:t>InsuredLarge</a:t>
            </a:r>
            <a:r>
              <a:rPr lang="en-US" sz="2800" b="1" dirty="0" smtClean="0">
                <a:solidFill>
                  <a:schemeClr val="accent1"/>
                </a:solidFill>
              </a:rPr>
              <a:t> $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33303" y="2170943"/>
            <a:ext cx="0" cy="4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46192" y="3181501"/>
            <a:ext cx="12890" cy="1347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&quot;No&quot; Symbol 11"/>
          <p:cNvSpPr/>
          <p:nvPr/>
        </p:nvSpPr>
        <p:spPr>
          <a:xfrm>
            <a:off x="3218049" y="1188641"/>
            <a:ext cx="1818776" cy="1946328"/>
          </a:xfrm>
          <a:prstGeom prst="noSmoking">
            <a:avLst>
              <a:gd name="adj" fmla="val 12064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8049" y="1726301"/>
            <a:ext cx="1818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Black" panose="020B0A04020102020204" pitchFamily="34" charset="0"/>
              </a:rPr>
              <a:t>Non-Imputation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  <p:sp>
        <p:nvSpPr>
          <p:cNvPr id="34" name="Striped Right Arrow 33"/>
          <p:cNvSpPr/>
          <p:nvPr/>
        </p:nvSpPr>
        <p:spPr>
          <a:xfrm rot="19184528">
            <a:off x="6557379" y="3826515"/>
            <a:ext cx="3114489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19184528">
            <a:off x="6923621" y="4027510"/>
            <a:ext cx="2084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Mortgage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870325" y="3507713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7486976" y="1498999"/>
            <a:ext cx="1847501" cy="538861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090840" y="13012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2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23" grpId="0" animBg="1"/>
      <p:bldP spid="28" grpId="0"/>
      <p:bldP spid="29" grpId="0" animBg="1"/>
      <p:bldP spid="31" grpId="0"/>
      <p:bldP spid="12" grpId="0" animBg="1"/>
      <p:bldP spid="13" grpId="0"/>
      <p:bldP spid="34" grpId="0" animBg="1"/>
      <p:bldP spid="35" grpId="0"/>
      <p:bldP spid="36" grpId="0"/>
      <p:bldP spid="37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 Issues in Buying the Equity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Creates a HUGE “GAP”</a:t>
            </a:r>
          </a:p>
          <a:p>
            <a:pPr lvl="1"/>
            <a:r>
              <a:rPr lang="en-US" dirty="0" smtClean="0"/>
              <a:t>Anything unrecorded since the deed into the entity may have priority under recording act.</a:t>
            </a:r>
          </a:p>
          <a:p>
            <a:pPr lvl="1"/>
            <a:r>
              <a:rPr lang="en-US" dirty="0" smtClean="0"/>
              <a:t>Due Diligence on the “GAP”</a:t>
            </a:r>
          </a:p>
          <a:p>
            <a:r>
              <a:rPr lang="en-US" dirty="0" smtClean="0"/>
              <a:t>Three Flavors of Non-Imputation Endorsement</a:t>
            </a:r>
          </a:p>
          <a:p>
            <a:pPr lvl="1"/>
            <a:r>
              <a:rPr lang="en-US" dirty="0"/>
              <a:t>ALTA 15-06 Non-Imputation - Full Equity Transfer </a:t>
            </a:r>
          </a:p>
          <a:p>
            <a:pPr lvl="1"/>
            <a:r>
              <a:rPr lang="en-US" dirty="0"/>
              <a:t>ALTA 15.1-06 Non-Imputation - Additional Insured </a:t>
            </a:r>
          </a:p>
          <a:p>
            <a:pPr lvl="1"/>
            <a:r>
              <a:rPr lang="en-US" dirty="0"/>
              <a:t>ALTA 15.2-06 Non-Imputation - Partial Equity Transfer </a:t>
            </a:r>
            <a:endParaRPr lang="en-US" dirty="0" smtClean="0"/>
          </a:p>
          <a:p>
            <a:r>
              <a:rPr lang="en-US" dirty="0" smtClean="0"/>
              <a:t>Creditor’s Rights Issues with Leveraged Buyout </a:t>
            </a:r>
          </a:p>
          <a:p>
            <a:pPr lvl="1"/>
            <a:r>
              <a:rPr lang="en-US" dirty="0" smtClean="0"/>
              <a:t>Risk of being set aside in Bankruptcy as Preferential Transfer or Fraudulent Conveyance</a:t>
            </a:r>
          </a:p>
          <a:p>
            <a:pPr lvl="1"/>
            <a:r>
              <a:rPr lang="en-US" dirty="0" smtClean="0"/>
              <a:t>Policy Exclusion for current transaction</a:t>
            </a:r>
          </a:p>
          <a:p>
            <a:pPr lvl="1"/>
            <a:r>
              <a:rPr lang="en-US" dirty="0" smtClean="0"/>
              <a:t>No-one issues ALTA 21 or similar coverage anymore</a:t>
            </a:r>
          </a:p>
          <a:p>
            <a:pPr lvl="1"/>
            <a:r>
              <a:rPr lang="en-US" dirty="0" err="1" smtClean="0"/>
              <a:t>Gotcha</a:t>
            </a:r>
            <a:r>
              <a:rPr lang="en-US" dirty="0" smtClean="0"/>
              <a:t> for the next transaction!!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 – Crowd Funded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797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Seller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87923" y="1690688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Lots of </a:t>
            </a:r>
          </a:p>
          <a:p>
            <a:pPr algn="ctr"/>
            <a:r>
              <a:rPr lang="en-US" sz="2800" b="1" dirty="0" smtClean="0"/>
              <a:t>Buyers</a:t>
            </a:r>
            <a:endParaRPr lang="en-US" sz="2800" b="1" dirty="0"/>
          </a:p>
        </p:txBody>
      </p:sp>
      <p:sp>
        <p:nvSpPr>
          <p:cNvPr id="15" name="Left Arrow 14"/>
          <p:cNvSpPr/>
          <p:nvPr/>
        </p:nvSpPr>
        <p:spPr>
          <a:xfrm>
            <a:off x="2891240" y="1806740"/>
            <a:ext cx="1680950" cy="261610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95104" y="14758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" y="3539471"/>
            <a:ext cx="2304955" cy="2464529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5" idx="2"/>
            <a:endCxn id="19" idx="0"/>
          </p:cNvCxnSpPr>
          <p:nvPr/>
        </p:nvCxnSpPr>
        <p:spPr>
          <a:xfrm>
            <a:off x="1767385" y="2213908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12" y="3546576"/>
            <a:ext cx="2304955" cy="2464529"/>
          </a:xfrm>
          <a:prstGeom prst="rect">
            <a:avLst/>
          </a:prstGeom>
        </p:spPr>
      </p:pic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5589656" y="2644795"/>
            <a:ext cx="15734" cy="90178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949109" y="1200150"/>
            <a:ext cx="2852241" cy="5162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9673336">
            <a:off x="4919777" y="2960856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05717" y="1728937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Organizer of Buyers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205717" y="4813096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Property Manager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246558" y="3539471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Payment Agent</a:t>
            </a:r>
            <a:endParaRPr lang="en-US" sz="2800" b="1" dirty="0"/>
          </a:p>
        </p:txBody>
      </p:sp>
      <p:cxnSp>
        <p:nvCxnSpPr>
          <p:cNvPr id="10" name="Straight Connector 9"/>
          <p:cNvCxnSpPr>
            <a:stCxn id="6" idx="3"/>
            <a:endCxn id="28" idx="1"/>
          </p:cNvCxnSpPr>
          <p:nvPr/>
        </p:nvCxnSpPr>
        <p:spPr>
          <a:xfrm>
            <a:off x="6867099" y="2167742"/>
            <a:ext cx="1338618" cy="3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6096000" y="3800137"/>
            <a:ext cx="2150558" cy="69344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</a:rPr>
              <a:t>Rents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6" name="Left Arrow 35"/>
          <p:cNvSpPr/>
          <p:nvPr/>
        </p:nvSpPr>
        <p:spPr>
          <a:xfrm rot="2724320">
            <a:off x="6561080" y="2837613"/>
            <a:ext cx="1921512" cy="327102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16766">
            <a:off x="7233261" y="25519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4" name="Straight Connector 13"/>
          <p:cNvCxnSpPr>
            <a:endCxn id="30" idx="1"/>
          </p:cNvCxnSpPr>
          <p:nvPr/>
        </p:nvCxnSpPr>
        <p:spPr>
          <a:xfrm>
            <a:off x="6296117" y="5290149"/>
            <a:ext cx="1909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7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27" grpId="0"/>
      <p:bldP spid="28" grpId="0" animBg="1"/>
      <p:bldP spid="30" grpId="0" animBg="1"/>
      <p:bldP spid="35" grpId="0" animBg="1"/>
      <p:bldP spid="12" grpId="0" animBg="1"/>
      <p:bldP spid="36" grpId="0" animBg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Issues for TIC/Crowd Funded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 Traditional</a:t>
            </a:r>
            <a:r>
              <a:rPr lang="en-US" baseline="0" dirty="0" smtClean="0"/>
              <a:t> Title Issues</a:t>
            </a:r>
          </a:p>
          <a:p>
            <a:r>
              <a:rPr lang="en-US" baseline="0" dirty="0" smtClean="0"/>
              <a:t>Administrative Nightmare </a:t>
            </a:r>
          </a:p>
          <a:p>
            <a:pPr lvl="1"/>
            <a:r>
              <a:rPr lang="en-US" dirty="0" smtClean="0"/>
              <a:t>Who can make a claim?</a:t>
            </a:r>
          </a:p>
          <a:p>
            <a:pPr lvl="1"/>
            <a:r>
              <a:rPr lang="en-US" dirty="0" smtClean="0"/>
              <a:t>Who can settle a claim?</a:t>
            </a:r>
          </a:p>
          <a:p>
            <a:pPr lvl="1"/>
            <a:r>
              <a:rPr lang="en-US" dirty="0" smtClean="0"/>
              <a:t>Who can cure a defect?</a:t>
            </a:r>
          </a:p>
          <a:p>
            <a:pPr lvl="1"/>
            <a:r>
              <a:rPr lang="en-US" dirty="0" smtClean="0"/>
              <a:t>Closing Hassles</a:t>
            </a:r>
          </a:p>
          <a:p>
            <a:r>
              <a:rPr lang="en-US" baseline="0" dirty="0" smtClean="0"/>
              <a:t>Securities Issues?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Ask your Underwriter!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317" y="4487418"/>
            <a:ext cx="2304955" cy="2464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 err="1" smtClean="0"/>
              <a:t>Mezz</a:t>
            </a:r>
            <a:r>
              <a:rPr lang="en-US" b="1" dirty="0" smtClean="0"/>
              <a:t> Loan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1096" y="2611416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Project Entity</a:t>
            </a:r>
            <a:endParaRPr lang="en-US" sz="28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089247" y="3210124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9673336">
            <a:off x="4470735" y="3603107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622" y="2168271"/>
            <a:ext cx="1382499" cy="1704634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6258811" y="2611416"/>
            <a:ext cx="3692811" cy="591796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1075" y="2399580"/>
            <a:ext cx="1080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Striped Right Arrow 8"/>
          <p:cNvSpPr/>
          <p:nvPr/>
        </p:nvSpPr>
        <p:spPr>
          <a:xfrm rot="20132378">
            <a:off x="5404376" y="4382195"/>
            <a:ext cx="4886299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132378">
            <a:off x="5898499" y="4609638"/>
            <a:ext cx="3270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Construction Mortgage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50328" y="3864717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5317" y="149857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Developer</a:t>
            </a:r>
            <a:endParaRPr lang="en-US" sz="2800" b="1" dirty="0"/>
          </a:p>
        </p:txBody>
      </p:sp>
      <p:cxnSp>
        <p:nvCxnSpPr>
          <p:cNvPr id="16" name="Straight Connector 15"/>
          <p:cNvCxnSpPr>
            <a:stCxn id="14" idx="2"/>
            <a:endCxn id="3" idx="0"/>
          </p:cNvCxnSpPr>
          <p:nvPr/>
        </p:nvCxnSpPr>
        <p:spPr>
          <a:xfrm>
            <a:off x="5064905" y="2021798"/>
            <a:ext cx="25779" cy="589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8620" y="1498578"/>
            <a:ext cx="1204096" cy="1704634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>
            <a:off x="2070187" y="1760188"/>
            <a:ext cx="1822876" cy="26161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26989" y="1400130"/>
            <a:ext cx="1080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Striped Right Arrow 20"/>
          <p:cNvSpPr/>
          <p:nvPr/>
        </p:nvSpPr>
        <p:spPr>
          <a:xfrm rot="12133816">
            <a:off x="2085433" y="2232302"/>
            <a:ext cx="1949848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427740">
            <a:off x="2252817" y="2425606"/>
            <a:ext cx="2084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Assignment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 rot="19673336">
            <a:off x="2177105" y="1517015"/>
            <a:ext cx="1339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UCC 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6" name="&quot;No&quot; Symbol 25"/>
          <p:cNvSpPr/>
          <p:nvPr/>
        </p:nvSpPr>
        <p:spPr>
          <a:xfrm>
            <a:off x="10669280" y="884788"/>
            <a:ext cx="1401294" cy="122758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Regs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Striped Right Arrow 28"/>
          <p:cNvSpPr/>
          <p:nvPr/>
        </p:nvSpPr>
        <p:spPr>
          <a:xfrm rot="12133816">
            <a:off x="1821724" y="3087793"/>
            <a:ext cx="2778874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427740">
            <a:off x="1938737" y="3259129"/>
            <a:ext cx="297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Pledge of Title Policy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433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8" grpId="0"/>
      <p:bldP spid="9" grpId="0" animBg="1"/>
      <p:bldP spid="10" grpId="0"/>
      <p:bldP spid="11" grpId="0"/>
      <p:bldP spid="19" grpId="0" animBg="1"/>
      <p:bldP spid="20" grpId="0"/>
      <p:bldP spid="21" grpId="0" animBg="1"/>
      <p:bldP spid="22" grpId="0"/>
      <p:bldP spid="25" grpId="0"/>
      <p:bldP spid="26" grpId="0" animBg="1"/>
      <p:bldP spid="29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Mezz</a:t>
            </a:r>
            <a:r>
              <a:rPr lang="en-US" dirty="0" smtClean="0"/>
              <a:t> Loan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err="1" smtClean="0"/>
              <a:t>Mezz</a:t>
            </a:r>
            <a:r>
              <a:rPr lang="en-US" baseline="0" dirty="0" smtClean="0"/>
              <a:t> Loan is treated as “Equity” from the standpoint of the Project Entity. </a:t>
            </a:r>
          </a:p>
          <a:p>
            <a:pPr lvl="1"/>
            <a:r>
              <a:rPr lang="en-US" dirty="0" smtClean="0"/>
              <a:t>Satisfies HVCRE</a:t>
            </a:r>
            <a:r>
              <a:rPr lang="en-US" baseline="0" dirty="0" smtClean="0"/>
              <a:t> requirements</a:t>
            </a:r>
          </a:p>
          <a:p>
            <a:pPr lvl="0"/>
            <a:r>
              <a:rPr lang="en-US" dirty="0" err="1" smtClean="0"/>
              <a:t>Mezz</a:t>
            </a:r>
            <a:r>
              <a:rPr lang="en-US" dirty="0" smtClean="0"/>
              <a:t> Endorsement (ALTA 16-06) is the assignment of the Title Policy + Non-Imputation</a:t>
            </a:r>
          </a:p>
          <a:p>
            <a:pPr lvl="0"/>
            <a:r>
              <a:rPr lang="en-US" dirty="0" smtClean="0"/>
              <a:t>Special UCC Insurance for </a:t>
            </a:r>
            <a:r>
              <a:rPr lang="en-US" dirty="0" err="1" smtClean="0"/>
              <a:t>Mezz</a:t>
            </a:r>
            <a:r>
              <a:rPr lang="en-US" dirty="0" smtClean="0"/>
              <a:t> Ownership interests</a:t>
            </a:r>
          </a:p>
        </p:txBody>
      </p:sp>
    </p:spTree>
    <p:extLst>
      <p:ext uri="{BB962C8B-B14F-4D97-AF65-F5344CB8AC3E}">
        <p14:creationId xmlns:p14="http://schemas.microsoft.com/office/powerpoint/2010/main" val="18489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Zones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Created in 2017’s </a:t>
            </a:r>
            <a:r>
              <a:rPr lang="en-US" dirty="0"/>
              <a:t>Tax Cuts and Jobs </a:t>
            </a:r>
            <a:r>
              <a:rPr lang="en-US" dirty="0" smtClean="0"/>
              <a:t>Act</a:t>
            </a:r>
          </a:p>
          <a:p>
            <a:r>
              <a:rPr lang="en-US" dirty="0" smtClean="0"/>
              <a:t>Goal to </a:t>
            </a:r>
            <a:r>
              <a:rPr lang="en-US" dirty="0"/>
              <a:t>revitalize economically distressed communities using private investments rather than taxpayer </a:t>
            </a:r>
            <a:r>
              <a:rPr lang="en-US" dirty="0" smtClean="0"/>
              <a:t>dollars</a:t>
            </a:r>
          </a:p>
          <a:p>
            <a:r>
              <a:rPr lang="en-US" dirty="0" smtClean="0"/>
              <a:t>The Tax Benefit.  If proceeds invested in a qualified </a:t>
            </a:r>
            <a:r>
              <a:rPr lang="en-US" b="1" dirty="0" smtClean="0"/>
              <a:t>Opportunity Fund </a:t>
            </a:r>
            <a:r>
              <a:rPr lang="en-US" dirty="0" smtClean="0"/>
              <a:t>within 180 days: </a:t>
            </a:r>
          </a:p>
          <a:p>
            <a:pPr lvl="1"/>
            <a:r>
              <a:rPr lang="en-US" dirty="0" smtClean="0"/>
              <a:t>Capital gain recognition </a:t>
            </a:r>
            <a:r>
              <a:rPr lang="en-US" u="sng" dirty="0" smtClean="0"/>
              <a:t>deferred</a:t>
            </a:r>
            <a:r>
              <a:rPr lang="en-US" dirty="0" smtClean="0"/>
              <a:t> until April 2027 for investments held through December 31, 2026.</a:t>
            </a:r>
          </a:p>
          <a:p>
            <a:pPr lvl="1"/>
            <a:r>
              <a:rPr lang="en-US" dirty="0" smtClean="0"/>
              <a:t>If held for 5 years by 12/31/26, carried forward Cap Gain liability reduced by 10%</a:t>
            </a:r>
          </a:p>
          <a:p>
            <a:pPr lvl="1"/>
            <a:r>
              <a:rPr lang="en-US" dirty="0" smtClean="0"/>
              <a:t>If held for 7 years by 12/31/26, carried forward Cap Gain liability reduced by 15%. </a:t>
            </a:r>
          </a:p>
          <a:p>
            <a:pPr lvl="1"/>
            <a:r>
              <a:rPr lang="en-US" dirty="0" smtClean="0"/>
              <a:t>No Cap Gain </a:t>
            </a:r>
            <a:r>
              <a:rPr lang="en-US" u="sng" dirty="0" smtClean="0"/>
              <a:t>on Appreciation </a:t>
            </a:r>
            <a:r>
              <a:rPr lang="en-US" dirty="0" smtClean="0"/>
              <a:t>of Opportunity Fund, if held 10 years.   (a permanent exclusion)</a:t>
            </a:r>
          </a:p>
        </p:txBody>
      </p:sp>
    </p:spTree>
    <p:extLst>
      <p:ext uri="{BB962C8B-B14F-4D97-AF65-F5344CB8AC3E}">
        <p14:creationId xmlns:p14="http://schemas.microsoft.com/office/powerpoint/2010/main" val="20233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r>
              <a:rPr lang="en-US" baseline="0" dirty="0" smtClean="0"/>
              <a:t> Zones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Opportunity Zones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designated by State Governor as meeting criteria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Poverty Rate of at least 20%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&lt;80% of statewide median family income if non-metro, may be more in metro</a:t>
            </a:r>
          </a:p>
          <a:p>
            <a:pPr lvl="1"/>
            <a:r>
              <a:rPr lang="en-US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Approved by Treasury</a:t>
            </a:r>
          </a:p>
          <a:p>
            <a:pPr lvl="1"/>
            <a:r>
              <a:rPr lang="en-US" dirty="0" smtClean="0"/>
              <a:t>8,700 </a:t>
            </a:r>
            <a:r>
              <a:rPr lang="en-US" dirty="0"/>
              <a:t>zones approved thus far</a:t>
            </a:r>
          </a:p>
          <a:p>
            <a:r>
              <a:rPr lang="en-US" dirty="0" smtClean="0"/>
              <a:t>Qualified </a:t>
            </a:r>
            <a:r>
              <a:rPr lang="en-US" b="1" dirty="0"/>
              <a:t>Opportunity Fund </a:t>
            </a:r>
            <a:r>
              <a:rPr lang="en-US" dirty="0" smtClean="0"/>
              <a:t>must intend </a:t>
            </a:r>
            <a:r>
              <a:rPr lang="en-US" dirty="0"/>
              <a:t>to invest at least 90% of holdings in one or more Opportunity Zones:</a:t>
            </a:r>
          </a:p>
          <a:p>
            <a:pPr lvl="1"/>
            <a:r>
              <a:rPr lang="en-US" dirty="0" smtClean="0"/>
              <a:t>Certain businesses that </a:t>
            </a:r>
            <a:r>
              <a:rPr lang="en-US" dirty="0"/>
              <a:t>operate in </a:t>
            </a:r>
            <a:r>
              <a:rPr lang="en-US" dirty="0" smtClean="0"/>
              <a:t>Opportunity </a:t>
            </a:r>
            <a:r>
              <a:rPr lang="en-US" dirty="0"/>
              <a:t>Zone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estate located within a qualified Opportunity Zone.</a:t>
            </a:r>
          </a:p>
          <a:p>
            <a:pPr lvl="2"/>
            <a:r>
              <a:rPr lang="en-US" dirty="0"/>
              <a:t>construction of new buildings </a:t>
            </a:r>
          </a:p>
          <a:p>
            <a:pPr lvl="2"/>
            <a:r>
              <a:rPr lang="en-US" dirty="0"/>
              <a:t>substantial improvement of existing unused buildings. If existing building, it must invest more in the improvement of the building than it paid to buy the building. </a:t>
            </a:r>
          </a:p>
          <a:p>
            <a:pPr lvl="2"/>
            <a:r>
              <a:rPr lang="en-US" dirty="0"/>
              <a:t>Improvements must be completed within 30 months of purchase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Individual can set up own Opportunity Fund</a:t>
            </a:r>
          </a:p>
        </p:txBody>
      </p:sp>
    </p:spTree>
    <p:extLst>
      <p:ext uri="{BB962C8B-B14F-4D97-AF65-F5344CB8AC3E}">
        <p14:creationId xmlns:p14="http://schemas.microsoft.com/office/powerpoint/2010/main" val="28975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Issues with Opportunity Funds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None.  It’s a cash or financed purchase of property in name of the Opportunity Fund  </a:t>
            </a:r>
          </a:p>
          <a:p>
            <a:endParaRPr lang="en-US" dirty="0"/>
          </a:p>
          <a:p>
            <a:r>
              <a:rPr lang="en-US" dirty="0" smtClean="0"/>
              <a:t>We don’t insure the tax treatment</a:t>
            </a:r>
          </a:p>
          <a:p>
            <a:r>
              <a:rPr lang="en-US" dirty="0" smtClean="0"/>
              <a:t>Nor do we advise on Taxes, But it may not be as favorable as 1031</a:t>
            </a:r>
            <a:r>
              <a:rPr lang="en-US" baseline="0" dirty="0" smtClean="0"/>
              <a:t> exchange</a:t>
            </a:r>
            <a:r>
              <a:rPr lang="en-US" dirty="0" smtClean="0"/>
              <a:t> </a:t>
            </a:r>
            <a:r>
              <a:rPr lang="en-US" baseline="0" dirty="0" smtClean="0"/>
              <a:t>rolled until death.  Under 1031</a:t>
            </a:r>
            <a:r>
              <a:rPr lang="en-US" dirty="0" smtClean="0"/>
              <a:t> </a:t>
            </a:r>
            <a:endParaRPr lang="en-US" baseline="0" dirty="0" smtClean="0"/>
          </a:p>
          <a:p>
            <a:pPr lvl="1"/>
            <a:r>
              <a:rPr lang="en-US" dirty="0" smtClean="0"/>
              <a:t>Gain can be deferred beyond 2027</a:t>
            </a:r>
          </a:p>
          <a:p>
            <a:pPr lvl="1"/>
            <a:r>
              <a:rPr lang="en-US" baseline="0" dirty="0" smtClean="0"/>
              <a:t>Step</a:t>
            </a:r>
            <a:r>
              <a:rPr lang="en-US" dirty="0" smtClean="0"/>
              <a:t> up on death</a:t>
            </a: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37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High Level Familiarity with Complex Structures </a:t>
            </a:r>
          </a:p>
          <a:p>
            <a:pPr lvl="1"/>
            <a:r>
              <a:rPr lang="en-US" dirty="0" smtClean="0"/>
              <a:t>Understanding how to focus down on the Title Issues</a:t>
            </a:r>
          </a:p>
          <a:p>
            <a:pPr lvl="1"/>
            <a:r>
              <a:rPr lang="en-US" dirty="0" smtClean="0"/>
              <a:t>The “Why” of Some Commercial Endorsements</a:t>
            </a:r>
          </a:p>
          <a:p>
            <a:pPr lvl="1"/>
            <a:r>
              <a:rPr lang="en-US" dirty="0" smtClean="0"/>
              <a:t>Need for review of selected Transaction Documents</a:t>
            </a:r>
          </a:p>
          <a:p>
            <a:pPr lvl="1"/>
            <a:r>
              <a:rPr lang="en-US" dirty="0" smtClean="0"/>
              <a:t>Spotting Secondary Legal Issues</a:t>
            </a:r>
          </a:p>
          <a:p>
            <a:pPr lvl="2"/>
            <a:r>
              <a:rPr lang="en-US" dirty="0" smtClean="0"/>
              <a:t>Future advance </a:t>
            </a:r>
          </a:p>
          <a:p>
            <a:pPr lvl="2"/>
            <a:r>
              <a:rPr lang="en-US" dirty="0" smtClean="0"/>
              <a:t>What must be recorded for constructive notice</a:t>
            </a:r>
          </a:p>
          <a:p>
            <a:pPr lvl="2"/>
            <a:r>
              <a:rPr lang="en-US" dirty="0" smtClean="0"/>
              <a:t>Importance of Recording 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EB-5</a:t>
            </a:r>
            <a:endParaRPr lang="en-US" dirty="0" smtClean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$1 Million Investment</a:t>
            </a:r>
          </a:p>
          <a:p>
            <a:r>
              <a:rPr lang="en-US" dirty="0" smtClean="0"/>
              <a:t>$500k in a Targeted Employment Area</a:t>
            </a:r>
          </a:p>
          <a:p>
            <a:r>
              <a:rPr lang="en-US" dirty="0" smtClean="0"/>
              <a:t>If application approved, Gets:</a:t>
            </a:r>
          </a:p>
          <a:p>
            <a:pPr lvl="1"/>
            <a:r>
              <a:rPr lang="en-US" dirty="0" smtClean="0"/>
              <a:t>Conditional Permanent Residence for 2 years for investor, spouse and &lt;21 unmarried children</a:t>
            </a:r>
          </a:p>
          <a:p>
            <a:pPr lvl="1"/>
            <a:r>
              <a:rPr lang="en-US" dirty="0" smtClean="0"/>
              <a:t>At end of 2 years, Green Card</a:t>
            </a:r>
          </a:p>
          <a:p>
            <a:pPr lvl="1"/>
            <a:r>
              <a:rPr lang="en-US" dirty="0" smtClean="0"/>
              <a:t>Plus return on investment</a:t>
            </a:r>
          </a:p>
          <a:p>
            <a:r>
              <a:rPr lang="en-US" dirty="0" smtClean="0"/>
              <a:t>Must show 10+ U.S. Jobs created by end of 2 years</a:t>
            </a:r>
          </a:p>
          <a:p>
            <a:pPr lvl="1"/>
            <a:r>
              <a:rPr lang="en-US" dirty="0" smtClean="0"/>
              <a:t>Indirect Jobs counted if invested through Regional Center</a:t>
            </a:r>
          </a:p>
          <a:p>
            <a:r>
              <a:rPr lang="en-US" dirty="0" smtClean="0"/>
              <a:t>Investment in New Commercial Enterprise must be “At Risk” equity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275" y="4388970"/>
            <a:ext cx="2304955" cy="2464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668" y="365125"/>
            <a:ext cx="6355131" cy="930275"/>
          </a:xfrm>
        </p:spPr>
        <p:txBody>
          <a:bodyPr/>
          <a:lstStyle/>
          <a:p>
            <a:r>
              <a:rPr lang="en-US" b="1" dirty="0" smtClean="0"/>
              <a:t>EB-5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24054" y="2512968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Project Entity</a:t>
            </a:r>
            <a:br>
              <a:rPr lang="en-US" sz="2800" b="1" dirty="0" smtClean="0"/>
            </a:br>
            <a:r>
              <a:rPr lang="en-US" sz="2800" b="1" dirty="0" smtClean="0"/>
              <a:t>JCE</a:t>
            </a:r>
            <a:endParaRPr lang="en-US" sz="28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645479" y="3081218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9673336">
            <a:off x="6043693" y="3504659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622" y="2168271"/>
            <a:ext cx="1382499" cy="1704634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7831935" y="2611416"/>
            <a:ext cx="2119687" cy="591796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 rot="20132378">
            <a:off x="7062004" y="4022889"/>
            <a:ext cx="3150788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132378">
            <a:off x="7357650" y="4293354"/>
            <a:ext cx="174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Mortgage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50328" y="3864717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8275" y="1400130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Developer</a:t>
            </a:r>
            <a:endParaRPr lang="en-US" sz="2800" b="1" dirty="0"/>
          </a:p>
        </p:txBody>
      </p:sp>
      <p:cxnSp>
        <p:nvCxnSpPr>
          <p:cNvPr id="16" name="Straight Connector 15"/>
          <p:cNvCxnSpPr>
            <a:stCxn id="14" idx="2"/>
            <a:endCxn id="3" idx="0"/>
          </p:cNvCxnSpPr>
          <p:nvPr/>
        </p:nvCxnSpPr>
        <p:spPr>
          <a:xfrm>
            <a:off x="6637863" y="1923350"/>
            <a:ext cx="25779" cy="589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 rot="20367529">
            <a:off x="2479303" y="3134111"/>
            <a:ext cx="3122148" cy="26106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24009" y="2522648"/>
            <a:ext cx="1080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Striped Right Arrow 20"/>
          <p:cNvSpPr/>
          <p:nvPr/>
        </p:nvSpPr>
        <p:spPr>
          <a:xfrm rot="9049408">
            <a:off x="2450758" y="2325554"/>
            <a:ext cx="3224068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9805915">
            <a:off x="2733669" y="2456535"/>
            <a:ext cx="251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Assignment of JCE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 rot="2151264">
            <a:off x="3324686" y="2165870"/>
            <a:ext cx="1339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UCC 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9" name="Striped Right Arrow 28"/>
          <p:cNvSpPr/>
          <p:nvPr/>
        </p:nvSpPr>
        <p:spPr>
          <a:xfrm rot="12133816">
            <a:off x="2503174" y="4462331"/>
            <a:ext cx="3745505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427740">
            <a:off x="3269439" y="4516822"/>
            <a:ext cx="2970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Mezz</a:t>
            </a:r>
            <a:r>
              <a:rPr lang="en-US" sz="2400" b="1" dirty="0" smtClean="0"/>
              <a:t> Endorsement</a:t>
            </a:r>
          </a:p>
          <a:p>
            <a:r>
              <a:rPr lang="en-US" sz="2400" b="1" dirty="0" smtClean="0"/>
              <a:t>Pledge of Title Policy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2922" y="446023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EB-5 </a:t>
            </a:r>
          </a:p>
          <a:p>
            <a:pPr algn="ctr"/>
            <a:r>
              <a:rPr lang="en-US" sz="2800" b="1" dirty="0" smtClean="0"/>
              <a:t>Investors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22368" y="441858"/>
            <a:ext cx="169203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Regional</a:t>
            </a:r>
          </a:p>
          <a:p>
            <a:pPr algn="ctr"/>
            <a:r>
              <a:rPr lang="en-US" sz="2800" b="1" dirty="0" smtClean="0"/>
              <a:t>Center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83369" y="3399432"/>
            <a:ext cx="2279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New </a:t>
            </a:r>
            <a:r>
              <a:rPr lang="en-US" sz="2800" b="1" dirty="0" err="1" smtClean="0"/>
              <a:t>Comm’l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Enterprise</a:t>
            </a:r>
            <a:endParaRPr lang="en-US" sz="2800" b="1" dirty="0"/>
          </a:p>
        </p:txBody>
      </p:sp>
      <p:sp>
        <p:nvSpPr>
          <p:cNvPr id="34" name="Down Arrow 33"/>
          <p:cNvSpPr/>
          <p:nvPr/>
        </p:nvSpPr>
        <p:spPr>
          <a:xfrm>
            <a:off x="433137" y="1400130"/>
            <a:ext cx="288758" cy="1942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$500k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546494" y="2410022"/>
            <a:ext cx="1080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794863" y="1390990"/>
            <a:ext cx="288758" cy="1942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$500k</a:t>
            </a:r>
            <a:endParaRPr lang="en-US" dirty="0"/>
          </a:p>
        </p:txBody>
      </p:sp>
      <p:sp>
        <p:nvSpPr>
          <p:cNvPr id="39" name="Down Arrow 38"/>
          <p:cNvSpPr/>
          <p:nvPr/>
        </p:nvSpPr>
        <p:spPr>
          <a:xfrm>
            <a:off x="1129464" y="1390990"/>
            <a:ext cx="288758" cy="1942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$500k</a:t>
            </a:r>
            <a:endParaRPr lang="en-US" dirty="0"/>
          </a:p>
        </p:txBody>
      </p:sp>
      <p:sp>
        <p:nvSpPr>
          <p:cNvPr id="40" name="Down Arrow 39"/>
          <p:cNvSpPr/>
          <p:nvPr/>
        </p:nvSpPr>
        <p:spPr>
          <a:xfrm>
            <a:off x="1453242" y="1400339"/>
            <a:ext cx="288758" cy="1942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$500k</a:t>
            </a:r>
            <a:endParaRPr lang="en-US" dirty="0"/>
          </a:p>
        </p:txBody>
      </p:sp>
      <p:sp>
        <p:nvSpPr>
          <p:cNvPr id="41" name="Down Arrow 40"/>
          <p:cNvSpPr/>
          <p:nvPr/>
        </p:nvSpPr>
        <p:spPr>
          <a:xfrm>
            <a:off x="1805493" y="1390990"/>
            <a:ext cx="288758" cy="1942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$500k</a:t>
            </a:r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>
            <a:off x="2173077" y="1390990"/>
            <a:ext cx="288758" cy="1942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$500k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9" grpId="0" animBg="1"/>
      <p:bldP spid="10" grpId="0"/>
      <p:bldP spid="11" grpId="0"/>
      <p:bldP spid="19" grpId="0" animBg="1"/>
      <p:bldP spid="20" grpId="0"/>
      <p:bldP spid="21" grpId="0" animBg="1"/>
      <p:bldP spid="22" grpId="0"/>
      <p:bldP spid="25" grpId="0"/>
      <p:bldP spid="29" grpId="0" animBg="1"/>
      <p:bldP spid="30" grpId="0"/>
      <p:bldP spid="27" grpId="0" animBg="1"/>
      <p:bldP spid="28" grpId="0" animBg="1"/>
      <p:bldP spid="31" grpId="0" animBg="1"/>
      <p:bldP spid="34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Market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Monopoly money</a:t>
            </a:r>
          </a:p>
          <a:p>
            <a:r>
              <a:rPr lang="en-US" dirty="0" smtClean="0"/>
              <a:t>IRS allows </a:t>
            </a:r>
            <a:r>
              <a:rPr lang="en-US" b="1" dirty="0"/>
              <a:t>Community Development Entities </a:t>
            </a:r>
            <a:r>
              <a:rPr lang="en-US" dirty="0"/>
              <a:t>(CDEs</a:t>
            </a:r>
            <a:r>
              <a:rPr lang="en-US" dirty="0" smtClean="0"/>
              <a:t>) make </a:t>
            </a:r>
            <a:r>
              <a:rPr lang="en-US" dirty="0"/>
              <a:t>the loans or investments and “sell” the tax credits. </a:t>
            </a:r>
            <a:endParaRPr lang="en-US" dirty="0" smtClean="0"/>
          </a:p>
          <a:p>
            <a:r>
              <a:rPr lang="en-US" dirty="0" smtClean="0"/>
              <a:t>Tax Credit = 39% of investment spread over 7 years -- So we leverage the investment so that Tax credit investor can stand alone</a:t>
            </a:r>
          </a:p>
          <a:p>
            <a:r>
              <a:rPr lang="en-US" dirty="0" smtClean="0"/>
              <a:t>Strict standards for types of investments and locations.   Tricky terminology. </a:t>
            </a:r>
          </a:p>
          <a:p>
            <a:r>
              <a:rPr lang="en-US" dirty="0" smtClean="0"/>
              <a:t>Structures get messy – especially when coupled with other funding sources </a:t>
            </a:r>
          </a:p>
          <a:p>
            <a:r>
              <a:rPr lang="en-US" dirty="0" smtClean="0"/>
              <a:t>Title should focus on the parts that concern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New Market Tax Credit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26" y="1155700"/>
            <a:ext cx="9906662" cy="550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NMTC</a:t>
            </a:r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>
            <a:off x="2526632" y="2971800"/>
            <a:ext cx="2346157" cy="505326"/>
          </a:xfrm>
          <a:prstGeom prst="curvedConnector3">
            <a:avLst>
              <a:gd name="adj1" fmla="val 17692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55065" y="291322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482104" y="1624832"/>
            <a:ext cx="2368446" cy="205365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760941" y="276239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Flowchart: Predefined Process 22"/>
          <p:cNvSpPr/>
          <p:nvPr/>
        </p:nvSpPr>
        <p:spPr>
          <a:xfrm>
            <a:off x="4872789" y="319228"/>
            <a:ext cx="1579302" cy="1193852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Sub-CDE</a:t>
            </a:r>
            <a:endParaRPr lang="en-US" dirty="0"/>
          </a:p>
        </p:txBody>
      </p:sp>
      <p:sp>
        <p:nvSpPr>
          <p:cNvPr id="24" name="Flowchart: Predefined Process 23"/>
          <p:cNvSpPr/>
          <p:nvPr/>
        </p:nvSpPr>
        <p:spPr>
          <a:xfrm>
            <a:off x="1828767" y="1872844"/>
            <a:ext cx="1588957" cy="1053059"/>
          </a:xfrm>
          <a:prstGeom prst="flowChartPredefined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Developer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Other Equity Investors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2789" y="2727283"/>
            <a:ext cx="1641876" cy="116923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Entity</a:t>
            </a:r>
          </a:p>
          <a:p>
            <a:pPr algn="ctr"/>
            <a:r>
              <a:rPr lang="en-US" dirty="0" smtClean="0"/>
              <a:t>(QALICB)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31173" y="5095729"/>
            <a:ext cx="1606344" cy="809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Seller</a:t>
            </a:r>
            <a:endParaRPr lang="en-US" dirty="0"/>
          </a:p>
        </p:txBody>
      </p:sp>
      <p:sp>
        <p:nvSpPr>
          <p:cNvPr id="27" name="Flowchart: Punched Tape 26"/>
          <p:cNvSpPr/>
          <p:nvPr/>
        </p:nvSpPr>
        <p:spPr>
          <a:xfrm>
            <a:off x="8897254" y="2996939"/>
            <a:ext cx="1259174" cy="1139588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0" name="Flowchart: Punched Tape 29"/>
          <p:cNvSpPr/>
          <p:nvPr/>
        </p:nvSpPr>
        <p:spPr>
          <a:xfrm>
            <a:off x="8850550" y="642178"/>
            <a:ext cx="1259174" cy="1139588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Lenders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884221" y="3843962"/>
            <a:ext cx="2993753" cy="19507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258770" y="4870405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884221" y="3523023"/>
            <a:ext cx="2988568" cy="1809047"/>
          </a:xfrm>
          <a:prstGeom prst="straightConnector1">
            <a:avLst/>
          </a:prstGeom>
          <a:ln w="28575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05405" y="1915412"/>
            <a:ext cx="110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Mortgage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94494" y="4136527"/>
            <a:ext cx="90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Deed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30" idx="1"/>
          </p:cNvCxnSpPr>
          <p:nvPr/>
        </p:nvCxnSpPr>
        <p:spPr>
          <a:xfrm flipV="1">
            <a:off x="6537107" y="1211972"/>
            <a:ext cx="2313443" cy="1882546"/>
          </a:xfrm>
          <a:prstGeom prst="straightConnector1">
            <a:avLst/>
          </a:prstGeom>
          <a:ln w="28575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938" y="4177221"/>
            <a:ext cx="2174003" cy="2324511"/>
          </a:xfrm>
          <a:prstGeom prst="rect">
            <a:avLst/>
          </a:prstGeom>
        </p:spPr>
      </p:pic>
      <p:cxnSp>
        <p:nvCxnSpPr>
          <p:cNvPr id="48" name="Straight Arrow Connector 47"/>
          <p:cNvCxnSpPr/>
          <p:nvPr/>
        </p:nvCxnSpPr>
        <p:spPr>
          <a:xfrm flipH="1">
            <a:off x="6235908" y="3966432"/>
            <a:ext cx="2570900" cy="178778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643390" y="48193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386219" y="3374890"/>
            <a:ext cx="2505850" cy="1731718"/>
          </a:xfrm>
          <a:prstGeom prst="straightConnector1">
            <a:avLst/>
          </a:prstGeom>
          <a:ln w="28575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443906" y="3918495"/>
            <a:ext cx="91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Leases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096623" y="1521852"/>
            <a:ext cx="13437" cy="121376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5679428" y="1528831"/>
            <a:ext cx="5659" cy="1191034"/>
          </a:xfrm>
          <a:prstGeom prst="straightConnector1">
            <a:avLst/>
          </a:prstGeom>
          <a:ln w="28575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528540" y="2239388"/>
            <a:ext cx="69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Mtg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269744" y="1781766"/>
            <a:ext cx="93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Loan or</a:t>
            </a:r>
          </a:p>
          <a:p>
            <a:r>
              <a:rPr lang="en-US" dirty="0" smtClean="0"/>
              <a:t>Equity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6377900" y="1513080"/>
            <a:ext cx="8319" cy="120678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1496" y="1647029"/>
            <a:ext cx="1185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Return on Capital</a:t>
            </a:r>
            <a:endParaRPr lang="en-US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3" y="977524"/>
            <a:ext cx="1118961" cy="74597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458" y="1416311"/>
            <a:ext cx="1118961" cy="74597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764" y="3694401"/>
            <a:ext cx="1118961" cy="74597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147" y="4238644"/>
            <a:ext cx="1118961" cy="74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7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33" grpId="0"/>
      <p:bldP spid="42" grpId="0"/>
      <p:bldP spid="44" grpId="0"/>
      <p:bldP spid="49" grpId="0"/>
      <p:bldP spid="53" grpId="0"/>
      <p:bldP spid="60" grpId="0"/>
      <p:bldP spid="61" grpId="0"/>
      <p:bldP spid="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treat lease as Financing for IRS purposes, and as operating lease for GAAP</a:t>
            </a:r>
          </a:p>
          <a:p>
            <a:r>
              <a:rPr lang="en-US" dirty="0" smtClean="0"/>
              <a:t>Very complex structures around tax code and FASB rules post Enron</a:t>
            </a:r>
          </a:p>
          <a:p>
            <a:r>
              <a:rPr lang="en-US" dirty="0" smtClean="0"/>
              <a:t>Concern over Restructuring as a sale + financing </a:t>
            </a:r>
          </a:p>
          <a:p>
            <a:pPr lvl="1"/>
            <a:r>
              <a:rPr lang="en-US" dirty="0" smtClean="0"/>
              <a:t>Usually have a mortgage and UCC security interest recorded to backstop the 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Synthetic Leases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690688"/>
            <a:ext cx="3086100" cy="1700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Corporation</a:t>
            </a:r>
          </a:p>
          <a:p>
            <a:pPr algn="ctr"/>
            <a:r>
              <a:rPr lang="en-US" sz="2800" b="1" dirty="0" smtClean="0"/>
              <a:t>(Lessee)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609599" y="4205288"/>
            <a:ext cx="3086100" cy="1700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Seller</a:t>
            </a:r>
            <a:br>
              <a:rPr lang="en-US" sz="2800" b="1" dirty="0" smtClean="0"/>
            </a:br>
            <a:r>
              <a:rPr lang="en-US" sz="2800" b="1" dirty="0" smtClean="0"/>
              <a:t>Developer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724650" y="4205288"/>
            <a:ext cx="3086100" cy="1700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SPE/Lessor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0" y="667262"/>
            <a:ext cx="1382499" cy="1704634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3695699" y="4205288"/>
            <a:ext cx="3028951" cy="591796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77472" y="3979016"/>
            <a:ext cx="645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95699" y="5191181"/>
            <a:ext cx="3028951" cy="78456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Deed</a:t>
            </a:r>
            <a:endParaRPr lang="en-US" sz="28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60" y="4568825"/>
            <a:ext cx="2102353" cy="22479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7772400" y="2345702"/>
            <a:ext cx="19050" cy="1859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34862" y="2674033"/>
            <a:ext cx="14661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Equity &amp;</a:t>
            </a:r>
          </a:p>
          <a:p>
            <a:r>
              <a:rPr lang="en-US" sz="2800" b="1" dirty="0" smtClean="0"/>
              <a:t>Debt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5610">
            <a:off x="5298148" y="5065685"/>
            <a:ext cx="1595706" cy="1063804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>
            <a:off x="8270730" y="2343541"/>
            <a:ext cx="552450" cy="183339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31968" y="2600543"/>
            <a:ext cx="645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Left-Right Arrow 17"/>
          <p:cNvSpPr/>
          <p:nvPr/>
        </p:nvSpPr>
        <p:spPr>
          <a:xfrm rot="1985839">
            <a:off x="3533955" y="2583815"/>
            <a:ext cx="4102322" cy="688115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Lease</a:t>
            </a:r>
            <a:endParaRPr lang="en-US" sz="3200" b="1" dirty="0"/>
          </a:p>
        </p:txBody>
      </p:sp>
      <p:sp>
        <p:nvSpPr>
          <p:cNvPr id="19" name="Right Arrow 18"/>
          <p:cNvSpPr/>
          <p:nvPr/>
        </p:nvSpPr>
        <p:spPr>
          <a:xfrm rot="1989462">
            <a:off x="3507841" y="3170840"/>
            <a:ext cx="3342269" cy="71686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Mortgage &amp; UCC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5610">
            <a:off x="3833148" y="1583697"/>
            <a:ext cx="1595706" cy="1063804"/>
          </a:xfrm>
          <a:prstGeom prst="rect">
            <a:avLst/>
          </a:prstGeom>
        </p:spPr>
      </p:pic>
      <p:sp>
        <p:nvSpPr>
          <p:cNvPr id="21" name="Up Arrow 20"/>
          <p:cNvSpPr/>
          <p:nvPr/>
        </p:nvSpPr>
        <p:spPr>
          <a:xfrm>
            <a:off x="8860957" y="1921485"/>
            <a:ext cx="628650" cy="2255448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Mort?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5610">
            <a:off x="8499927" y="2728335"/>
            <a:ext cx="1595706" cy="106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97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4" grpId="0" animBg="1"/>
      <p:bldP spid="15" grpId="0"/>
      <p:bldP spid="16" grpId="0" animBg="1"/>
      <p:bldP spid="17" grpId="0"/>
      <p:bldP spid="18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Standard Transaction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797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Seller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87923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Buyer</a:t>
            </a:r>
            <a:endParaRPr lang="en-US" sz="2800" b="1" dirty="0"/>
          </a:p>
        </p:txBody>
      </p:sp>
      <p:sp>
        <p:nvSpPr>
          <p:cNvPr id="15" name="Left Arrow 14"/>
          <p:cNvSpPr/>
          <p:nvPr/>
        </p:nvSpPr>
        <p:spPr>
          <a:xfrm>
            <a:off x="2891240" y="1806740"/>
            <a:ext cx="1680950" cy="261610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95104" y="14758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" y="3539471"/>
            <a:ext cx="2304955" cy="2464529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5" idx="2"/>
            <a:endCxn id="19" idx="0"/>
          </p:cNvCxnSpPr>
          <p:nvPr/>
        </p:nvCxnSpPr>
        <p:spPr>
          <a:xfrm>
            <a:off x="1767385" y="2213908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12" y="3546576"/>
            <a:ext cx="2304955" cy="2464529"/>
          </a:xfrm>
          <a:prstGeom prst="rect">
            <a:avLst/>
          </a:prstGeom>
        </p:spPr>
      </p:pic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5592500" y="2221013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673336">
            <a:off x="4973988" y="2613996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82" y="1099981"/>
            <a:ext cx="1382499" cy="1704634"/>
          </a:xfrm>
          <a:prstGeom prst="rect">
            <a:avLst/>
          </a:prstGeom>
        </p:spPr>
      </p:pic>
      <p:sp>
        <p:nvSpPr>
          <p:cNvPr id="31" name="Left Arrow 30"/>
          <p:cNvSpPr/>
          <p:nvPr/>
        </p:nvSpPr>
        <p:spPr>
          <a:xfrm>
            <a:off x="6862311" y="1845009"/>
            <a:ext cx="1353002" cy="259847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466175" y="1514149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Striped Right Arrow 32"/>
          <p:cNvSpPr/>
          <p:nvPr/>
        </p:nvSpPr>
        <p:spPr>
          <a:xfrm rot="19184528">
            <a:off x="5819107" y="3462818"/>
            <a:ext cx="3114489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9184528">
            <a:off x="6185349" y="3663813"/>
            <a:ext cx="2084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Mortgage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132053" y="3144016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4" r="11409"/>
          <a:stretch/>
        </p:blipFill>
        <p:spPr>
          <a:xfrm>
            <a:off x="8097747" y="1057622"/>
            <a:ext cx="2228851" cy="160553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42" y="917472"/>
            <a:ext cx="1778536" cy="177853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001899" y="4443413"/>
            <a:ext cx="3556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Regulations: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Dodd Frank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Economic Growth, Regulatory Relief, and Consumer Protection Act (Reform Bill)</a:t>
            </a:r>
            <a:r>
              <a:rPr lang="en-US" dirty="0" smtClean="0"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Basil 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Insurance </a:t>
            </a:r>
            <a:r>
              <a:rPr lang="en-US" dirty="0" err="1" smtClean="0"/>
              <a:t>Regs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7" grpId="0"/>
      <p:bldP spid="31" grpId="0" animBg="1"/>
      <p:bldP spid="32" grpId="0"/>
      <p:bldP spid="33" grpId="0" animBg="1"/>
      <p:bldP spid="34" grpId="0"/>
      <p:bldP spid="37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Standard Transaction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Turned into CMBS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797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Seller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76102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Buyer</a:t>
            </a:r>
            <a:endParaRPr lang="en-US" sz="2800" b="1" dirty="0"/>
          </a:p>
        </p:txBody>
      </p:sp>
      <p:sp>
        <p:nvSpPr>
          <p:cNvPr id="15" name="Left Arrow 14"/>
          <p:cNvSpPr/>
          <p:nvPr/>
        </p:nvSpPr>
        <p:spPr>
          <a:xfrm>
            <a:off x="2906973" y="1806740"/>
            <a:ext cx="1081874" cy="298116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29741" y="14666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" y="3539471"/>
            <a:ext cx="2304955" cy="2464529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5" idx="2"/>
            <a:endCxn id="19" idx="0"/>
          </p:cNvCxnSpPr>
          <p:nvPr/>
        </p:nvCxnSpPr>
        <p:spPr>
          <a:xfrm>
            <a:off x="1767385" y="2213908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091" y="3546576"/>
            <a:ext cx="2304955" cy="2464529"/>
          </a:xfrm>
          <a:prstGeom prst="rect">
            <a:avLst/>
          </a:prstGeom>
        </p:spPr>
      </p:pic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4980679" y="2221013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673336">
            <a:off x="4362167" y="2613996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706" y="1167939"/>
            <a:ext cx="1382499" cy="1704634"/>
          </a:xfrm>
          <a:prstGeom prst="rect">
            <a:avLst/>
          </a:prstGeom>
        </p:spPr>
      </p:pic>
      <p:sp>
        <p:nvSpPr>
          <p:cNvPr id="31" name="Left Arrow 30"/>
          <p:cNvSpPr/>
          <p:nvPr/>
        </p:nvSpPr>
        <p:spPr>
          <a:xfrm>
            <a:off x="6250490" y="1845010"/>
            <a:ext cx="850398" cy="259274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22340" y="14973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Striped Right Arrow 32"/>
          <p:cNvSpPr/>
          <p:nvPr/>
        </p:nvSpPr>
        <p:spPr>
          <a:xfrm rot="19184528">
            <a:off x="4818974" y="3504299"/>
            <a:ext cx="3114489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9184528">
            <a:off x="5286801" y="3610425"/>
            <a:ext cx="2084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Mortgage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233505" y="3090628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75051" y="1466651"/>
            <a:ext cx="161257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REMIC</a:t>
            </a:r>
          </a:p>
          <a:p>
            <a:pPr algn="ctr"/>
            <a:r>
              <a:rPr lang="en-US" sz="2800" b="1" dirty="0" smtClean="0"/>
              <a:t>CMBS Vehicle</a:t>
            </a:r>
            <a:endParaRPr lang="en-US" sz="2800" b="1" dirty="0"/>
          </a:p>
        </p:txBody>
      </p:sp>
      <p:sp>
        <p:nvSpPr>
          <p:cNvPr id="20" name="Left Arrow 19"/>
          <p:cNvSpPr/>
          <p:nvPr/>
        </p:nvSpPr>
        <p:spPr>
          <a:xfrm>
            <a:off x="8325574" y="1814284"/>
            <a:ext cx="1960461" cy="399624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16244" y="1511554"/>
            <a:ext cx="8122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Striped Right Arrow 22"/>
          <p:cNvSpPr/>
          <p:nvPr/>
        </p:nvSpPr>
        <p:spPr>
          <a:xfrm>
            <a:off x="8116289" y="2189560"/>
            <a:ext cx="2169747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201583" y="2261374"/>
            <a:ext cx="2084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Mtg</a:t>
            </a:r>
            <a:r>
              <a:rPr lang="en-US" sz="2400" b="1" dirty="0" smtClean="0"/>
              <a:t> Assigned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 rot="19673336">
            <a:off x="8119283" y="1820881"/>
            <a:ext cx="230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Automatically Insured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245" y="4243753"/>
            <a:ext cx="1865376" cy="1865376"/>
          </a:xfrm>
          <a:prstGeom prst="rect">
            <a:avLst/>
          </a:prstGeom>
        </p:spPr>
      </p:pic>
      <p:sp>
        <p:nvSpPr>
          <p:cNvPr id="36" name="Left Arrow 35"/>
          <p:cNvSpPr/>
          <p:nvPr/>
        </p:nvSpPr>
        <p:spPr>
          <a:xfrm rot="5400000">
            <a:off x="10511601" y="3278946"/>
            <a:ext cx="1339468" cy="535261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51342" y="30906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04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3" grpId="0" animBg="1"/>
      <p:bldP spid="24" grpId="0"/>
      <p:bldP spid="35" grpId="0"/>
      <p:bldP spid="36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CMBS &amp; REMIC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Generally less stringent than banking standards</a:t>
            </a:r>
            <a:endParaRPr lang="en-US" dirty="0"/>
          </a:p>
          <a:p>
            <a:r>
              <a:rPr lang="en-US" sz="3200" dirty="0"/>
              <a:t>Often non-recourse</a:t>
            </a:r>
            <a:endParaRPr lang="en-US" dirty="0"/>
          </a:p>
          <a:p>
            <a:r>
              <a:rPr lang="en-US" sz="3200" dirty="0"/>
              <a:t>Usually fixed rate, 5-7-10 year term, 25 or 30 year Amortization</a:t>
            </a:r>
            <a:endParaRPr lang="en-US" dirty="0"/>
          </a:p>
          <a:p>
            <a:r>
              <a:rPr lang="en-US" sz="3200" dirty="0"/>
              <a:t>Usually capped at 75% LTV</a:t>
            </a:r>
            <a:endParaRPr lang="en-US" dirty="0"/>
          </a:p>
          <a:p>
            <a:r>
              <a:rPr lang="en-US" sz="3200" dirty="0" smtClean="0"/>
              <a:t>Often </a:t>
            </a:r>
            <a:r>
              <a:rPr lang="en-US" sz="3200" dirty="0"/>
              <a:t>Prepayment Penalty </a:t>
            </a:r>
          </a:p>
          <a:p>
            <a:pPr lvl="1"/>
            <a:r>
              <a:rPr lang="en-US" sz="2800" dirty="0" smtClean="0"/>
              <a:t>What </a:t>
            </a:r>
            <a:r>
              <a:rPr lang="en-US" sz="2800" dirty="0"/>
              <a:t>is </a:t>
            </a:r>
            <a:r>
              <a:rPr lang="en-US" sz="2800" dirty="0" smtClean="0"/>
              <a:t>defeasance? &amp; How does it Work?</a:t>
            </a:r>
          </a:p>
          <a:p>
            <a:pPr lvl="1"/>
            <a:r>
              <a:rPr lang="en-US" sz="2800" dirty="0"/>
              <a:t>Did the mortgage get released of record?</a:t>
            </a:r>
          </a:p>
        </p:txBody>
      </p:sp>
    </p:spTree>
    <p:extLst>
      <p:ext uri="{BB962C8B-B14F-4D97-AF65-F5344CB8AC3E}">
        <p14:creationId xmlns:p14="http://schemas.microsoft.com/office/powerpoint/2010/main" val="19172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Fannie/Freddie Multi-Family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Fannie/Freddie </a:t>
            </a:r>
            <a:r>
              <a:rPr lang="en-US" dirty="0"/>
              <a:t>Multi-family – have become pre-eminent players in the multifamily space.   Over 60% of permanent loans on multi-family in 2017 – in spite of $ caps imposed.   Reasons:</a:t>
            </a:r>
            <a:endParaRPr lang="en-US" sz="2400" dirty="0"/>
          </a:p>
          <a:p>
            <a:pPr lvl="1"/>
            <a:r>
              <a:rPr lang="en-US" dirty="0"/>
              <a:t>Very competitive rates</a:t>
            </a:r>
            <a:endParaRPr lang="en-US" sz="2200" dirty="0"/>
          </a:p>
          <a:p>
            <a:pPr lvl="1"/>
            <a:r>
              <a:rPr lang="en-US" dirty="0"/>
              <a:t>Allows 80% LTV – higher than many </a:t>
            </a:r>
            <a:r>
              <a:rPr lang="en-US" dirty="0" smtClean="0"/>
              <a:t>Institutional Lenders</a:t>
            </a:r>
            <a:endParaRPr lang="en-US" sz="2200" dirty="0"/>
          </a:p>
          <a:p>
            <a:pPr lvl="1"/>
            <a:r>
              <a:rPr lang="en-US" dirty="0"/>
              <a:t>Fannie Freddie allow junior mortgages.  They will also make the junior mortgages to take LTV up to 80% of CURRENT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Fannie/Freddie </a:t>
            </a:r>
            <a:r>
              <a:rPr lang="en-US" dirty="0"/>
              <a:t>mortgages are assumable.  </a:t>
            </a:r>
            <a:endParaRPr lang="en-US" dirty="0" smtClean="0"/>
          </a:p>
          <a:p>
            <a:pPr lvl="2"/>
            <a:r>
              <a:rPr lang="en-US" dirty="0" smtClean="0"/>
              <a:t>Built </a:t>
            </a:r>
            <a:r>
              <a:rPr lang="en-US" dirty="0"/>
              <a:t>in Financing for the </a:t>
            </a:r>
            <a:r>
              <a:rPr lang="en-US" dirty="0" err="1" smtClean="0"/>
              <a:t>outsale</a:t>
            </a:r>
            <a:endParaRPr lang="en-US" dirty="0" smtClean="0"/>
          </a:p>
          <a:p>
            <a:pPr lvl="2"/>
            <a:r>
              <a:rPr lang="en-US" sz="2100" dirty="0"/>
              <a:t>New Buyer can Stack another Fannie/Freddie loan as part of sale</a:t>
            </a:r>
          </a:p>
          <a:p>
            <a:pPr lvl="1"/>
            <a:r>
              <a:rPr lang="en-US" dirty="0"/>
              <a:t>No personal </a:t>
            </a:r>
            <a:r>
              <a:rPr lang="en-US" dirty="0" smtClean="0"/>
              <a:t>guarantees </a:t>
            </a:r>
            <a:endParaRPr lang="en-US" sz="2200" dirty="0"/>
          </a:p>
          <a:p>
            <a:r>
              <a:rPr lang="en-US" dirty="0"/>
              <a:t>Special programs for low income housing and tax credit deals.   Not subject to </a:t>
            </a:r>
            <a:r>
              <a:rPr lang="en-US" dirty="0" smtClean="0"/>
              <a:t>the caps.  </a:t>
            </a:r>
          </a:p>
          <a:p>
            <a:pPr lvl="1"/>
            <a:r>
              <a:rPr lang="en-US" sz="2200" b="1" dirty="0" smtClean="0"/>
              <a:t>So Can Use Fannie/Freddie Financing with Tax Sweeteners!!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latinLnBrk="0" hangingPunct="1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Installment Sale/Seller Carry Back</a:t>
            </a:r>
            <a:endParaRPr lang="en-US" sz="4400" dirty="0" smtClean="0">
              <a:effectLst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797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Seller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87923" y="1690688"/>
            <a:ext cx="22791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Buyer</a:t>
            </a:r>
            <a:endParaRPr lang="en-US" sz="2800" b="1" dirty="0"/>
          </a:p>
        </p:txBody>
      </p:sp>
      <p:sp>
        <p:nvSpPr>
          <p:cNvPr id="7" name="Left Arrow 6"/>
          <p:cNvSpPr/>
          <p:nvPr/>
        </p:nvSpPr>
        <p:spPr>
          <a:xfrm>
            <a:off x="2891240" y="1806740"/>
            <a:ext cx="1680950" cy="261610"/>
          </a:xfrm>
          <a:prstGeom prst="leftArrow">
            <a:avLst/>
          </a:prstGeom>
          <a:solidFill>
            <a:srgbClr val="00B05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5104" y="14758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7" y="3539471"/>
            <a:ext cx="2304955" cy="2464529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5" idx="2"/>
            <a:endCxn id="9" idx="0"/>
          </p:cNvCxnSpPr>
          <p:nvPr/>
        </p:nvCxnSpPr>
        <p:spPr>
          <a:xfrm>
            <a:off x="1767385" y="2213908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12" y="3546576"/>
            <a:ext cx="2304955" cy="2464529"/>
          </a:xfrm>
          <a:prstGeom prst="rect">
            <a:avLst/>
          </a:prstGeom>
        </p:spPr>
      </p:pic>
      <p:cxnSp>
        <p:nvCxnSpPr>
          <p:cNvPr id="12" name="Straight Connector 11"/>
          <p:cNvCxnSpPr>
            <a:endCxn id="11" idx="0"/>
          </p:cNvCxnSpPr>
          <p:nvPr/>
        </p:nvCxnSpPr>
        <p:spPr>
          <a:xfrm>
            <a:off x="5592500" y="2221013"/>
            <a:ext cx="12890" cy="13255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9673336">
            <a:off x="4973988" y="2613996"/>
            <a:ext cx="133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9244" y="2968961"/>
            <a:ext cx="1569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Insured?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1" name="Striped Right Arrow 20"/>
          <p:cNvSpPr/>
          <p:nvPr/>
        </p:nvSpPr>
        <p:spPr>
          <a:xfrm rot="13035046">
            <a:off x="1609684" y="3229944"/>
            <a:ext cx="3641158" cy="643027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134652">
            <a:off x="2933189" y="3666420"/>
            <a:ext cx="2084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Mortgage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63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3" grpId="0"/>
      <p:bldP spid="18" grpId="0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Installment Sale/Seller Carry Back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2064" y="1883664"/>
            <a:ext cx="108417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Defers recognition of taxable gain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But must recapture prior depreciation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May involve </a:t>
            </a:r>
            <a:r>
              <a:rPr lang="en-US" sz="3200" dirty="0" err="1" smtClean="0"/>
              <a:t>recharacterization</a:t>
            </a:r>
            <a:r>
              <a:rPr lang="en-US" sz="3200" dirty="0" smtClean="0"/>
              <a:t> of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Any transaction involving ISO may trigger immediate recognition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None of that Concerns us as Title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Will we insure Mortgage Back to Seller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Giving up Subrogation Rights?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Compromising Warranties of Title?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5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Concerns on “Traditional”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>
            <a:normAutofit fontScale="92500" lnSpcReduction="10000"/>
          </a:bodyPr>
          <a:lstStyle/>
          <a:p>
            <a:pPr marL="1371600" lvl="3" indent="0">
              <a:buNone/>
            </a:pPr>
            <a:endParaRPr lang="en-US" sz="1600" dirty="0"/>
          </a:p>
          <a:p>
            <a:r>
              <a:rPr lang="en-US" dirty="0"/>
              <a:t>How deep a search is needed, what exceptions will be </a:t>
            </a:r>
            <a:r>
              <a:rPr lang="en-US" dirty="0" smtClean="0"/>
              <a:t>acceptable?   </a:t>
            </a:r>
            <a:endParaRPr lang="en-US" sz="2600" dirty="0"/>
          </a:p>
          <a:p>
            <a:pPr lvl="1"/>
            <a:r>
              <a:rPr lang="en-US" dirty="0" smtClean="0"/>
              <a:t>Minerals?</a:t>
            </a:r>
          </a:p>
          <a:p>
            <a:pPr lvl="1"/>
            <a:r>
              <a:rPr lang="en-US" dirty="0" smtClean="0"/>
              <a:t>“short form” </a:t>
            </a:r>
            <a:r>
              <a:rPr lang="en-US" dirty="0"/>
              <a:t>or generic </a:t>
            </a:r>
            <a:r>
              <a:rPr lang="en-US" dirty="0" smtClean="0"/>
              <a:t>exceptions?</a:t>
            </a:r>
            <a:endParaRPr lang="en-US" sz="2200" dirty="0" smtClean="0"/>
          </a:p>
          <a:p>
            <a:pPr lvl="1"/>
            <a:r>
              <a:rPr lang="en-US" dirty="0" smtClean="0"/>
              <a:t>Don’t “kitchen sink”</a:t>
            </a:r>
            <a:endParaRPr lang="en-US" sz="1800" dirty="0"/>
          </a:p>
          <a:p>
            <a:pPr lvl="1"/>
            <a:r>
              <a:rPr lang="en-US" dirty="0" smtClean="0"/>
              <a:t>Provide Copies of Every Exception</a:t>
            </a:r>
          </a:p>
          <a:p>
            <a:pPr lvl="1"/>
            <a:r>
              <a:rPr lang="en-US" dirty="0" smtClean="0"/>
              <a:t>Require All to be Mapped on Survey</a:t>
            </a:r>
          </a:p>
          <a:p>
            <a:r>
              <a:rPr lang="en-US" dirty="0" smtClean="0"/>
              <a:t>What </a:t>
            </a:r>
            <a:r>
              <a:rPr lang="en-US" dirty="0"/>
              <a:t>endorsements will they ask for, and what due diligence do I need to do to issue each?</a:t>
            </a:r>
            <a:endParaRPr lang="en-US" sz="3000" dirty="0"/>
          </a:p>
          <a:p>
            <a:r>
              <a:rPr lang="en-US" dirty="0" smtClean="0"/>
              <a:t>Do Non-Form Documents “Work”?</a:t>
            </a:r>
          </a:p>
          <a:p>
            <a:pPr lvl="1"/>
            <a:r>
              <a:rPr lang="en-US" dirty="0" smtClean="0"/>
              <a:t>We insure the Efficacy </a:t>
            </a:r>
            <a:r>
              <a:rPr lang="en-US" dirty="0"/>
              <a:t>of the deeds, mortgage, subordinations and other documents to create the interests and priority </a:t>
            </a:r>
            <a:r>
              <a:rPr lang="en-US" dirty="0" smtClean="0"/>
              <a:t>we </a:t>
            </a:r>
            <a:r>
              <a:rPr lang="en-US" dirty="0"/>
              <a:t>are insuring</a:t>
            </a:r>
            <a:r>
              <a:rPr lang="en-US" dirty="0" smtClean="0"/>
              <a:t>.</a:t>
            </a:r>
          </a:p>
          <a:p>
            <a:pPr lvl="1"/>
            <a:r>
              <a:rPr lang="en-US" sz="2200" dirty="0" smtClean="0"/>
              <a:t>So we have to review them!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984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9115</TotalTime>
  <Words>1401</Words>
  <Application>Microsoft Office PowerPoint</Application>
  <PresentationFormat>Widescreen</PresentationFormat>
  <Paragraphs>293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Office Theme</vt:lpstr>
      <vt:lpstr>Commercial Financing Structures</vt:lpstr>
      <vt:lpstr>Learning Goals</vt:lpstr>
      <vt:lpstr>Your Standard Transaction</vt:lpstr>
      <vt:lpstr>Your Standard Transaction Turned into CMBS</vt:lpstr>
      <vt:lpstr>CMBS &amp; REMIC</vt:lpstr>
      <vt:lpstr>Fannie/Freddie Multi-Family</vt:lpstr>
      <vt:lpstr>Installment Sale/Seller Carry Back </vt:lpstr>
      <vt:lpstr>Installment Sale/Seller Carry Back</vt:lpstr>
      <vt:lpstr>Title Concerns on “Traditional” Structures</vt:lpstr>
      <vt:lpstr>Coming Next</vt:lpstr>
      <vt:lpstr>Buying the Equity</vt:lpstr>
      <vt:lpstr>The Title Issues in Buying the Equity</vt:lpstr>
      <vt:lpstr>TIC – Crowd Funded</vt:lpstr>
      <vt:lpstr>Title Issues for TIC/Crowd Funded</vt:lpstr>
      <vt:lpstr>Mezz Loan</vt:lpstr>
      <vt:lpstr>Mezz Loan</vt:lpstr>
      <vt:lpstr>Opportunity Zones</vt:lpstr>
      <vt:lpstr>Opportunity Zones</vt:lpstr>
      <vt:lpstr>Title Issues with Opportunity Funds</vt:lpstr>
      <vt:lpstr>EB-5</vt:lpstr>
      <vt:lpstr>EB-5</vt:lpstr>
      <vt:lpstr>New Market Tax Credit</vt:lpstr>
      <vt:lpstr>New Market Tax Credit</vt:lpstr>
      <vt:lpstr>NMTC</vt:lpstr>
      <vt:lpstr>Synthetic Leases</vt:lpstr>
      <vt:lpstr>Synthetic Leases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Fields</dc:creator>
  <cp:lastModifiedBy>Alan Fields</cp:lastModifiedBy>
  <cp:revision>71</cp:revision>
  <dcterms:created xsi:type="dcterms:W3CDTF">2019-06-01T02:13:17Z</dcterms:created>
  <dcterms:modified xsi:type="dcterms:W3CDTF">2020-09-17T00:16:13Z</dcterms:modified>
</cp:coreProperties>
</file>