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274" r:id="rId5"/>
    <p:sldId id="337" r:id="rId6"/>
    <p:sldId id="336" r:id="rId7"/>
    <p:sldId id="330" r:id="rId8"/>
    <p:sldId id="331" r:id="rId9"/>
    <p:sldId id="332" r:id="rId10"/>
    <p:sldId id="350" r:id="rId11"/>
    <p:sldId id="357" r:id="rId12"/>
    <p:sldId id="333" r:id="rId13"/>
    <p:sldId id="358" r:id="rId14"/>
    <p:sldId id="285" r:id="rId15"/>
    <p:sldId id="385" r:id="rId16"/>
    <p:sldId id="359" r:id="rId17"/>
    <p:sldId id="338" r:id="rId18"/>
    <p:sldId id="360" r:id="rId19"/>
    <p:sldId id="287" r:id="rId20"/>
    <p:sldId id="361" r:id="rId21"/>
    <p:sldId id="286" r:id="rId22"/>
    <p:sldId id="363" r:id="rId23"/>
    <p:sldId id="276" r:id="rId24"/>
    <p:sldId id="362" r:id="rId25"/>
    <p:sldId id="290" r:id="rId26"/>
    <p:sldId id="291" r:id="rId27"/>
    <p:sldId id="364" r:id="rId28"/>
    <p:sldId id="386" r:id="rId29"/>
    <p:sldId id="365" r:id="rId30"/>
    <p:sldId id="280" r:id="rId31"/>
    <p:sldId id="366" r:id="rId32"/>
    <p:sldId id="292" r:id="rId33"/>
    <p:sldId id="367" r:id="rId34"/>
    <p:sldId id="293" r:id="rId35"/>
    <p:sldId id="368" r:id="rId36"/>
    <p:sldId id="387" r:id="rId37"/>
    <p:sldId id="369" r:id="rId38"/>
    <p:sldId id="281" r:id="rId39"/>
    <p:sldId id="370" r:id="rId40"/>
    <p:sldId id="371" r:id="rId41"/>
    <p:sldId id="339" r:id="rId42"/>
    <p:sldId id="389" r:id="rId43"/>
    <p:sldId id="372" r:id="rId44"/>
    <p:sldId id="373" r:id="rId45"/>
    <p:sldId id="390" r:id="rId46"/>
    <p:sldId id="388" r:id="rId47"/>
    <p:sldId id="376" r:id="rId48"/>
    <p:sldId id="296" r:id="rId49"/>
    <p:sldId id="374" r:id="rId50"/>
    <p:sldId id="297" r:id="rId51"/>
    <p:sldId id="375" r:id="rId52"/>
    <p:sldId id="391" r:id="rId53"/>
    <p:sldId id="298" r:id="rId54"/>
    <p:sldId id="392" r:id="rId55"/>
    <p:sldId id="299" r:id="rId56"/>
    <p:sldId id="379" r:id="rId57"/>
    <p:sldId id="381" r:id="rId58"/>
    <p:sldId id="341" r:id="rId59"/>
    <p:sldId id="380" r:id="rId60"/>
    <p:sldId id="300" r:id="rId61"/>
    <p:sldId id="382" r:id="rId62"/>
    <p:sldId id="353" r:id="rId63"/>
    <p:sldId id="383" r:id="rId64"/>
    <p:sldId id="354" r:id="rId65"/>
    <p:sldId id="326" r:id="rId66"/>
    <p:sldId id="393" r:id="rId67"/>
    <p:sldId id="327" r:id="rId68"/>
    <p:sldId id="394" r:id="rId69"/>
    <p:sldId id="321" r:id="rId70"/>
    <p:sldId id="343" r:id="rId71"/>
    <p:sldId id="344" r:id="rId72"/>
    <p:sldId id="314" r:id="rId73"/>
    <p:sldId id="352" r:id="rId74"/>
    <p:sldId id="328" r:id="rId75"/>
    <p:sldId id="34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Aiken" initials="MA" lastIdx="15" clrIdx="0">
    <p:extLst>
      <p:ext uri="{19B8F6BF-5375-455C-9EA6-DF929625EA0E}">
        <p15:presenceInfo xmlns:p15="http://schemas.microsoft.com/office/powerpoint/2012/main" userId="S-1-5-21-1291677149-1548841593-293494363-1306" providerId="AD"/>
      </p:ext>
    </p:extLst>
  </p:cmAuthor>
  <p:cmAuthor id="2" name="Philip Holtsberg" initials="PH" lastIdx="35" clrIdx="1">
    <p:extLst>
      <p:ext uri="{19B8F6BF-5375-455C-9EA6-DF929625EA0E}">
        <p15:presenceInfo xmlns:p15="http://schemas.microsoft.com/office/powerpoint/2012/main" userId="S::pholtsberg@natic.com::3e4dc923-2ceb-4387-8e5e-a6a5962af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82" autoAdjust="0"/>
    <p:restoredTop sz="77086" autoAdjust="0"/>
  </p:normalViewPr>
  <p:slideViewPr>
    <p:cSldViewPr snapToGrid="0">
      <p:cViewPr varScale="1">
        <p:scale>
          <a:sx n="78" d="100"/>
          <a:sy n="78" d="100"/>
        </p:scale>
        <p:origin x="243"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EF522-4D30-4EAA-ACA6-C69E1A7C4F27}"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n-US"/>
        </a:p>
      </dgm:t>
    </dgm:pt>
    <dgm:pt modelId="{344C493A-5292-45E5-8AF2-B3B17E65B56E}">
      <dgm:prSet custT="1"/>
      <dgm:spPr>
        <a:xfrm>
          <a:off x="0" y="10517812"/>
          <a:ext cx="12268200" cy="1406924"/>
        </a:xfrm>
        <a:prstGeom prst="roundRect">
          <a:avLst/>
        </a:prstGeom>
        <a:solidFill>
          <a:schemeClr val="accent4"/>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How Can You Prepare?</a:t>
          </a:r>
        </a:p>
      </dgm:t>
    </dgm:pt>
    <dgm:pt modelId="{7DD915C1-5961-4FE4-A7C9-6CDEF880D267}" type="parTrans" cxnId="{07DCF31F-93BB-46F0-BD7A-50684015884B}">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267EFCED-4871-4593-B114-8A8CB49FBCC9}" type="sibTrans" cxnId="{07DCF31F-93BB-46F0-BD7A-50684015884B}">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D8164C40-BE82-41C3-911B-82C137C5CF52}">
      <dgm:prSet custT="1"/>
      <dgm:spPr>
        <a:xfrm>
          <a:off x="0" y="8923687"/>
          <a:ext cx="12268200" cy="1406924"/>
        </a:xfrm>
        <a:prstGeom prst="roundRect">
          <a:avLst/>
        </a:prstGeom>
        <a:solidFill>
          <a:schemeClr val="accent4">
            <a:lumMod val="20000"/>
            <a:lumOff val="80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 and Endorsements, too!</a:t>
          </a:r>
        </a:p>
      </dgm:t>
    </dgm:pt>
    <dgm:pt modelId="{3AEA7814-CDF7-478D-AE72-91E009AF54D0}" type="parTrans" cxnId="{41A9E836-C1D1-4349-A19D-FF1843BED68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7FEFA8BC-636F-4E41-8B36-2AF24578BF3C}" type="sibTrans" cxnId="{41A9E836-C1D1-4349-A19D-FF1843BED68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A99C6A45-DDD2-43BF-9D56-930752076625}">
      <dgm:prSet custT="1"/>
      <dgm:spPr>
        <a:xfrm>
          <a:off x="0" y="7329562"/>
          <a:ext cx="12268200" cy="1406924"/>
        </a:xfrm>
        <a:prstGeom prst="roundRect">
          <a:avLst/>
        </a:prstGeom>
        <a:solidFill>
          <a:schemeClr val="accent4">
            <a:lumMod val="60000"/>
            <a:lumOff val="40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Expect Changes to Other Forms</a:t>
          </a:r>
        </a:p>
      </dgm:t>
    </dgm:pt>
    <dgm:pt modelId="{C895750A-254E-4BC2-808F-B537701ABEFD}" type="parTrans" cxnId="{9DF68626-7E54-4B4C-AA10-DD49EE39ADE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36A95F28-C539-4AF9-B79D-619A86F1B6B8}" type="sibTrans" cxnId="{9DF68626-7E54-4B4C-AA10-DD49EE39ADE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7A9E42BB-FC5C-4EDA-925B-0EB13C585F9C}">
      <dgm:prSet custT="1"/>
      <dgm:spPr>
        <a:xfrm>
          <a:off x="0" y="2547187"/>
          <a:ext cx="12268200" cy="1406924"/>
        </a:xfrm>
        <a:prstGeom prst="roundRect">
          <a:avLst/>
        </a:prstGeom>
        <a:solidFill>
          <a:schemeClr val="accent4">
            <a:lumMod val="20000"/>
            <a:lumOff val="80000"/>
          </a:schemeClr>
        </a:solidFill>
        <a:ln>
          <a:noFill/>
        </a:ln>
      </dgm:spPr>
      <dgm:t>
        <a:bodyPr/>
        <a:lstStyle/>
        <a:p>
          <a:pPr>
            <a:buNone/>
          </a:pPr>
          <a:r>
            <a:rPr lang="en-US" sz="3200" b="1" dirty="0">
              <a:solidFill>
                <a:schemeClr val="tx1"/>
              </a:solidFill>
              <a:latin typeface="+mn-lt"/>
              <a:ea typeface="Tahoma" panose="020B0604030504040204" pitchFamily="34" charset="0"/>
              <a:cs typeface="Arial" panose="020B0604020202020204" pitchFamily="34" charset="0"/>
            </a:rPr>
            <a:t>Who Does the Work?</a:t>
          </a:r>
        </a:p>
      </dgm:t>
    </dgm:pt>
    <dgm:pt modelId="{CDA3FB26-0433-4DA9-B71B-99096999BEE4}" type="parTrans" cxnId="{C8A2AB17-51BE-4472-8A66-1E904E5C80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9B20651D-D3C3-4FE6-9003-F0CFD2A594A0}" type="sibTrans" cxnId="{C8A2AB17-51BE-4472-8A66-1E904E5C80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0D5A943A-0FE2-446D-B26C-CACC8E89EE49}">
      <dgm:prSet custT="1"/>
      <dgm:spPr>
        <a:xfrm>
          <a:off x="0" y="953062"/>
          <a:ext cx="12268200" cy="1406924"/>
        </a:xfrm>
        <a:prstGeom prst="roundRect">
          <a:avLst/>
        </a:prstGeom>
        <a:solidFill>
          <a:schemeClr val="accent4">
            <a:lumMod val="60000"/>
            <a:lumOff val="40000"/>
          </a:schemeClr>
        </a:solidFill>
        <a:ln>
          <a:noFill/>
        </a:ln>
      </dgm:spPr>
      <dgm:t>
        <a:bodyPr/>
        <a:lstStyle/>
        <a:p>
          <a:pPr>
            <a:buNone/>
          </a:pPr>
          <a:r>
            <a:rPr lang="en-US" sz="3200" b="1" dirty="0">
              <a:solidFill>
                <a:schemeClr val="tx1"/>
              </a:solidFill>
              <a:latin typeface="+mn-lt"/>
              <a:ea typeface="Tahoma" panose="020B0604030504040204" pitchFamily="34" charset="0"/>
              <a:cs typeface="Arial" panose="020B0604020202020204" pitchFamily="34" charset="0"/>
            </a:rPr>
            <a:t>How Do New Forms Get Adopted?</a:t>
          </a:r>
        </a:p>
      </dgm:t>
    </dgm:pt>
    <dgm:pt modelId="{B37AD587-D8CD-405C-9D0B-6C696ABE6849}" type="parTrans" cxnId="{CC00C65F-4CEE-4B84-81AA-87C56F2E3D9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45F439E8-4D89-48D5-ACF4-D4F42E72FA77}" type="sibTrans" cxnId="{CC00C65F-4CEE-4B84-81AA-87C56F2E3D9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06FA0EA9-DC9A-4113-9763-C4F411E4315E}">
      <dgm:prSet custT="1"/>
      <dgm:spPr>
        <a:xfrm>
          <a:off x="0" y="5735437"/>
          <a:ext cx="12268200" cy="1406924"/>
        </a:xfrm>
        <a:prstGeom prst="roundRect">
          <a:avLst/>
        </a:prstGeom>
        <a:solidFill>
          <a:schemeClr val="accent4">
            <a:lumMod val="75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What Will Change in the Policies?</a:t>
          </a:r>
        </a:p>
      </dgm:t>
    </dgm:pt>
    <dgm:pt modelId="{08E2AC74-7383-4C65-BA50-0A1EDE5D4D82}" type="parTrans" cxnId="{7C98BC9B-92CC-4EC3-9E23-B171F0A1AF60}">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CBB62AE9-2967-4B9A-BB61-E7D1A6E2F6A7}" type="sibTrans" cxnId="{7C98BC9B-92CC-4EC3-9E23-B171F0A1AF60}">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DF3CE580-4A11-46D5-ADAE-19F3679CCAFA}">
      <dgm:prSet custT="1"/>
      <dgm:spPr>
        <a:xfrm>
          <a:off x="0" y="4141312"/>
          <a:ext cx="12268200" cy="1406924"/>
        </a:xfrm>
        <a:prstGeom prst="roundRect">
          <a:avLst/>
        </a:prstGeom>
        <a:solidFill>
          <a:schemeClr val="accent4"/>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Why Revise the 2006 Policies?</a:t>
          </a:r>
        </a:p>
      </dgm:t>
    </dgm:pt>
    <dgm:pt modelId="{5D09CA7F-8011-4BC8-A84A-4C19E4FB9D6C}" type="parTrans" cxnId="{D413B05A-EED3-4555-AF57-B65474AD8D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C2261D64-F157-4BB4-978F-D400052F9344}" type="sibTrans" cxnId="{D413B05A-EED3-4555-AF57-B65474AD8D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B1E4AB95-7AB4-4E23-9B7D-A14AFF238151}" type="pres">
      <dgm:prSet presAssocID="{BA1EF522-4D30-4EAA-ACA6-C69E1A7C4F27}" presName="linear" presStyleCnt="0">
        <dgm:presLayoutVars>
          <dgm:animLvl val="lvl"/>
          <dgm:resizeHandles val="exact"/>
        </dgm:presLayoutVars>
      </dgm:prSet>
      <dgm:spPr/>
      <dgm:t>
        <a:bodyPr/>
        <a:lstStyle/>
        <a:p>
          <a:endParaRPr lang="en-US"/>
        </a:p>
      </dgm:t>
    </dgm:pt>
    <dgm:pt modelId="{2936BDBD-B061-4F05-BFF1-F9560E200C68}" type="pres">
      <dgm:prSet presAssocID="{0D5A943A-0FE2-446D-B26C-CACC8E89EE49}" presName="parentText" presStyleLbl="node1" presStyleIdx="0" presStyleCnt="7">
        <dgm:presLayoutVars>
          <dgm:chMax val="0"/>
          <dgm:bulletEnabled val="1"/>
        </dgm:presLayoutVars>
      </dgm:prSet>
      <dgm:spPr/>
      <dgm:t>
        <a:bodyPr/>
        <a:lstStyle/>
        <a:p>
          <a:endParaRPr lang="en-US"/>
        </a:p>
      </dgm:t>
    </dgm:pt>
    <dgm:pt modelId="{03E3D808-84E1-43B5-A185-90E63EAC4962}" type="pres">
      <dgm:prSet presAssocID="{45F439E8-4D89-48D5-ACF4-D4F42E72FA77}" presName="spacer" presStyleCnt="0"/>
      <dgm:spPr/>
    </dgm:pt>
    <dgm:pt modelId="{48308C7D-2646-4A9D-9F41-39EBA1AC83D6}" type="pres">
      <dgm:prSet presAssocID="{7A9E42BB-FC5C-4EDA-925B-0EB13C585F9C}" presName="parentText" presStyleLbl="node1" presStyleIdx="1" presStyleCnt="7">
        <dgm:presLayoutVars>
          <dgm:chMax val="0"/>
          <dgm:bulletEnabled val="1"/>
        </dgm:presLayoutVars>
      </dgm:prSet>
      <dgm:spPr/>
      <dgm:t>
        <a:bodyPr/>
        <a:lstStyle/>
        <a:p>
          <a:endParaRPr lang="en-US"/>
        </a:p>
      </dgm:t>
    </dgm:pt>
    <dgm:pt modelId="{0F91F6AF-60CE-44AB-BED6-220AA2B34355}" type="pres">
      <dgm:prSet presAssocID="{9B20651D-D3C3-4FE6-9003-F0CFD2A594A0}" presName="spacer" presStyleCnt="0"/>
      <dgm:spPr/>
    </dgm:pt>
    <dgm:pt modelId="{C7EA5E05-7981-465F-B1A7-30DFD9C8C73B}" type="pres">
      <dgm:prSet presAssocID="{DF3CE580-4A11-46D5-ADAE-19F3679CCAFA}" presName="parentText" presStyleLbl="node1" presStyleIdx="2" presStyleCnt="7">
        <dgm:presLayoutVars>
          <dgm:chMax val="0"/>
          <dgm:bulletEnabled val="1"/>
        </dgm:presLayoutVars>
      </dgm:prSet>
      <dgm:spPr/>
      <dgm:t>
        <a:bodyPr/>
        <a:lstStyle/>
        <a:p>
          <a:endParaRPr lang="en-US"/>
        </a:p>
      </dgm:t>
    </dgm:pt>
    <dgm:pt modelId="{F9206911-0057-40EB-8432-944905C1091B}" type="pres">
      <dgm:prSet presAssocID="{C2261D64-F157-4BB4-978F-D400052F9344}" presName="spacer" presStyleCnt="0"/>
      <dgm:spPr/>
    </dgm:pt>
    <dgm:pt modelId="{39EA3C56-DD36-42DC-813F-CE9A1DDB9A90}" type="pres">
      <dgm:prSet presAssocID="{06FA0EA9-DC9A-4113-9763-C4F411E4315E}" presName="parentText" presStyleLbl="node1" presStyleIdx="3" presStyleCnt="7">
        <dgm:presLayoutVars>
          <dgm:chMax val="0"/>
          <dgm:bulletEnabled val="1"/>
        </dgm:presLayoutVars>
      </dgm:prSet>
      <dgm:spPr/>
      <dgm:t>
        <a:bodyPr/>
        <a:lstStyle/>
        <a:p>
          <a:endParaRPr lang="en-US"/>
        </a:p>
      </dgm:t>
    </dgm:pt>
    <dgm:pt modelId="{7D0A9B47-1321-4DA3-907B-4D9CE2C1F959}" type="pres">
      <dgm:prSet presAssocID="{CBB62AE9-2967-4B9A-BB61-E7D1A6E2F6A7}" presName="spacer" presStyleCnt="0"/>
      <dgm:spPr/>
    </dgm:pt>
    <dgm:pt modelId="{15989D86-881D-4DF6-8C7B-60819AF06F74}" type="pres">
      <dgm:prSet presAssocID="{A99C6A45-DDD2-43BF-9D56-930752076625}" presName="parentText" presStyleLbl="node1" presStyleIdx="4" presStyleCnt="7">
        <dgm:presLayoutVars>
          <dgm:chMax val="0"/>
          <dgm:bulletEnabled val="1"/>
        </dgm:presLayoutVars>
      </dgm:prSet>
      <dgm:spPr/>
      <dgm:t>
        <a:bodyPr/>
        <a:lstStyle/>
        <a:p>
          <a:endParaRPr lang="en-US"/>
        </a:p>
      </dgm:t>
    </dgm:pt>
    <dgm:pt modelId="{35B4FD5C-7C8B-4E8F-8FC0-8AE840E13A72}" type="pres">
      <dgm:prSet presAssocID="{36A95F28-C539-4AF9-B79D-619A86F1B6B8}" presName="spacer" presStyleCnt="0"/>
      <dgm:spPr/>
    </dgm:pt>
    <dgm:pt modelId="{9F55B1CA-717C-4E53-9869-0037ED687121}" type="pres">
      <dgm:prSet presAssocID="{D8164C40-BE82-41C3-911B-82C137C5CF52}" presName="parentText" presStyleLbl="node1" presStyleIdx="5" presStyleCnt="7">
        <dgm:presLayoutVars>
          <dgm:chMax val="0"/>
          <dgm:bulletEnabled val="1"/>
        </dgm:presLayoutVars>
      </dgm:prSet>
      <dgm:spPr/>
      <dgm:t>
        <a:bodyPr/>
        <a:lstStyle/>
        <a:p>
          <a:endParaRPr lang="en-US"/>
        </a:p>
      </dgm:t>
    </dgm:pt>
    <dgm:pt modelId="{2ECC11DA-30E0-4AFF-8A0D-1FDF6794F338}" type="pres">
      <dgm:prSet presAssocID="{7FEFA8BC-636F-4E41-8B36-2AF24578BF3C}" presName="spacer" presStyleCnt="0"/>
      <dgm:spPr/>
    </dgm:pt>
    <dgm:pt modelId="{F6E7F984-E782-4CCC-A7EB-61222F288776}" type="pres">
      <dgm:prSet presAssocID="{344C493A-5292-45E5-8AF2-B3B17E65B56E}" presName="parentText" presStyleLbl="node1" presStyleIdx="6" presStyleCnt="7">
        <dgm:presLayoutVars>
          <dgm:chMax val="0"/>
          <dgm:bulletEnabled val="1"/>
        </dgm:presLayoutVars>
      </dgm:prSet>
      <dgm:spPr/>
      <dgm:t>
        <a:bodyPr/>
        <a:lstStyle/>
        <a:p>
          <a:endParaRPr lang="en-US"/>
        </a:p>
      </dgm:t>
    </dgm:pt>
  </dgm:ptLst>
  <dgm:cxnLst>
    <dgm:cxn modelId="{40A47C3E-2D3B-477E-9505-B4F531BBD9A0}" type="presOf" srcId="{7A9E42BB-FC5C-4EDA-925B-0EB13C585F9C}" destId="{48308C7D-2646-4A9D-9F41-39EBA1AC83D6}" srcOrd="0" destOrd="0" presId="urn:microsoft.com/office/officeart/2005/8/layout/vList2"/>
    <dgm:cxn modelId="{CC00C65F-4CEE-4B84-81AA-87C56F2E3D98}" srcId="{BA1EF522-4D30-4EAA-ACA6-C69E1A7C4F27}" destId="{0D5A943A-0FE2-446D-B26C-CACC8E89EE49}" srcOrd="0" destOrd="0" parTransId="{B37AD587-D8CD-405C-9D0B-6C696ABE6849}" sibTransId="{45F439E8-4D89-48D5-ACF4-D4F42E72FA77}"/>
    <dgm:cxn modelId="{41A9E836-C1D1-4349-A19D-FF1843BED688}" srcId="{BA1EF522-4D30-4EAA-ACA6-C69E1A7C4F27}" destId="{D8164C40-BE82-41C3-911B-82C137C5CF52}" srcOrd="5" destOrd="0" parTransId="{3AEA7814-CDF7-478D-AE72-91E009AF54D0}" sibTransId="{7FEFA8BC-636F-4E41-8B36-2AF24578BF3C}"/>
    <dgm:cxn modelId="{F4D0F166-AD8A-4BA2-802D-61474AE2866F}" type="presOf" srcId="{BA1EF522-4D30-4EAA-ACA6-C69E1A7C4F27}" destId="{B1E4AB95-7AB4-4E23-9B7D-A14AFF238151}" srcOrd="0" destOrd="0" presId="urn:microsoft.com/office/officeart/2005/8/layout/vList2"/>
    <dgm:cxn modelId="{52C84DBC-3BBC-4269-BD26-F935BEB05308}" type="presOf" srcId="{DF3CE580-4A11-46D5-ADAE-19F3679CCAFA}" destId="{C7EA5E05-7981-465F-B1A7-30DFD9C8C73B}" srcOrd="0" destOrd="0" presId="urn:microsoft.com/office/officeart/2005/8/layout/vList2"/>
    <dgm:cxn modelId="{BA30B448-BF9D-4E4B-A94C-E2F082278599}" type="presOf" srcId="{A99C6A45-DDD2-43BF-9D56-930752076625}" destId="{15989D86-881D-4DF6-8C7B-60819AF06F74}" srcOrd="0" destOrd="0" presId="urn:microsoft.com/office/officeart/2005/8/layout/vList2"/>
    <dgm:cxn modelId="{D413B05A-EED3-4555-AF57-B65474AD8DEF}" srcId="{BA1EF522-4D30-4EAA-ACA6-C69E1A7C4F27}" destId="{DF3CE580-4A11-46D5-ADAE-19F3679CCAFA}" srcOrd="2" destOrd="0" parTransId="{5D09CA7F-8011-4BC8-A84A-4C19E4FB9D6C}" sibTransId="{C2261D64-F157-4BB4-978F-D400052F9344}"/>
    <dgm:cxn modelId="{9351CE1E-E9B2-49A3-ADC8-F9F782922028}" type="presOf" srcId="{D8164C40-BE82-41C3-911B-82C137C5CF52}" destId="{9F55B1CA-717C-4E53-9869-0037ED687121}" srcOrd="0" destOrd="0" presId="urn:microsoft.com/office/officeart/2005/8/layout/vList2"/>
    <dgm:cxn modelId="{9DF68626-7E54-4B4C-AA10-DD49EE39ADE8}" srcId="{BA1EF522-4D30-4EAA-ACA6-C69E1A7C4F27}" destId="{A99C6A45-DDD2-43BF-9D56-930752076625}" srcOrd="4" destOrd="0" parTransId="{C895750A-254E-4BC2-808F-B537701ABEFD}" sibTransId="{36A95F28-C539-4AF9-B79D-619A86F1B6B8}"/>
    <dgm:cxn modelId="{57C4A6B0-1127-4BCE-A0F1-B82828971154}" type="presOf" srcId="{06FA0EA9-DC9A-4113-9763-C4F411E4315E}" destId="{39EA3C56-DD36-42DC-813F-CE9A1DDB9A90}" srcOrd="0" destOrd="0" presId="urn:microsoft.com/office/officeart/2005/8/layout/vList2"/>
    <dgm:cxn modelId="{5E3F5AB6-27D6-46D4-9123-BE9B59CD1875}" type="presOf" srcId="{0D5A943A-0FE2-446D-B26C-CACC8E89EE49}" destId="{2936BDBD-B061-4F05-BFF1-F9560E200C68}" srcOrd="0" destOrd="0" presId="urn:microsoft.com/office/officeart/2005/8/layout/vList2"/>
    <dgm:cxn modelId="{C8A2AB17-51BE-4472-8A66-1E904E5C80EF}" srcId="{BA1EF522-4D30-4EAA-ACA6-C69E1A7C4F27}" destId="{7A9E42BB-FC5C-4EDA-925B-0EB13C585F9C}" srcOrd="1" destOrd="0" parTransId="{CDA3FB26-0433-4DA9-B71B-99096999BEE4}" sibTransId="{9B20651D-D3C3-4FE6-9003-F0CFD2A594A0}"/>
    <dgm:cxn modelId="{07DCF31F-93BB-46F0-BD7A-50684015884B}" srcId="{BA1EF522-4D30-4EAA-ACA6-C69E1A7C4F27}" destId="{344C493A-5292-45E5-8AF2-B3B17E65B56E}" srcOrd="6" destOrd="0" parTransId="{7DD915C1-5961-4FE4-A7C9-6CDEF880D267}" sibTransId="{267EFCED-4871-4593-B114-8A8CB49FBCC9}"/>
    <dgm:cxn modelId="{D23BA2AD-2CD0-4342-A0FA-01B4367C8C67}" type="presOf" srcId="{344C493A-5292-45E5-8AF2-B3B17E65B56E}" destId="{F6E7F984-E782-4CCC-A7EB-61222F288776}" srcOrd="0" destOrd="0" presId="urn:microsoft.com/office/officeart/2005/8/layout/vList2"/>
    <dgm:cxn modelId="{7C98BC9B-92CC-4EC3-9E23-B171F0A1AF60}" srcId="{BA1EF522-4D30-4EAA-ACA6-C69E1A7C4F27}" destId="{06FA0EA9-DC9A-4113-9763-C4F411E4315E}" srcOrd="3" destOrd="0" parTransId="{08E2AC74-7383-4C65-BA50-0A1EDE5D4D82}" sibTransId="{CBB62AE9-2967-4B9A-BB61-E7D1A6E2F6A7}"/>
    <dgm:cxn modelId="{B615B3C6-AAAB-4B17-AB58-EEA7178F5735}" type="presParOf" srcId="{B1E4AB95-7AB4-4E23-9B7D-A14AFF238151}" destId="{2936BDBD-B061-4F05-BFF1-F9560E200C68}" srcOrd="0" destOrd="0" presId="urn:microsoft.com/office/officeart/2005/8/layout/vList2"/>
    <dgm:cxn modelId="{A38A7347-6561-4589-A41E-E26CDF2C7F4D}" type="presParOf" srcId="{B1E4AB95-7AB4-4E23-9B7D-A14AFF238151}" destId="{03E3D808-84E1-43B5-A185-90E63EAC4962}" srcOrd="1" destOrd="0" presId="urn:microsoft.com/office/officeart/2005/8/layout/vList2"/>
    <dgm:cxn modelId="{42C56074-AB9D-4CE3-9E50-BC07B7004DEE}" type="presParOf" srcId="{B1E4AB95-7AB4-4E23-9B7D-A14AFF238151}" destId="{48308C7D-2646-4A9D-9F41-39EBA1AC83D6}" srcOrd="2" destOrd="0" presId="urn:microsoft.com/office/officeart/2005/8/layout/vList2"/>
    <dgm:cxn modelId="{61A516B6-BCE6-4F5B-AF34-38BA973708E3}" type="presParOf" srcId="{B1E4AB95-7AB4-4E23-9B7D-A14AFF238151}" destId="{0F91F6AF-60CE-44AB-BED6-220AA2B34355}" srcOrd="3" destOrd="0" presId="urn:microsoft.com/office/officeart/2005/8/layout/vList2"/>
    <dgm:cxn modelId="{4E63FA9F-94F4-48BF-942F-664B24A43A29}" type="presParOf" srcId="{B1E4AB95-7AB4-4E23-9B7D-A14AFF238151}" destId="{C7EA5E05-7981-465F-B1A7-30DFD9C8C73B}" srcOrd="4" destOrd="0" presId="urn:microsoft.com/office/officeart/2005/8/layout/vList2"/>
    <dgm:cxn modelId="{743B03D0-2804-486D-933F-E6A8F432604C}" type="presParOf" srcId="{B1E4AB95-7AB4-4E23-9B7D-A14AFF238151}" destId="{F9206911-0057-40EB-8432-944905C1091B}" srcOrd="5" destOrd="0" presId="urn:microsoft.com/office/officeart/2005/8/layout/vList2"/>
    <dgm:cxn modelId="{E30840C4-5E8B-4558-9A6A-6332CFA3A76C}" type="presParOf" srcId="{B1E4AB95-7AB4-4E23-9B7D-A14AFF238151}" destId="{39EA3C56-DD36-42DC-813F-CE9A1DDB9A90}" srcOrd="6" destOrd="0" presId="urn:microsoft.com/office/officeart/2005/8/layout/vList2"/>
    <dgm:cxn modelId="{671B367F-8511-4A45-B8DE-41A2FE0A87BF}" type="presParOf" srcId="{B1E4AB95-7AB4-4E23-9B7D-A14AFF238151}" destId="{7D0A9B47-1321-4DA3-907B-4D9CE2C1F959}" srcOrd="7" destOrd="0" presId="urn:microsoft.com/office/officeart/2005/8/layout/vList2"/>
    <dgm:cxn modelId="{58C91A61-D4DE-46C1-8490-93068A33AA37}" type="presParOf" srcId="{B1E4AB95-7AB4-4E23-9B7D-A14AFF238151}" destId="{15989D86-881D-4DF6-8C7B-60819AF06F74}" srcOrd="8" destOrd="0" presId="urn:microsoft.com/office/officeart/2005/8/layout/vList2"/>
    <dgm:cxn modelId="{47EF37FE-BF46-44C1-9C4C-083C6EAA5EE6}" type="presParOf" srcId="{B1E4AB95-7AB4-4E23-9B7D-A14AFF238151}" destId="{35B4FD5C-7C8B-4E8F-8FC0-8AE840E13A72}" srcOrd="9" destOrd="0" presId="urn:microsoft.com/office/officeart/2005/8/layout/vList2"/>
    <dgm:cxn modelId="{A1D01655-FBA3-4E4F-8501-D88F94786A11}" type="presParOf" srcId="{B1E4AB95-7AB4-4E23-9B7D-A14AFF238151}" destId="{9F55B1CA-717C-4E53-9869-0037ED687121}" srcOrd="10" destOrd="0" presId="urn:microsoft.com/office/officeart/2005/8/layout/vList2"/>
    <dgm:cxn modelId="{212B3FD8-A7E2-4E86-85F9-1BD08F34AD3D}" type="presParOf" srcId="{B1E4AB95-7AB4-4E23-9B7D-A14AFF238151}" destId="{2ECC11DA-30E0-4AFF-8A0D-1FDF6794F338}" srcOrd="11" destOrd="0" presId="urn:microsoft.com/office/officeart/2005/8/layout/vList2"/>
    <dgm:cxn modelId="{3A49B7CF-6F5D-4D0C-80ED-8FD8E3322F8B}" type="presParOf" srcId="{B1E4AB95-7AB4-4E23-9B7D-A14AFF238151}" destId="{F6E7F984-E782-4CCC-A7EB-61222F288776}"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380E60-CED7-4CD4-B6E6-BFA75C8672C7}"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C4BE67A7-2529-4D76-9E97-1E20BED766B1}">
      <dgm:prSet custT="1"/>
      <dgm:spPr>
        <a:solidFill>
          <a:schemeClr val="accent4"/>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THE PROCESS IS ONGOING </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It Begins With An Idea</a:t>
          </a:r>
        </a:p>
      </dgm:t>
    </dgm:pt>
    <dgm:pt modelId="{650F7B05-38B7-41EF-ABAB-E335D45C83BD}" type="parTrans" cxnId="{90980CEC-A889-4C52-ACE6-2335513CB38F}">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90324386-CE71-48EC-B2F3-D67E57178B9B}" type="sibTrans" cxnId="{90980CEC-A889-4C52-ACE6-2335513CB38F}">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A0146AA1-DBD7-43AD-BD26-317E1235E98C}">
      <dgm:prSet custT="1"/>
      <dgm:spPr>
        <a:solidFill>
          <a:schemeClr val="accent4">
            <a:lumMod val="40000"/>
            <a:lumOff val="60000"/>
          </a:schemeClr>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FORMS COMMITTEE</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Develop, Draft, Review, Refine, &amp; Recommend</a:t>
          </a:r>
          <a:endParaRPr lang="en-US"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FC072665-61AA-433C-A844-E6307D7BFE98}" type="parTrans" cxnId="{81F66B86-A3BC-4217-8FD1-800E2364CE0D}">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989AE32-F859-455F-845D-123DAA505084}" type="sibTrans" cxnId="{81F66B86-A3BC-4217-8FD1-800E2364CE0D}">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42FAFC62-CF00-4BA2-8699-E02519BC8956}">
      <dgm:prSet custT="1"/>
      <dgm:spPr>
        <a:solidFill>
          <a:schemeClr val="accent4">
            <a:lumMod val="60000"/>
            <a:lumOff val="40000"/>
          </a:schemeClr>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BOARD OF GOVERNORS</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Formal Adoption</a:t>
          </a:r>
          <a:endParaRPr lang="en-US"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F7E8A7AC-5FA5-4E9E-8364-FC14F4B6E2ED}" type="parTrans" cxnId="{4AF354DE-25B7-4514-B2F3-FA2122897778}">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938D7FA3-C54A-47BB-901B-8748428752F9}" type="sibTrans" cxnId="{4AF354DE-25B7-4514-B2F3-FA2122897778}">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845151A0-8EF5-4125-8749-3B73CC1435B0}">
      <dgm:prSet custT="1"/>
      <dgm:spPr>
        <a:solidFill>
          <a:schemeClr val="accent4">
            <a:lumMod val="20000"/>
            <a:lumOff val="80000"/>
          </a:schemeClr>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PUBLIC COMMENT PERIOD &amp; REVIEW OF COMMENTS</a:t>
          </a:r>
        </a:p>
      </dgm:t>
    </dgm:pt>
    <dgm:pt modelId="{FFE0A3A9-48D7-4CD4-B2ED-6B786F7A7457}" type="parTrans" cxnId="{D4F12DA1-F9F7-4326-8C26-93DF0FF547BA}">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302991BD-B3C8-4FDF-AA04-6816B274DE96}" type="sibTrans" cxnId="{D4F12DA1-F9F7-4326-8C26-93DF0FF547BA}">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6FC1A7A-4DCF-44A7-8DD8-EC018C9D20C3}">
      <dgm:prSet custT="1"/>
      <dgm:spPr>
        <a:solidFill>
          <a:schemeClr val="accent4">
            <a:lumMod val="60000"/>
            <a:lumOff val="40000"/>
          </a:schemeClr>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FINAL POSTING WITH EFFECTIVE DATE</a:t>
          </a:r>
        </a:p>
      </dgm:t>
    </dgm:pt>
    <dgm:pt modelId="{D4A434DB-AF18-49B6-B684-94B414BFD799}" type="parTrans" cxnId="{EC39789F-1571-43B7-8EBF-77EEC060458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05BA278F-F092-4AD5-A3A0-DDF1C8122E58}" type="sibTrans" cxnId="{EC39789F-1571-43B7-8EBF-77EEC0604587}">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33F1DE0B-BF97-49F5-9AD1-20A6C80E6272}">
      <dgm:prSet custT="1"/>
      <dgm:spPr>
        <a:solidFill>
          <a:schemeClr val="accent4"/>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INDUSTRY IMPLEMENTATION</a:t>
          </a:r>
        </a:p>
      </dgm:t>
    </dgm:pt>
    <dgm:pt modelId="{30878E3F-C085-4B6F-A5F3-7FEC250E0F3D}" type="parTrans" cxnId="{973E149E-EA59-4251-BB20-21928B12B6E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D70F8BBE-2D76-4A7B-9C11-5691026E61C8}" type="sibTrans" cxnId="{973E149E-EA59-4251-BB20-21928B12B6E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97C1F25-1951-44AF-94FC-FCDBFF0484A9}" type="pres">
      <dgm:prSet presAssocID="{DC380E60-CED7-4CD4-B6E6-BFA75C8672C7}" presName="Name0" presStyleCnt="0">
        <dgm:presLayoutVars>
          <dgm:dir/>
          <dgm:resizeHandles val="exact"/>
        </dgm:presLayoutVars>
      </dgm:prSet>
      <dgm:spPr/>
      <dgm:t>
        <a:bodyPr/>
        <a:lstStyle/>
        <a:p>
          <a:endParaRPr lang="en-US"/>
        </a:p>
      </dgm:t>
    </dgm:pt>
    <dgm:pt modelId="{79C2273F-2336-4F6E-8547-8AD9347DA032}" type="pres">
      <dgm:prSet presAssocID="{C4BE67A7-2529-4D76-9E97-1E20BED766B1}" presName="node" presStyleLbl="node1" presStyleIdx="0" presStyleCnt="6" custScaleX="68375" custScaleY="52623">
        <dgm:presLayoutVars>
          <dgm:bulletEnabled val="1"/>
        </dgm:presLayoutVars>
      </dgm:prSet>
      <dgm:spPr/>
      <dgm:t>
        <a:bodyPr/>
        <a:lstStyle/>
        <a:p>
          <a:endParaRPr lang="en-US"/>
        </a:p>
      </dgm:t>
    </dgm:pt>
    <dgm:pt modelId="{C7F4343F-C695-42C0-9123-078445F2DD20}" type="pres">
      <dgm:prSet presAssocID="{90324386-CE71-48EC-B2F3-D67E57178B9B}" presName="sibTrans" presStyleLbl="sibTrans1D1" presStyleIdx="0" presStyleCnt="5"/>
      <dgm:spPr/>
      <dgm:t>
        <a:bodyPr/>
        <a:lstStyle/>
        <a:p>
          <a:endParaRPr lang="en-US"/>
        </a:p>
      </dgm:t>
    </dgm:pt>
    <dgm:pt modelId="{DAB798EB-DD44-480F-97E4-C90942E4BF98}" type="pres">
      <dgm:prSet presAssocID="{90324386-CE71-48EC-B2F3-D67E57178B9B}" presName="connectorText" presStyleLbl="sibTrans1D1" presStyleIdx="0" presStyleCnt="5"/>
      <dgm:spPr/>
      <dgm:t>
        <a:bodyPr/>
        <a:lstStyle/>
        <a:p>
          <a:endParaRPr lang="en-US"/>
        </a:p>
      </dgm:t>
    </dgm:pt>
    <dgm:pt modelId="{FB216BCC-D406-4E82-8ED9-0882837A3308}" type="pres">
      <dgm:prSet presAssocID="{A0146AA1-DBD7-43AD-BD26-317E1235E98C}" presName="node" presStyleLbl="node1" presStyleIdx="1" presStyleCnt="6" custScaleX="68375" custScaleY="52623" custLinFactNeighborX="-1097" custLinFactNeighborY="-113">
        <dgm:presLayoutVars>
          <dgm:bulletEnabled val="1"/>
        </dgm:presLayoutVars>
      </dgm:prSet>
      <dgm:spPr/>
      <dgm:t>
        <a:bodyPr/>
        <a:lstStyle/>
        <a:p>
          <a:endParaRPr lang="en-US"/>
        </a:p>
      </dgm:t>
    </dgm:pt>
    <dgm:pt modelId="{73D3D399-3F3F-4D74-81B9-56671EA49536}" type="pres">
      <dgm:prSet presAssocID="{7989AE32-F859-455F-845D-123DAA505084}" presName="sibTrans" presStyleLbl="sibTrans1D1" presStyleIdx="1" presStyleCnt="5"/>
      <dgm:spPr/>
      <dgm:t>
        <a:bodyPr/>
        <a:lstStyle/>
        <a:p>
          <a:endParaRPr lang="en-US"/>
        </a:p>
      </dgm:t>
    </dgm:pt>
    <dgm:pt modelId="{70B6B02C-DEB5-40DB-9728-3FECB4F10DEE}" type="pres">
      <dgm:prSet presAssocID="{7989AE32-F859-455F-845D-123DAA505084}" presName="connectorText" presStyleLbl="sibTrans1D1" presStyleIdx="1" presStyleCnt="5"/>
      <dgm:spPr/>
      <dgm:t>
        <a:bodyPr/>
        <a:lstStyle/>
        <a:p>
          <a:endParaRPr lang="en-US"/>
        </a:p>
      </dgm:t>
    </dgm:pt>
    <dgm:pt modelId="{11C15E2A-E2F9-445F-8D4B-856EDF7C92B8}" type="pres">
      <dgm:prSet presAssocID="{42FAFC62-CF00-4BA2-8699-E02519BC8956}" presName="node" presStyleLbl="node1" presStyleIdx="2" presStyleCnt="6" custScaleX="68375" custScaleY="52623" custLinFactNeighborX="-2518" custLinFactNeighborY="-123">
        <dgm:presLayoutVars>
          <dgm:bulletEnabled val="1"/>
        </dgm:presLayoutVars>
      </dgm:prSet>
      <dgm:spPr/>
      <dgm:t>
        <a:bodyPr/>
        <a:lstStyle/>
        <a:p>
          <a:endParaRPr lang="en-US"/>
        </a:p>
      </dgm:t>
    </dgm:pt>
    <dgm:pt modelId="{5E338163-F512-4A0A-B64B-F19A0638AB6D}" type="pres">
      <dgm:prSet presAssocID="{938D7FA3-C54A-47BB-901B-8748428752F9}" presName="sibTrans" presStyleLbl="sibTrans1D1" presStyleIdx="2" presStyleCnt="5"/>
      <dgm:spPr/>
      <dgm:t>
        <a:bodyPr/>
        <a:lstStyle/>
        <a:p>
          <a:endParaRPr lang="en-US"/>
        </a:p>
      </dgm:t>
    </dgm:pt>
    <dgm:pt modelId="{47789714-8370-4920-B86C-8AD3CF620D33}" type="pres">
      <dgm:prSet presAssocID="{938D7FA3-C54A-47BB-901B-8748428752F9}" presName="connectorText" presStyleLbl="sibTrans1D1" presStyleIdx="2" presStyleCnt="5"/>
      <dgm:spPr/>
      <dgm:t>
        <a:bodyPr/>
        <a:lstStyle/>
        <a:p>
          <a:endParaRPr lang="en-US"/>
        </a:p>
      </dgm:t>
    </dgm:pt>
    <dgm:pt modelId="{BBCD4ABA-D902-44D7-AA7F-AB2C9898B9C0}" type="pres">
      <dgm:prSet presAssocID="{845151A0-8EF5-4125-8749-3B73CC1435B0}" presName="node" presStyleLbl="node1" presStyleIdx="3" presStyleCnt="6" custScaleX="68375" custScaleY="51126" custLinFactNeighborX="-82" custLinFactNeighborY="-4967">
        <dgm:presLayoutVars>
          <dgm:bulletEnabled val="1"/>
        </dgm:presLayoutVars>
      </dgm:prSet>
      <dgm:spPr/>
      <dgm:t>
        <a:bodyPr/>
        <a:lstStyle/>
        <a:p>
          <a:endParaRPr lang="en-US"/>
        </a:p>
      </dgm:t>
    </dgm:pt>
    <dgm:pt modelId="{1175F00E-4B2C-478C-90ED-86477979E486}" type="pres">
      <dgm:prSet presAssocID="{302991BD-B3C8-4FDF-AA04-6816B274DE96}" presName="sibTrans" presStyleLbl="sibTrans1D1" presStyleIdx="3" presStyleCnt="5"/>
      <dgm:spPr/>
      <dgm:t>
        <a:bodyPr/>
        <a:lstStyle/>
        <a:p>
          <a:endParaRPr lang="en-US"/>
        </a:p>
      </dgm:t>
    </dgm:pt>
    <dgm:pt modelId="{21F0C834-2DE9-4424-96A7-EFB7F4590B89}" type="pres">
      <dgm:prSet presAssocID="{302991BD-B3C8-4FDF-AA04-6816B274DE96}" presName="connectorText" presStyleLbl="sibTrans1D1" presStyleIdx="3" presStyleCnt="5"/>
      <dgm:spPr/>
      <dgm:t>
        <a:bodyPr/>
        <a:lstStyle/>
        <a:p>
          <a:endParaRPr lang="en-US"/>
        </a:p>
      </dgm:t>
    </dgm:pt>
    <dgm:pt modelId="{DD284AC4-0673-44AD-9C45-41116A870464}" type="pres">
      <dgm:prSet presAssocID="{76FC1A7A-4DCF-44A7-8DD8-EC018C9D20C3}" presName="node" presStyleLbl="node1" presStyleIdx="4" presStyleCnt="6" custScaleX="68375" custScaleY="52623" custLinFactNeighborX="-1300" custLinFactNeighborY="-4966">
        <dgm:presLayoutVars>
          <dgm:bulletEnabled val="1"/>
        </dgm:presLayoutVars>
      </dgm:prSet>
      <dgm:spPr/>
      <dgm:t>
        <a:bodyPr/>
        <a:lstStyle/>
        <a:p>
          <a:endParaRPr lang="en-US"/>
        </a:p>
      </dgm:t>
    </dgm:pt>
    <dgm:pt modelId="{94D0E7E5-3F9D-42EC-A0DC-72DE93916D0D}" type="pres">
      <dgm:prSet presAssocID="{05BA278F-F092-4AD5-A3A0-DDF1C8122E58}" presName="sibTrans" presStyleLbl="sibTrans1D1" presStyleIdx="4" presStyleCnt="5"/>
      <dgm:spPr/>
      <dgm:t>
        <a:bodyPr/>
        <a:lstStyle/>
        <a:p>
          <a:endParaRPr lang="en-US"/>
        </a:p>
      </dgm:t>
    </dgm:pt>
    <dgm:pt modelId="{7EFDD4B6-EE2C-4E94-9373-E8D9AA9C101F}" type="pres">
      <dgm:prSet presAssocID="{05BA278F-F092-4AD5-A3A0-DDF1C8122E58}" presName="connectorText" presStyleLbl="sibTrans1D1" presStyleIdx="4" presStyleCnt="5"/>
      <dgm:spPr/>
      <dgm:t>
        <a:bodyPr/>
        <a:lstStyle/>
        <a:p>
          <a:endParaRPr lang="en-US"/>
        </a:p>
      </dgm:t>
    </dgm:pt>
    <dgm:pt modelId="{FA70655A-08A7-42FD-A037-81326191CA9D}" type="pres">
      <dgm:prSet presAssocID="{33F1DE0B-BF97-49F5-9AD1-20A6C80E6272}" presName="node" presStyleLbl="node1" presStyleIdx="5" presStyleCnt="6" custScaleX="68375" custScaleY="52623" custLinFactNeighborX="-2518" custLinFactNeighborY="-4967">
        <dgm:presLayoutVars>
          <dgm:bulletEnabled val="1"/>
        </dgm:presLayoutVars>
      </dgm:prSet>
      <dgm:spPr/>
      <dgm:t>
        <a:bodyPr/>
        <a:lstStyle/>
        <a:p>
          <a:endParaRPr lang="en-US"/>
        </a:p>
      </dgm:t>
    </dgm:pt>
  </dgm:ptLst>
  <dgm:cxnLst>
    <dgm:cxn modelId="{81F66B86-A3BC-4217-8FD1-800E2364CE0D}" srcId="{DC380E60-CED7-4CD4-B6E6-BFA75C8672C7}" destId="{A0146AA1-DBD7-43AD-BD26-317E1235E98C}" srcOrd="1" destOrd="0" parTransId="{FC072665-61AA-433C-A844-E6307D7BFE98}" sibTransId="{7989AE32-F859-455F-845D-123DAA505084}"/>
    <dgm:cxn modelId="{4AF354DE-25B7-4514-B2F3-FA2122897778}" srcId="{DC380E60-CED7-4CD4-B6E6-BFA75C8672C7}" destId="{42FAFC62-CF00-4BA2-8699-E02519BC8956}" srcOrd="2" destOrd="0" parTransId="{F7E8A7AC-5FA5-4E9E-8364-FC14F4B6E2ED}" sibTransId="{938D7FA3-C54A-47BB-901B-8748428752F9}"/>
    <dgm:cxn modelId="{9A113B80-0A07-403C-A1F8-82F5BFF37145}" type="presOf" srcId="{42FAFC62-CF00-4BA2-8699-E02519BC8956}" destId="{11C15E2A-E2F9-445F-8D4B-856EDF7C92B8}" srcOrd="0" destOrd="0" presId="urn:microsoft.com/office/officeart/2005/8/layout/bProcess3"/>
    <dgm:cxn modelId="{00E6EA1D-387F-4BCE-ACEC-6AFA96894644}" type="presOf" srcId="{90324386-CE71-48EC-B2F3-D67E57178B9B}" destId="{C7F4343F-C695-42C0-9123-078445F2DD20}" srcOrd="0" destOrd="0" presId="urn:microsoft.com/office/officeart/2005/8/layout/bProcess3"/>
    <dgm:cxn modelId="{90980CEC-A889-4C52-ACE6-2335513CB38F}" srcId="{DC380E60-CED7-4CD4-B6E6-BFA75C8672C7}" destId="{C4BE67A7-2529-4D76-9E97-1E20BED766B1}" srcOrd="0" destOrd="0" parTransId="{650F7B05-38B7-41EF-ABAB-E335D45C83BD}" sibTransId="{90324386-CE71-48EC-B2F3-D67E57178B9B}"/>
    <dgm:cxn modelId="{07A43A87-372E-4FAD-8FE7-126F545FA552}" type="presOf" srcId="{845151A0-8EF5-4125-8749-3B73CC1435B0}" destId="{BBCD4ABA-D902-44D7-AA7F-AB2C9898B9C0}" srcOrd="0" destOrd="0" presId="urn:microsoft.com/office/officeart/2005/8/layout/bProcess3"/>
    <dgm:cxn modelId="{2A4AD912-DEA3-4AC7-9384-4473CE62B96D}" type="presOf" srcId="{A0146AA1-DBD7-43AD-BD26-317E1235E98C}" destId="{FB216BCC-D406-4E82-8ED9-0882837A3308}" srcOrd="0" destOrd="0" presId="urn:microsoft.com/office/officeart/2005/8/layout/bProcess3"/>
    <dgm:cxn modelId="{F6AAE1FB-E3CA-410B-A08E-87CF27D08052}" type="presOf" srcId="{05BA278F-F092-4AD5-A3A0-DDF1C8122E58}" destId="{94D0E7E5-3F9D-42EC-A0DC-72DE93916D0D}" srcOrd="0" destOrd="0" presId="urn:microsoft.com/office/officeart/2005/8/layout/bProcess3"/>
    <dgm:cxn modelId="{973E149E-EA59-4251-BB20-21928B12B6E7}" srcId="{DC380E60-CED7-4CD4-B6E6-BFA75C8672C7}" destId="{33F1DE0B-BF97-49F5-9AD1-20A6C80E6272}" srcOrd="5" destOrd="0" parTransId="{30878E3F-C085-4B6F-A5F3-7FEC250E0F3D}" sibTransId="{D70F8BBE-2D76-4A7B-9C11-5691026E61C8}"/>
    <dgm:cxn modelId="{0CA7F23C-33E9-463E-8803-41E4B3687E20}" type="presOf" srcId="{7989AE32-F859-455F-845D-123DAA505084}" destId="{73D3D399-3F3F-4D74-81B9-56671EA49536}" srcOrd="0" destOrd="0" presId="urn:microsoft.com/office/officeart/2005/8/layout/bProcess3"/>
    <dgm:cxn modelId="{EC39789F-1571-43B7-8EBF-77EEC0604587}" srcId="{DC380E60-CED7-4CD4-B6E6-BFA75C8672C7}" destId="{76FC1A7A-4DCF-44A7-8DD8-EC018C9D20C3}" srcOrd="4" destOrd="0" parTransId="{D4A434DB-AF18-49B6-B684-94B414BFD799}" sibTransId="{05BA278F-F092-4AD5-A3A0-DDF1C8122E58}"/>
    <dgm:cxn modelId="{D4F12DA1-F9F7-4326-8C26-93DF0FF547BA}" srcId="{DC380E60-CED7-4CD4-B6E6-BFA75C8672C7}" destId="{845151A0-8EF5-4125-8749-3B73CC1435B0}" srcOrd="3" destOrd="0" parTransId="{FFE0A3A9-48D7-4CD4-B2ED-6B786F7A7457}" sibTransId="{302991BD-B3C8-4FDF-AA04-6816B274DE96}"/>
    <dgm:cxn modelId="{E9C23512-F436-4B8D-8118-D81BD31F0D45}" type="presOf" srcId="{302991BD-B3C8-4FDF-AA04-6816B274DE96}" destId="{21F0C834-2DE9-4424-96A7-EFB7F4590B89}" srcOrd="1" destOrd="0" presId="urn:microsoft.com/office/officeart/2005/8/layout/bProcess3"/>
    <dgm:cxn modelId="{716B51C1-2F1D-4BC0-BE7B-A16F48FF4E80}" type="presOf" srcId="{C4BE67A7-2529-4D76-9E97-1E20BED766B1}" destId="{79C2273F-2336-4F6E-8547-8AD9347DA032}" srcOrd="0" destOrd="0" presId="urn:microsoft.com/office/officeart/2005/8/layout/bProcess3"/>
    <dgm:cxn modelId="{DA2F3AEE-C20E-4D85-9752-E7D596D0B3CA}" type="presOf" srcId="{DC380E60-CED7-4CD4-B6E6-BFA75C8672C7}" destId="{797C1F25-1951-44AF-94FC-FCDBFF0484A9}" srcOrd="0" destOrd="0" presId="urn:microsoft.com/office/officeart/2005/8/layout/bProcess3"/>
    <dgm:cxn modelId="{2821244A-C516-4BE9-A1C6-9BB64EDF1B55}" type="presOf" srcId="{90324386-CE71-48EC-B2F3-D67E57178B9B}" destId="{DAB798EB-DD44-480F-97E4-C90942E4BF98}" srcOrd="1" destOrd="0" presId="urn:microsoft.com/office/officeart/2005/8/layout/bProcess3"/>
    <dgm:cxn modelId="{FAA2DA0C-D136-41B2-8D21-1742E92DD3DA}" type="presOf" srcId="{76FC1A7A-4DCF-44A7-8DD8-EC018C9D20C3}" destId="{DD284AC4-0673-44AD-9C45-41116A870464}" srcOrd="0" destOrd="0" presId="urn:microsoft.com/office/officeart/2005/8/layout/bProcess3"/>
    <dgm:cxn modelId="{8F9C875A-FD94-4541-A79C-157E7F8154D5}" type="presOf" srcId="{33F1DE0B-BF97-49F5-9AD1-20A6C80E6272}" destId="{FA70655A-08A7-42FD-A037-81326191CA9D}" srcOrd="0" destOrd="0" presId="urn:microsoft.com/office/officeart/2005/8/layout/bProcess3"/>
    <dgm:cxn modelId="{2889BA5C-5362-43B4-BFA4-270B1210A1F7}" type="presOf" srcId="{938D7FA3-C54A-47BB-901B-8748428752F9}" destId="{5E338163-F512-4A0A-B64B-F19A0638AB6D}" srcOrd="0" destOrd="0" presId="urn:microsoft.com/office/officeart/2005/8/layout/bProcess3"/>
    <dgm:cxn modelId="{98159EC2-D3F6-4DF3-89E5-493656B37451}" type="presOf" srcId="{302991BD-B3C8-4FDF-AA04-6816B274DE96}" destId="{1175F00E-4B2C-478C-90ED-86477979E486}" srcOrd="0" destOrd="0" presId="urn:microsoft.com/office/officeart/2005/8/layout/bProcess3"/>
    <dgm:cxn modelId="{0B589950-C880-404B-9AB3-A0BA3BEFCFEA}" type="presOf" srcId="{05BA278F-F092-4AD5-A3A0-DDF1C8122E58}" destId="{7EFDD4B6-EE2C-4E94-9373-E8D9AA9C101F}" srcOrd="1" destOrd="0" presId="urn:microsoft.com/office/officeart/2005/8/layout/bProcess3"/>
    <dgm:cxn modelId="{655A6456-9E5C-4D92-A23E-BDB7E97EE2C8}" type="presOf" srcId="{938D7FA3-C54A-47BB-901B-8748428752F9}" destId="{47789714-8370-4920-B86C-8AD3CF620D33}" srcOrd="1" destOrd="0" presId="urn:microsoft.com/office/officeart/2005/8/layout/bProcess3"/>
    <dgm:cxn modelId="{146B5574-5990-4528-A258-948BFF717B6C}" type="presOf" srcId="{7989AE32-F859-455F-845D-123DAA505084}" destId="{70B6B02C-DEB5-40DB-9728-3FECB4F10DEE}" srcOrd="1" destOrd="0" presId="urn:microsoft.com/office/officeart/2005/8/layout/bProcess3"/>
    <dgm:cxn modelId="{D2ACE560-98C0-4091-9AD1-5D81FF7EF3A2}" type="presParOf" srcId="{797C1F25-1951-44AF-94FC-FCDBFF0484A9}" destId="{79C2273F-2336-4F6E-8547-8AD9347DA032}" srcOrd="0" destOrd="0" presId="urn:microsoft.com/office/officeart/2005/8/layout/bProcess3"/>
    <dgm:cxn modelId="{1FDFC0C2-36B8-4338-8A9A-B36D786F7857}" type="presParOf" srcId="{797C1F25-1951-44AF-94FC-FCDBFF0484A9}" destId="{C7F4343F-C695-42C0-9123-078445F2DD20}" srcOrd="1" destOrd="0" presId="urn:microsoft.com/office/officeart/2005/8/layout/bProcess3"/>
    <dgm:cxn modelId="{787D5B8B-185B-410A-A3EE-AFF6B47EDB69}" type="presParOf" srcId="{C7F4343F-C695-42C0-9123-078445F2DD20}" destId="{DAB798EB-DD44-480F-97E4-C90942E4BF98}" srcOrd="0" destOrd="0" presId="urn:microsoft.com/office/officeart/2005/8/layout/bProcess3"/>
    <dgm:cxn modelId="{84C7D8A4-E48A-428E-9B01-753213ADDDD8}" type="presParOf" srcId="{797C1F25-1951-44AF-94FC-FCDBFF0484A9}" destId="{FB216BCC-D406-4E82-8ED9-0882837A3308}" srcOrd="2" destOrd="0" presId="urn:microsoft.com/office/officeart/2005/8/layout/bProcess3"/>
    <dgm:cxn modelId="{B041728D-14D3-4DA9-A936-F93B7547FBC0}" type="presParOf" srcId="{797C1F25-1951-44AF-94FC-FCDBFF0484A9}" destId="{73D3D399-3F3F-4D74-81B9-56671EA49536}" srcOrd="3" destOrd="0" presId="urn:microsoft.com/office/officeart/2005/8/layout/bProcess3"/>
    <dgm:cxn modelId="{3FD33F5A-AABB-4080-8CA9-FA6242574809}" type="presParOf" srcId="{73D3D399-3F3F-4D74-81B9-56671EA49536}" destId="{70B6B02C-DEB5-40DB-9728-3FECB4F10DEE}" srcOrd="0" destOrd="0" presId="urn:microsoft.com/office/officeart/2005/8/layout/bProcess3"/>
    <dgm:cxn modelId="{3AF9B93C-DF77-4578-897D-0739E7208353}" type="presParOf" srcId="{797C1F25-1951-44AF-94FC-FCDBFF0484A9}" destId="{11C15E2A-E2F9-445F-8D4B-856EDF7C92B8}" srcOrd="4" destOrd="0" presId="urn:microsoft.com/office/officeart/2005/8/layout/bProcess3"/>
    <dgm:cxn modelId="{3317175A-58EF-4B83-AD58-B8902B03F520}" type="presParOf" srcId="{797C1F25-1951-44AF-94FC-FCDBFF0484A9}" destId="{5E338163-F512-4A0A-B64B-F19A0638AB6D}" srcOrd="5" destOrd="0" presId="urn:microsoft.com/office/officeart/2005/8/layout/bProcess3"/>
    <dgm:cxn modelId="{8A4F7727-FA73-4168-AB1F-35D87EB69686}" type="presParOf" srcId="{5E338163-F512-4A0A-B64B-F19A0638AB6D}" destId="{47789714-8370-4920-B86C-8AD3CF620D33}" srcOrd="0" destOrd="0" presId="urn:microsoft.com/office/officeart/2005/8/layout/bProcess3"/>
    <dgm:cxn modelId="{610B1CD9-E8C0-4C29-A05B-524D82D265AC}" type="presParOf" srcId="{797C1F25-1951-44AF-94FC-FCDBFF0484A9}" destId="{BBCD4ABA-D902-44D7-AA7F-AB2C9898B9C0}" srcOrd="6" destOrd="0" presId="urn:microsoft.com/office/officeart/2005/8/layout/bProcess3"/>
    <dgm:cxn modelId="{C017C816-CDA9-4F76-A582-9C5476AC8F2B}" type="presParOf" srcId="{797C1F25-1951-44AF-94FC-FCDBFF0484A9}" destId="{1175F00E-4B2C-478C-90ED-86477979E486}" srcOrd="7" destOrd="0" presId="urn:microsoft.com/office/officeart/2005/8/layout/bProcess3"/>
    <dgm:cxn modelId="{6BDC05D4-3AF6-4390-AB77-4CB64F6A13DA}" type="presParOf" srcId="{1175F00E-4B2C-478C-90ED-86477979E486}" destId="{21F0C834-2DE9-4424-96A7-EFB7F4590B89}" srcOrd="0" destOrd="0" presId="urn:microsoft.com/office/officeart/2005/8/layout/bProcess3"/>
    <dgm:cxn modelId="{152A80F6-E31F-4404-9F34-A7D19B823B87}" type="presParOf" srcId="{797C1F25-1951-44AF-94FC-FCDBFF0484A9}" destId="{DD284AC4-0673-44AD-9C45-41116A870464}" srcOrd="8" destOrd="0" presId="urn:microsoft.com/office/officeart/2005/8/layout/bProcess3"/>
    <dgm:cxn modelId="{3A6F4976-F949-4DD1-8DD3-982DCED2E1BF}" type="presParOf" srcId="{797C1F25-1951-44AF-94FC-FCDBFF0484A9}" destId="{94D0E7E5-3F9D-42EC-A0DC-72DE93916D0D}" srcOrd="9" destOrd="0" presId="urn:microsoft.com/office/officeart/2005/8/layout/bProcess3"/>
    <dgm:cxn modelId="{DB84506F-8BF5-4166-967B-3739AB1BAD95}" type="presParOf" srcId="{94D0E7E5-3F9D-42EC-A0DC-72DE93916D0D}" destId="{7EFDD4B6-EE2C-4E94-9373-E8D9AA9C101F}" srcOrd="0" destOrd="0" presId="urn:microsoft.com/office/officeart/2005/8/layout/bProcess3"/>
    <dgm:cxn modelId="{45B1502A-C1E8-41D7-9847-E2BCD5533606}" type="presParOf" srcId="{797C1F25-1951-44AF-94FC-FCDBFF0484A9}" destId="{FA70655A-08A7-42FD-A037-81326191CA9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xfrm>
          <a:off x="0" y="1021224"/>
          <a:ext cx="19583400" cy="1149256"/>
        </a:xfrm>
        <a:prstGeom prst="roundRect">
          <a:avLst/>
        </a:prstGeom>
        <a:solidFill>
          <a:schemeClr val="accent4">
            <a:lumMod val="40000"/>
            <a:lumOff val="6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FORMS COMMITTEE</a:t>
          </a:r>
        </a:p>
      </dgm:t>
    </dgm:pt>
    <dgm:pt modelId="{1DA2E525-CA08-4D72-B1F0-8D6E1CDE3DA9}" type="parTrans" cxnId="{B3F8179F-A1C4-4E20-8CB5-D239EB7AA07E}">
      <dgm:prSet/>
      <dgm:spPr/>
      <dgm:t>
        <a:bodyPr/>
        <a:lstStyle/>
        <a:p>
          <a:pPr>
            <a:lnSpc>
              <a:spcPct val="100000"/>
            </a:lnSpc>
            <a:spcBef>
              <a:spcPts val="0"/>
            </a:spcBef>
            <a:spcAft>
              <a:spcPts val="0"/>
            </a:spcAft>
          </a:pPr>
          <a:endParaRPr lang="en-US" sz="1000"/>
        </a:p>
      </dgm:t>
    </dgm:pt>
    <dgm:pt modelId="{0D223ADC-E518-4310-A87F-DA1C007BB452}" type="sibTrans" cxnId="{B3F8179F-A1C4-4E20-8CB5-D239EB7AA07E}">
      <dgm:prSet/>
      <dgm:spPr/>
      <dgm:t>
        <a:bodyPr/>
        <a:lstStyle/>
        <a:p>
          <a:pPr>
            <a:lnSpc>
              <a:spcPct val="100000"/>
            </a:lnSpc>
            <a:spcBef>
              <a:spcPts val="0"/>
            </a:spcBef>
            <a:spcAft>
              <a:spcPts val="0"/>
            </a:spcAft>
          </a:pPr>
          <a:endParaRPr lang="en-US" sz="1000"/>
        </a:p>
      </dgm:t>
    </dgm:pt>
    <dgm:pt modelId="{DD76DF39-1B69-44E0-A9A7-859704620959}">
      <dgm:prSet custT="1"/>
      <dgm:spPr>
        <a:xfrm>
          <a:off x="0" y="2170480"/>
          <a:ext cx="19583400" cy="1681875"/>
        </a:xfrm>
        <a:prstGeom prst="rect">
          <a:avLst/>
        </a:prstGeom>
        <a:noFill/>
        <a:ln>
          <a:noFill/>
        </a:ln>
        <a:effectLst/>
      </dgm:spPr>
      <dgm:t>
        <a:bodyPr/>
        <a:lstStyle/>
        <a:p>
          <a:pPr marL="463550" indent="-463550">
            <a:lnSpc>
              <a:spcPct val="100000"/>
            </a:lnSpc>
            <a:spcBef>
              <a:spcPts val="600"/>
            </a:spcBef>
            <a:spcAft>
              <a:spcPts val="0"/>
            </a:spcAft>
            <a:buClrTx/>
            <a:buChar char="•"/>
          </a:pPr>
          <a:r>
            <a:rPr lang="en-US" sz="2800" b="0" dirty="0">
              <a:solidFill>
                <a:schemeClr val="bg1"/>
              </a:solidFill>
              <a:latin typeface="+mn-lt"/>
              <a:ea typeface="+mn-ea"/>
              <a:cs typeface="+mn-cs"/>
            </a:rPr>
            <a:t>60+ Individual Title Underwriters Contributed</a:t>
          </a:r>
        </a:p>
      </dgm:t>
    </dgm:pt>
    <dgm:pt modelId="{9FB619D2-3139-4629-9F5E-AE249E986915}" type="parTrans" cxnId="{7C0B7B15-8C77-4426-93B3-E1A2503B52D6}">
      <dgm:prSet/>
      <dgm:spPr/>
      <dgm:t>
        <a:bodyPr/>
        <a:lstStyle/>
        <a:p>
          <a:pPr>
            <a:lnSpc>
              <a:spcPct val="100000"/>
            </a:lnSpc>
            <a:spcBef>
              <a:spcPts val="0"/>
            </a:spcBef>
            <a:spcAft>
              <a:spcPts val="0"/>
            </a:spcAft>
          </a:pPr>
          <a:endParaRPr lang="en-US" sz="1000"/>
        </a:p>
      </dgm:t>
    </dgm:pt>
    <dgm:pt modelId="{2B6F6E39-1767-482F-8CA1-A226F218E2A0}" type="sibTrans" cxnId="{7C0B7B15-8C77-4426-93B3-E1A2503B52D6}">
      <dgm:prSet/>
      <dgm:spPr/>
      <dgm:t>
        <a:bodyPr/>
        <a:lstStyle/>
        <a:p>
          <a:pPr>
            <a:lnSpc>
              <a:spcPct val="100000"/>
            </a:lnSpc>
            <a:spcBef>
              <a:spcPts val="0"/>
            </a:spcBef>
            <a:spcAft>
              <a:spcPts val="0"/>
            </a:spcAft>
          </a:pPr>
          <a:endParaRPr lang="en-US" sz="1000"/>
        </a:p>
      </dgm:t>
    </dgm:pt>
    <dgm:pt modelId="{0685F9DD-2ABF-4507-88A2-6CD1DE0F0D93}">
      <dgm:prSet custT="1"/>
      <dgm:spPr>
        <a:xfrm>
          <a:off x="0" y="3852355"/>
          <a:ext cx="19583400" cy="1149256"/>
        </a:xfrm>
        <a:prstGeom prst="roundRect">
          <a:avLst/>
        </a:prstGeom>
        <a:solidFill>
          <a:schemeClr val="accent4"/>
        </a:solidFill>
        <a:ln w="76200">
          <a:noFill/>
        </a:ln>
        <a:effectLst/>
      </dgm:spPr>
      <dgm:t>
        <a:bodyPr/>
        <a:lstStyle/>
        <a:p>
          <a:pPr marL="0" indent="0">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UNDERWRITER SECTION &amp; SECTION EXECUTIVE COMMITTEE</a:t>
          </a:r>
        </a:p>
      </dgm:t>
    </dgm:pt>
    <dgm:pt modelId="{B8556C32-98E8-4523-8BBA-2841606A54DF}" type="parTrans" cxnId="{9EBE475F-1B8B-4C95-B3B5-575856A64C87}">
      <dgm:prSet/>
      <dgm:spPr/>
      <dgm:t>
        <a:bodyPr/>
        <a:lstStyle/>
        <a:p>
          <a:pPr>
            <a:lnSpc>
              <a:spcPct val="100000"/>
            </a:lnSpc>
            <a:spcBef>
              <a:spcPts val="0"/>
            </a:spcBef>
            <a:spcAft>
              <a:spcPts val="0"/>
            </a:spcAft>
          </a:pPr>
          <a:endParaRPr lang="en-US" sz="1000"/>
        </a:p>
      </dgm:t>
    </dgm:pt>
    <dgm:pt modelId="{9AF9AD16-0573-4841-B672-A712D22E6B33}" type="sibTrans" cxnId="{9EBE475F-1B8B-4C95-B3B5-575856A64C87}">
      <dgm:prSet/>
      <dgm:spPr/>
      <dgm:t>
        <a:bodyPr/>
        <a:lstStyle/>
        <a:p>
          <a:pPr>
            <a:lnSpc>
              <a:spcPct val="100000"/>
            </a:lnSpc>
            <a:spcBef>
              <a:spcPts val="0"/>
            </a:spcBef>
            <a:spcAft>
              <a:spcPts val="0"/>
            </a:spcAft>
          </a:pPr>
          <a:endParaRPr lang="en-US" sz="1000"/>
        </a:p>
      </dgm:t>
    </dgm:pt>
    <dgm:pt modelId="{B2EC7155-F676-4B88-8630-D3A34BE15163}">
      <dgm:prSet custT="1"/>
      <dgm:spPr>
        <a:xfrm>
          <a:off x="0" y="5188812"/>
          <a:ext cx="19583400" cy="1149256"/>
        </a:xfrm>
        <a:prstGeom prst="roundRect">
          <a:avLst/>
        </a:prstGeom>
        <a:solidFill>
          <a:schemeClr val="accent4">
            <a:lumMod val="20000"/>
            <a:lumOff val="8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BOARD OF GOVERNORS</a:t>
          </a:r>
        </a:p>
      </dgm:t>
    </dgm:pt>
    <dgm:pt modelId="{9D27CB7B-D9D4-4F9E-AF54-212DD9640059}" type="parTrans" cxnId="{67A8EA0C-7BC2-4CAD-B87D-274B9C4F3662}">
      <dgm:prSet/>
      <dgm:spPr/>
      <dgm:t>
        <a:bodyPr/>
        <a:lstStyle/>
        <a:p>
          <a:pPr>
            <a:lnSpc>
              <a:spcPct val="100000"/>
            </a:lnSpc>
            <a:spcBef>
              <a:spcPts val="0"/>
            </a:spcBef>
            <a:spcAft>
              <a:spcPts val="0"/>
            </a:spcAft>
          </a:pPr>
          <a:endParaRPr lang="en-US" sz="1000"/>
        </a:p>
      </dgm:t>
    </dgm:pt>
    <dgm:pt modelId="{5D315AD2-BADE-4444-AFA8-ABFEE59E238C}" type="sibTrans" cxnId="{67A8EA0C-7BC2-4CAD-B87D-274B9C4F3662}">
      <dgm:prSet/>
      <dgm:spPr/>
      <dgm:t>
        <a:bodyPr/>
        <a:lstStyle/>
        <a:p>
          <a:pPr>
            <a:lnSpc>
              <a:spcPct val="100000"/>
            </a:lnSpc>
            <a:spcBef>
              <a:spcPts val="0"/>
            </a:spcBef>
            <a:spcAft>
              <a:spcPts val="0"/>
            </a:spcAft>
          </a:pPr>
          <a:endParaRPr lang="en-US" sz="1000"/>
        </a:p>
      </dgm:t>
    </dgm:pt>
    <dgm:pt modelId="{166793AB-4878-4737-A3B5-AEC39371E2D5}">
      <dgm:prSet custT="1"/>
      <dgm:spPr>
        <a:xfrm>
          <a:off x="0" y="6525269"/>
          <a:ext cx="19583400" cy="1149256"/>
        </a:xfrm>
        <a:prstGeom prst="roundRect">
          <a:avLst/>
        </a:prstGeom>
        <a:solidFill>
          <a:schemeClr val="accent4">
            <a:lumMod val="60000"/>
            <a:lumOff val="4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INDUSTRY PARTNERS AND CUSTOMERS</a:t>
          </a:r>
        </a:p>
      </dgm:t>
    </dgm:pt>
    <dgm:pt modelId="{3267EEFD-9A62-48B4-B74E-BA2D9D104B1F}" type="parTrans" cxnId="{1307A13B-BCEE-446F-8D9D-76852C783D5F}">
      <dgm:prSet/>
      <dgm:spPr/>
      <dgm:t>
        <a:bodyPr/>
        <a:lstStyle/>
        <a:p>
          <a:pPr>
            <a:lnSpc>
              <a:spcPct val="100000"/>
            </a:lnSpc>
            <a:spcBef>
              <a:spcPts val="0"/>
            </a:spcBef>
            <a:spcAft>
              <a:spcPts val="0"/>
            </a:spcAft>
          </a:pPr>
          <a:endParaRPr lang="en-US" sz="1000"/>
        </a:p>
      </dgm:t>
    </dgm:pt>
    <dgm:pt modelId="{9C66F0B6-03ED-4766-82AC-AFD0140AEE07}" type="sibTrans" cxnId="{1307A13B-BCEE-446F-8D9D-76852C783D5F}">
      <dgm:prSet/>
      <dgm:spPr/>
      <dgm:t>
        <a:bodyPr/>
        <a:lstStyle/>
        <a:p>
          <a:pPr>
            <a:lnSpc>
              <a:spcPct val="100000"/>
            </a:lnSpc>
            <a:spcBef>
              <a:spcPts val="0"/>
            </a:spcBef>
            <a:spcAft>
              <a:spcPts val="0"/>
            </a:spcAft>
          </a:pPr>
          <a:endParaRPr lang="en-US" sz="1000"/>
        </a:p>
      </dgm:t>
    </dgm:pt>
    <dgm:pt modelId="{22B08B3E-86FC-46D2-A478-E6ECCC73F247}">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ACMA &amp; ACREL</a:t>
          </a:r>
        </a:p>
      </dgm:t>
    </dgm:pt>
    <dgm:pt modelId="{53199E9C-7947-496B-865A-FF2E6E47760D}" type="parTrans" cxnId="{582A10FE-6B07-4035-82FF-64845FE3E104}">
      <dgm:prSet/>
      <dgm:spPr/>
      <dgm:t>
        <a:bodyPr/>
        <a:lstStyle/>
        <a:p>
          <a:pPr>
            <a:lnSpc>
              <a:spcPct val="100000"/>
            </a:lnSpc>
            <a:spcBef>
              <a:spcPts val="0"/>
            </a:spcBef>
            <a:spcAft>
              <a:spcPts val="0"/>
            </a:spcAft>
          </a:pPr>
          <a:endParaRPr lang="en-US" sz="1000"/>
        </a:p>
      </dgm:t>
    </dgm:pt>
    <dgm:pt modelId="{6C487CFB-620C-4B77-9BAD-9778A7F5F6EF}" type="sibTrans" cxnId="{582A10FE-6B07-4035-82FF-64845FE3E104}">
      <dgm:prSet/>
      <dgm:spPr/>
      <dgm:t>
        <a:bodyPr/>
        <a:lstStyle/>
        <a:p>
          <a:pPr>
            <a:lnSpc>
              <a:spcPct val="100000"/>
            </a:lnSpc>
            <a:spcBef>
              <a:spcPts val="0"/>
            </a:spcBef>
            <a:spcAft>
              <a:spcPts val="0"/>
            </a:spcAft>
          </a:pPr>
          <a:endParaRPr lang="en-US" sz="1000"/>
        </a:p>
      </dgm:t>
    </dgm:pt>
    <dgm:pt modelId="{23E991F0-8BF2-4E76-8CFD-DED550FC1CFB}">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FHFA, Fannie Mae, Freddie Mac</a:t>
          </a:r>
        </a:p>
      </dgm:t>
    </dgm:pt>
    <dgm:pt modelId="{A0EE556D-60EF-49AD-A036-73DCF798903A}" type="parTrans" cxnId="{4BFD72AE-9F57-4779-BBA4-92A89276DDE8}">
      <dgm:prSet/>
      <dgm:spPr/>
      <dgm:t>
        <a:bodyPr/>
        <a:lstStyle/>
        <a:p>
          <a:pPr>
            <a:lnSpc>
              <a:spcPct val="100000"/>
            </a:lnSpc>
            <a:spcBef>
              <a:spcPts val="0"/>
            </a:spcBef>
            <a:spcAft>
              <a:spcPts val="0"/>
            </a:spcAft>
          </a:pPr>
          <a:endParaRPr lang="en-US" sz="1000"/>
        </a:p>
      </dgm:t>
    </dgm:pt>
    <dgm:pt modelId="{28686A95-2EAE-47A4-ADFC-84BA0C0F8CB3}" type="sibTrans" cxnId="{4BFD72AE-9F57-4779-BBA4-92A89276DDE8}">
      <dgm:prSet/>
      <dgm:spPr/>
      <dgm:t>
        <a:bodyPr/>
        <a:lstStyle/>
        <a:p>
          <a:pPr>
            <a:lnSpc>
              <a:spcPct val="100000"/>
            </a:lnSpc>
            <a:spcBef>
              <a:spcPts val="0"/>
            </a:spcBef>
            <a:spcAft>
              <a:spcPts val="0"/>
            </a:spcAft>
          </a:pPr>
          <a:endParaRPr lang="en-US" sz="1000"/>
        </a:p>
      </dgm:t>
    </dgm:pt>
    <dgm:pt modelId="{BC013ADF-2EE0-4DFD-962E-C79AA0A717B9}">
      <dgm:prSet custT="1"/>
      <dgm:spPr>
        <a:xfrm>
          <a:off x="0" y="2170480"/>
          <a:ext cx="19583400" cy="1681875"/>
        </a:xfrm>
        <a:prstGeom prst="rect">
          <a:avLst/>
        </a:prstGeom>
        <a:noFill/>
        <a:ln>
          <a:noFill/>
        </a:ln>
        <a:effectLst/>
      </dgm:spPr>
      <dgm:t>
        <a:bodyPr/>
        <a:lstStyle/>
        <a:p>
          <a:pPr marL="463550" indent="-463550">
            <a:lnSpc>
              <a:spcPct val="100000"/>
            </a:lnSpc>
            <a:spcBef>
              <a:spcPts val="0"/>
            </a:spcBef>
            <a:spcAft>
              <a:spcPts val="0"/>
            </a:spcAft>
            <a:buClrTx/>
            <a:buChar char="•"/>
          </a:pPr>
          <a:r>
            <a:rPr lang="en-US" sz="2800" b="0" dirty="0">
              <a:solidFill>
                <a:schemeClr val="bg1"/>
              </a:solidFill>
              <a:latin typeface="+mn-lt"/>
              <a:ea typeface="+mn-ea"/>
              <a:cs typeface="+mn-cs"/>
            </a:rPr>
            <a:t>20+ Title Insurers Were Represented</a:t>
          </a:r>
        </a:p>
      </dgm:t>
    </dgm:pt>
    <dgm:pt modelId="{A4589BEE-0684-4CAE-BBA2-67CE01169E88}" type="parTrans" cxnId="{7F5693B3-28E3-4F5C-9F89-55E50BB8B4D2}">
      <dgm:prSet/>
      <dgm:spPr/>
      <dgm:t>
        <a:bodyPr/>
        <a:lstStyle/>
        <a:p>
          <a:pPr>
            <a:lnSpc>
              <a:spcPct val="100000"/>
            </a:lnSpc>
            <a:spcBef>
              <a:spcPts val="0"/>
            </a:spcBef>
            <a:spcAft>
              <a:spcPts val="0"/>
            </a:spcAft>
          </a:pPr>
          <a:endParaRPr lang="en-US" sz="1000"/>
        </a:p>
      </dgm:t>
    </dgm:pt>
    <dgm:pt modelId="{837EDDEC-EF10-4ADC-939D-E259AAD17E52}" type="sibTrans" cxnId="{7F5693B3-28E3-4F5C-9F89-55E50BB8B4D2}">
      <dgm:prSet/>
      <dgm:spPr/>
      <dgm:t>
        <a:bodyPr/>
        <a:lstStyle/>
        <a:p>
          <a:pPr>
            <a:lnSpc>
              <a:spcPct val="100000"/>
            </a:lnSpc>
            <a:spcBef>
              <a:spcPts val="0"/>
            </a:spcBef>
            <a:spcAft>
              <a:spcPts val="0"/>
            </a:spcAft>
          </a:pPr>
          <a:endParaRPr lang="en-US" sz="1000"/>
        </a:p>
      </dgm:t>
    </dgm:pt>
    <dgm:pt modelId="{4A4A2C15-519D-4099-A004-ACDBB1EFD5FA}">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MBA, Lenders</a:t>
          </a:r>
        </a:p>
      </dgm:t>
    </dgm:pt>
    <dgm:pt modelId="{20ADE13E-9A9A-48AC-9774-A51F9123575B}" type="parTrans" cxnId="{7F32FC0C-E68A-4330-AE10-25F1FCABF0DB}">
      <dgm:prSet/>
      <dgm:spPr/>
      <dgm:t>
        <a:bodyPr/>
        <a:lstStyle/>
        <a:p>
          <a:pPr>
            <a:lnSpc>
              <a:spcPct val="100000"/>
            </a:lnSpc>
            <a:spcBef>
              <a:spcPts val="0"/>
            </a:spcBef>
            <a:spcAft>
              <a:spcPts val="0"/>
            </a:spcAft>
          </a:pPr>
          <a:endParaRPr lang="en-US" sz="1000"/>
        </a:p>
      </dgm:t>
    </dgm:pt>
    <dgm:pt modelId="{096ADB51-1BA8-457E-9D54-1EF2E1D3393E}" type="sibTrans" cxnId="{7F32FC0C-E68A-4330-AE10-25F1FCABF0DB}">
      <dgm:prSet/>
      <dgm:spPr/>
      <dgm:t>
        <a:bodyPr/>
        <a:lstStyle/>
        <a:p>
          <a:pPr>
            <a:lnSpc>
              <a:spcPct val="100000"/>
            </a:lnSpc>
            <a:spcBef>
              <a:spcPts val="0"/>
            </a:spcBef>
            <a:spcAft>
              <a:spcPts val="0"/>
            </a:spcAft>
          </a:pPr>
          <a:endParaRPr lang="en-US" sz="1000"/>
        </a:p>
      </dgm:t>
    </dgm:pt>
    <dgm:pt modelId="{1E4C0AE7-A35B-4097-984B-5B235B0E83D4}" type="pres">
      <dgm:prSet presAssocID="{C007832B-6978-44B6-B289-50F6A575DC48}" presName="linear" presStyleCnt="0">
        <dgm:presLayoutVars>
          <dgm:animLvl val="lvl"/>
          <dgm:resizeHandles val="exact"/>
        </dgm:presLayoutVars>
      </dgm:prSet>
      <dgm:spPr/>
      <dgm:t>
        <a:bodyPr/>
        <a:lstStyle/>
        <a:p>
          <a:endParaRPr lang="en-US"/>
        </a:p>
      </dgm:t>
    </dgm:pt>
    <dgm:pt modelId="{94F186F5-40F6-48E5-96AD-40E7A5A2A29E}" type="pres">
      <dgm:prSet presAssocID="{B62B387B-7104-449C-BCAC-151549A21EF5}" presName="parentText" presStyleLbl="node1" presStyleIdx="0" presStyleCnt="4" custScaleY="52604" custLinFactNeighborY="-12670">
        <dgm:presLayoutVars>
          <dgm:chMax val="0"/>
          <dgm:bulletEnabled val="1"/>
        </dgm:presLayoutVars>
      </dgm:prSet>
      <dgm:spPr/>
      <dgm:t>
        <a:bodyPr/>
        <a:lstStyle/>
        <a:p>
          <a:endParaRPr lang="en-US"/>
        </a:p>
      </dgm:t>
    </dgm:pt>
    <dgm:pt modelId="{DF5FF6C2-495F-4E6F-8821-338317409540}" type="pres">
      <dgm:prSet presAssocID="{B62B387B-7104-449C-BCAC-151549A21EF5}" presName="childText" presStyleLbl="revTx" presStyleIdx="0" presStyleCnt="2" custLinFactNeighborY="-8232">
        <dgm:presLayoutVars>
          <dgm:bulletEnabled val="1"/>
        </dgm:presLayoutVars>
      </dgm:prSet>
      <dgm:spPr/>
      <dgm:t>
        <a:bodyPr/>
        <a:lstStyle/>
        <a:p>
          <a:endParaRPr lang="en-US"/>
        </a:p>
      </dgm:t>
    </dgm:pt>
    <dgm:pt modelId="{560BE057-3B47-4D29-AF40-AE91ED7369DD}" type="pres">
      <dgm:prSet presAssocID="{0685F9DD-2ABF-4507-88A2-6CD1DE0F0D93}" presName="parentText" presStyleLbl="node1" presStyleIdx="1" presStyleCnt="4" custScaleY="52604" custLinFactNeighborY="-93546">
        <dgm:presLayoutVars>
          <dgm:chMax val="0"/>
          <dgm:bulletEnabled val="1"/>
        </dgm:presLayoutVars>
      </dgm:prSet>
      <dgm:spPr/>
      <dgm:t>
        <a:bodyPr/>
        <a:lstStyle/>
        <a:p>
          <a:endParaRPr lang="en-US"/>
        </a:p>
      </dgm:t>
    </dgm:pt>
    <dgm:pt modelId="{D3597201-282A-4485-AEB5-DD9EB8C1BA4C}" type="pres">
      <dgm:prSet presAssocID="{9AF9AD16-0573-4841-B672-A712D22E6B33}" presName="spacer" presStyleCnt="0"/>
      <dgm:spPr/>
    </dgm:pt>
    <dgm:pt modelId="{8924B9C0-E569-4DB1-9380-50F5C0C89CC6}" type="pres">
      <dgm:prSet presAssocID="{B2EC7155-F676-4B88-8630-D3A34BE15163}" presName="parentText" presStyleLbl="node1" presStyleIdx="2" presStyleCnt="4" custScaleY="52604" custLinFactNeighborY="-92058">
        <dgm:presLayoutVars>
          <dgm:chMax val="0"/>
          <dgm:bulletEnabled val="1"/>
        </dgm:presLayoutVars>
      </dgm:prSet>
      <dgm:spPr/>
      <dgm:t>
        <a:bodyPr/>
        <a:lstStyle/>
        <a:p>
          <a:endParaRPr lang="en-US"/>
        </a:p>
      </dgm:t>
    </dgm:pt>
    <dgm:pt modelId="{1996532C-7FD7-498F-874B-7C51088B871D}" type="pres">
      <dgm:prSet presAssocID="{5D315AD2-BADE-4444-AFA8-ABFEE59E238C}" presName="spacer" presStyleCnt="0"/>
      <dgm:spPr/>
    </dgm:pt>
    <dgm:pt modelId="{58F444AF-5611-4B84-B765-39C7555F1C34}" type="pres">
      <dgm:prSet presAssocID="{166793AB-4878-4737-A3B5-AEC39371E2D5}" presName="parentText" presStyleLbl="node1" presStyleIdx="3" presStyleCnt="4" custScaleY="52604" custLinFactNeighborY="-13143">
        <dgm:presLayoutVars>
          <dgm:chMax val="0"/>
          <dgm:bulletEnabled val="1"/>
        </dgm:presLayoutVars>
      </dgm:prSet>
      <dgm:spPr/>
      <dgm:t>
        <a:bodyPr/>
        <a:lstStyle/>
        <a:p>
          <a:endParaRPr lang="en-US"/>
        </a:p>
      </dgm:t>
    </dgm:pt>
    <dgm:pt modelId="{422C6292-391E-4C0E-A1D1-722C9FB66258}" type="pres">
      <dgm:prSet presAssocID="{166793AB-4878-4737-A3B5-AEC39371E2D5}" presName="childText" presStyleLbl="revTx" presStyleIdx="1" presStyleCnt="2" custLinFactNeighborY="-6174">
        <dgm:presLayoutVars>
          <dgm:bulletEnabled val="1"/>
        </dgm:presLayoutVars>
      </dgm:prSet>
      <dgm:spPr/>
      <dgm:t>
        <a:bodyPr/>
        <a:lstStyle/>
        <a:p>
          <a:endParaRPr lang="en-US"/>
        </a:p>
      </dgm:t>
    </dgm:pt>
  </dgm:ptLst>
  <dgm:cxnLst>
    <dgm:cxn modelId="{1307A13B-BCEE-446F-8D9D-76852C783D5F}" srcId="{C007832B-6978-44B6-B289-50F6A575DC48}" destId="{166793AB-4878-4737-A3B5-AEC39371E2D5}" srcOrd="3" destOrd="0" parTransId="{3267EEFD-9A62-48B4-B74E-BA2D9D104B1F}" sibTransId="{9C66F0B6-03ED-4766-82AC-AFD0140AEE07}"/>
    <dgm:cxn modelId="{28B109EA-E16A-4195-892D-C51F46EEAC72}" type="presOf" srcId="{BC013ADF-2EE0-4DFD-962E-C79AA0A717B9}" destId="{DF5FF6C2-495F-4E6F-8821-338317409540}" srcOrd="0" destOrd="1" presId="urn:microsoft.com/office/officeart/2005/8/layout/vList2"/>
    <dgm:cxn modelId="{4D0DF876-E6F9-4740-A3F4-E64B48AF0BFF}" type="presOf" srcId="{B62B387B-7104-449C-BCAC-151549A21EF5}" destId="{94F186F5-40F6-48E5-96AD-40E7A5A2A29E}" srcOrd="0" destOrd="0" presId="urn:microsoft.com/office/officeart/2005/8/layout/vList2"/>
    <dgm:cxn modelId="{646657E3-E0EC-46E2-A7B5-F994BAD5C612}" type="presOf" srcId="{B2EC7155-F676-4B88-8630-D3A34BE15163}" destId="{8924B9C0-E569-4DB1-9380-50F5C0C89CC6}" srcOrd="0" destOrd="0" presId="urn:microsoft.com/office/officeart/2005/8/layout/vList2"/>
    <dgm:cxn modelId="{9EBE475F-1B8B-4C95-B3B5-575856A64C87}" srcId="{C007832B-6978-44B6-B289-50F6A575DC48}" destId="{0685F9DD-2ABF-4507-88A2-6CD1DE0F0D93}" srcOrd="1" destOrd="0" parTransId="{B8556C32-98E8-4523-8BBA-2841606A54DF}" sibTransId="{9AF9AD16-0573-4841-B672-A712D22E6B33}"/>
    <dgm:cxn modelId="{4BFD72AE-9F57-4779-BBA4-92A89276DDE8}" srcId="{166793AB-4878-4737-A3B5-AEC39371E2D5}" destId="{23E991F0-8BF2-4E76-8CFD-DED550FC1CFB}" srcOrd="1" destOrd="0" parTransId="{A0EE556D-60EF-49AD-A036-73DCF798903A}" sibTransId="{28686A95-2EAE-47A4-ADFC-84BA0C0F8CB3}"/>
    <dgm:cxn modelId="{FA8B8A8F-8B70-4B23-86B7-9303771D9B3F}" type="presOf" srcId="{C007832B-6978-44B6-B289-50F6A575DC48}" destId="{1E4C0AE7-A35B-4097-984B-5B235B0E83D4}" srcOrd="0" destOrd="0" presId="urn:microsoft.com/office/officeart/2005/8/layout/vList2"/>
    <dgm:cxn modelId="{B49643D6-678C-4B2E-8E40-A2655ED785D5}" type="presOf" srcId="{0685F9DD-2ABF-4507-88A2-6CD1DE0F0D93}" destId="{560BE057-3B47-4D29-AF40-AE91ED7369DD}" srcOrd="0" destOrd="0" presId="urn:microsoft.com/office/officeart/2005/8/layout/vList2"/>
    <dgm:cxn modelId="{AE9CEA85-E600-467A-9C91-EFCE9597A6AE}" type="presOf" srcId="{23E991F0-8BF2-4E76-8CFD-DED550FC1CFB}" destId="{422C6292-391E-4C0E-A1D1-722C9FB66258}" srcOrd="0" destOrd="1" presId="urn:microsoft.com/office/officeart/2005/8/layout/vList2"/>
    <dgm:cxn modelId="{B3F8179F-A1C4-4E20-8CB5-D239EB7AA07E}" srcId="{C007832B-6978-44B6-B289-50F6A575DC48}" destId="{B62B387B-7104-449C-BCAC-151549A21EF5}" srcOrd="0" destOrd="0" parTransId="{1DA2E525-CA08-4D72-B1F0-8D6E1CDE3DA9}" sibTransId="{0D223ADC-E518-4310-A87F-DA1C007BB452}"/>
    <dgm:cxn modelId="{7F32FC0C-E68A-4330-AE10-25F1FCABF0DB}" srcId="{166793AB-4878-4737-A3B5-AEC39371E2D5}" destId="{4A4A2C15-519D-4099-A004-ACDBB1EFD5FA}" srcOrd="2" destOrd="0" parTransId="{20ADE13E-9A9A-48AC-9774-A51F9123575B}" sibTransId="{096ADB51-1BA8-457E-9D54-1EF2E1D3393E}"/>
    <dgm:cxn modelId="{BABD7ABA-1A4F-48E5-8A79-F7590CF41BF2}" type="presOf" srcId="{22B08B3E-86FC-46D2-A478-E6ECCC73F247}" destId="{422C6292-391E-4C0E-A1D1-722C9FB66258}" srcOrd="0" destOrd="0" presId="urn:microsoft.com/office/officeart/2005/8/layout/vList2"/>
    <dgm:cxn modelId="{45BBCD9C-1B63-49AB-AA3E-513BEDBB23E6}" type="presOf" srcId="{4A4A2C15-519D-4099-A004-ACDBB1EFD5FA}" destId="{422C6292-391E-4C0E-A1D1-722C9FB66258}" srcOrd="0" destOrd="2" presId="urn:microsoft.com/office/officeart/2005/8/layout/vList2"/>
    <dgm:cxn modelId="{7F5693B3-28E3-4F5C-9F89-55E50BB8B4D2}" srcId="{B62B387B-7104-449C-BCAC-151549A21EF5}" destId="{BC013ADF-2EE0-4DFD-962E-C79AA0A717B9}" srcOrd="1" destOrd="0" parTransId="{A4589BEE-0684-4CAE-BBA2-67CE01169E88}" sibTransId="{837EDDEC-EF10-4ADC-939D-E259AAD17E52}"/>
    <dgm:cxn modelId="{582A10FE-6B07-4035-82FF-64845FE3E104}" srcId="{166793AB-4878-4737-A3B5-AEC39371E2D5}" destId="{22B08B3E-86FC-46D2-A478-E6ECCC73F247}" srcOrd="0" destOrd="0" parTransId="{53199E9C-7947-496B-865A-FF2E6E47760D}" sibTransId="{6C487CFB-620C-4B77-9BAD-9778A7F5F6EF}"/>
    <dgm:cxn modelId="{7C0B7B15-8C77-4426-93B3-E1A2503B52D6}" srcId="{B62B387B-7104-449C-BCAC-151549A21EF5}" destId="{DD76DF39-1B69-44E0-A9A7-859704620959}" srcOrd="0" destOrd="0" parTransId="{9FB619D2-3139-4629-9F5E-AE249E986915}" sibTransId="{2B6F6E39-1767-482F-8CA1-A226F218E2A0}"/>
    <dgm:cxn modelId="{C9CDD352-3A12-4306-9CFD-DBA1E84FD9DA}" type="presOf" srcId="{166793AB-4878-4737-A3B5-AEC39371E2D5}" destId="{58F444AF-5611-4B84-B765-39C7555F1C34}" srcOrd="0" destOrd="0" presId="urn:microsoft.com/office/officeart/2005/8/layout/vList2"/>
    <dgm:cxn modelId="{26364502-E8A3-4673-9706-553C0FB8036A}" type="presOf" srcId="{DD76DF39-1B69-44E0-A9A7-859704620959}" destId="{DF5FF6C2-495F-4E6F-8821-338317409540}"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3E1DAEEA-1FD9-45BC-B91A-C3A8D51BBB65}" type="presParOf" srcId="{1E4C0AE7-A35B-4097-984B-5B235B0E83D4}" destId="{94F186F5-40F6-48E5-96AD-40E7A5A2A29E}" srcOrd="0" destOrd="0" presId="urn:microsoft.com/office/officeart/2005/8/layout/vList2"/>
    <dgm:cxn modelId="{9F43B5B6-9F2F-4954-A6BA-873A54154242}" type="presParOf" srcId="{1E4C0AE7-A35B-4097-984B-5B235B0E83D4}" destId="{DF5FF6C2-495F-4E6F-8821-338317409540}" srcOrd="1" destOrd="0" presId="urn:microsoft.com/office/officeart/2005/8/layout/vList2"/>
    <dgm:cxn modelId="{5E0E193F-BF6E-4297-9E3D-2203ABB3B6BD}" type="presParOf" srcId="{1E4C0AE7-A35B-4097-984B-5B235B0E83D4}" destId="{560BE057-3B47-4D29-AF40-AE91ED7369DD}" srcOrd="2" destOrd="0" presId="urn:microsoft.com/office/officeart/2005/8/layout/vList2"/>
    <dgm:cxn modelId="{74448624-F239-4E52-989D-9C2A06C8EB45}" type="presParOf" srcId="{1E4C0AE7-A35B-4097-984B-5B235B0E83D4}" destId="{D3597201-282A-4485-AEB5-DD9EB8C1BA4C}" srcOrd="3" destOrd="0" presId="urn:microsoft.com/office/officeart/2005/8/layout/vList2"/>
    <dgm:cxn modelId="{63E9DFE5-1ABF-46A0-A3D6-02C7E9043857}" type="presParOf" srcId="{1E4C0AE7-A35B-4097-984B-5B235B0E83D4}" destId="{8924B9C0-E569-4DB1-9380-50F5C0C89CC6}" srcOrd="4" destOrd="0" presId="urn:microsoft.com/office/officeart/2005/8/layout/vList2"/>
    <dgm:cxn modelId="{BF4913BE-F24A-4A17-B342-76C7350246D3}" type="presParOf" srcId="{1E4C0AE7-A35B-4097-984B-5B235B0E83D4}" destId="{1996532C-7FD7-498F-874B-7C51088B871D}" srcOrd="5" destOrd="0" presId="urn:microsoft.com/office/officeart/2005/8/layout/vList2"/>
    <dgm:cxn modelId="{78401E6A-6A98-48AF-9FE1-6988CF89ABC4}" type="presParOf" srcId="{1E4C0AE7-A35B-4097-984B-5B235B0E83D4}" destId="{58F444AF-5611-4B84-B765-39C7555F1C34}" srcOrd="6" destOrd="0" presId="urn:microsoft.com/office/officeart/2005/8/layout/vList2"/>
    <dgm:cxn modelId="{D318118A-E079-41D5-9626-E7574A6007AA}" type="presParOf" srcId="{1E4C0AE7-A35B-4097-984B-5B235B0E83D4}" destId="{422C6292-391E-4C0E-A1D1-722C9FB662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B756B-6C07-454C-9FD1-97B2914E709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D9E818F-416A-47E1-A1AE-66294C19CE38}">
      <dgm:prSet custT="1"/>
      <dgm:spPr>
        <a:solidFill>
          <a:schemeClr val="accent4"/>
        </a:solidFill>
        <a:ln w="76200">
          <a:noFill/>
        </a:ln>
      </dgm:spPr>
      <dgm:t>
        <a:bodyPr/>
        <a:lstStyle/>
        <a:p>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BY</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SECTION</a:t>
          </a:r>
        </a:p>
      </dgm:t>
    </dgm:pt>
    <dgm:pt modelId="{8263DE8C-C3EF-4735-9314-E6EEC1ABE479}" type="parTrans" cxnId="{D1838B0E-B636-4047-B679-8DB052B6FA9E}">
      <dgm:prSet/>
      <dgm:spPr/>
      <dgm:t>
        <a:bodyPr/>
        <a:lstStyle/>
        <a:p>
          <a:endParaRPr lang="en-US" sz="1200">
            <a:solidFill>
              <a:schemeClr val="bg1"/>
            </a:solidFill>
          </a:endParaRPr>
        </a:p>
      </dgm:t>
    </dgm:pt>
    <dgm:pt modelId="{E666D182-5D8D-4CD3-A400-CA5FE16DABA3}" type="sibTrans" cxnId="{D1838B0E-B636-4047-B679-8DB052B6FA9E}">
      <dgm:prSet/>
      <dgm:spPr/>
      <dgm:t>
        <a:bodyPr/>
        <a:lstStyle/>
        <a:p>
          <a:endParaRPr lang="en-US" sz="1200">
            <a:solidFill>
              <a:schemeClr val="bg1"/>
            </a:solidFill>
          </a:endParaRPr>
        </a:p>
      </dgm:t>
    </dgm:pt>
    <dgm:pt modelId="{2E4FFFDB-AF60-438E-B11B-CC55DF596606}">
      <dgm:prSet custT="1"/>
      <dgm:spPr>
        <a:ln w="76200">
          <a:noFill/>
        </a:ln>
      </dgm:spPr>
      <dgm:t>
        <a:bodyPr/>
        <a:lstStyle/>
        <a:p>
          <a:pPr marL="463550" indent="-463550">
            <a:buClrTx/>
          </a:pPr>
          <a:r>
            <a:rPr lang="en-US" sz="3200" b="0" dirty="0">
              <a:solidFill>
                <a:schemeClr val="bg1"/>
              </a:solidFill>
              <a:latin typeface="+mn-lt"/>
            </a:rPr>
            <a:t>Covered Risks (the “Jacket”)</a:t>
          </a:r>
        </a:p>
      </dgm:t>
    </dgm:pt>
    <dgm:pt modelId="{D2C38807-47B7-4564-B5B5-562CC9B895DB}" type="parTrans" cxnId="{22E36CA3-3694-4F48-8925-022CD64E657E}">
      <dgm:prSet/>
      <dgm:spPr/>
      <dgm:t>
        <a:bodyPr/>
        <a:lstStyle/>
        <a:p>
          <a:endParaRPr lang="en-US" sz="1200">
            <a:solidFill>
              <a:schemeClr val="bg1"/>
            </a:solidFill>
          </a:endParaRPr>
        </a:p>
      </dgm:t>
    </dgm:pt>
    <dgm:pt modelId="{D096B923-63A4-4C1C-9902-D6F2B6F5BB2E}" type="sibTrans" cxnId="{22E36CA3-3694-4F48-8925-022CD64E657E}">
      <dgm:prSet/>
      <dgm:spPr/>
      <dgm:t>
        <a:bodyPr/>
        <a:lstStyle/>
        <a:p>
          <a:endParaRPr lang="en-US" sz="1200">
            <a:solidFill>
              <a:schemeClr val="bg1"/>
            </a:solidFill>
          </a:endParaRPr>
        </a:p>
      </dgm:t>
    </dgm:pt>
    <dgm:pt modelId="{33D28F3B-9064-4634-86CF-3F1B333A8B55}">
      <dgm:prSet custT="1"/>
      <dgm:spPr>
        <a:ln w="76200">
          <a:noFill/>
        </a:ln>
      </dgm:spPr>
      <dgm:t>
        <a:bodyPr/>
        <a:lstStyle/>
        <a:p>
          <a:pPr marL="463550" indent="-463550">
            <a:buClrTx/>
          </a:pPr>
          <a:r>
            <a:rPr lang="en-US" sz="3200" b="0" dirty="0">
              <a:solidFill>
                <a:schemeClr val="bg1"/>
              </a:solidFill>
              <a:latin typeface="+mn-lt"/>
            </a:rPr>
            <a:t>Exclusions From Coverage</a:t>
          </a:r>
        </a:p>
      </dgm:t>
    </dgm:pt>
    <dgm:pt modelId="{E8ECFA32-03E5-47A5-AEB6-B74BE1E5ED3A}" type="parTrans" cxnId="{128D6BA0-4707-4F42-B7C4-DCFF3573A790}">
      <dgm:prSet/>
      <dgm:spPr/>
      <dgm:t>
        <a:bodyPr/>
        <a:lstStyle/>
        <a:p>
          <a:endParaRPr lang="en-US" sz="1200">
            <a:solidFill>
              <a:schemeClr val="bg1"/>
            </a:solidFill>
          </a:endParaRPr>
        </a:p>
      </dgm:t>
    </dgm:pt>
    <dgm:pt modelId="{DF8A880A-C56E-4265-B4B1-3999DA55E682}" type="sibTrans" cxnId="{128D6BA0-4707-4F42-B7C4-DCFF3573A790}">
      <dgm:prSet/>
      <dgm:spPr/>
      <dgm:t>
        <a:bodyPr/>
        <a:lstStyle/>
        <a:p>
          <a:endParaRPr lang="en-US" sz="1200">
            <a:solidFill>
              <a:schemeClr val="bg1"/>
            </a:solidFill>
          </a:endParaRPr>
        </a:p>
      </dgm:t>
    </dgm:pt>
    <dgm:pt modelId="{2C55E95D-F500-4736-961D-C86F8BE8206B}">
      <dgm:prSet custT="1"/>
      <dgm:spPr>
        <a:ln w="76200">
          <a:noFill/>
        </a:ln>
      </dgm:spPr>
      <dgm:t>
        <a:bodyPr/>
        <a:lstStyle/>
        <a:p>
          <a:pPr marL="463550" indent="-463550">
            <a:buClrTx/>
          </a:pPr>
          <a:r>
            <a:rPr lang="en-US" sz="3200" b="0" dirty="0">
              <a:solidFill>
                <a:schemeClr val="bg1"/>
              </a:solidFill>
              <a:latin typeface="+mn-lt"/>
            </a:rPr>
            <a:t>Schedule A &amp; B</a:t>
          </a:r>
        </a:p>
      </dgm:t>
    </dgm:pt>
    <dgm:pt modelId="{32F1B25C-DAC2-47A3-914A-EBC5AFEB413B}" type="parTrans" cxnId="{3DBE9F4A-187C-43AB-89F9-C0A2400DD51A}">
      <dgm:prSet/>
      <dgm:spPr/>
      <dgm:t>
        <a:bodyPr/>
        <a:lstStyle/>
        <a:p>
          <a:endParaRPr lang="en-US" sz="1200">
            <a:solidFill>
              <a:schemeClr val="bg1"/>
            </a:solidFill>
          </a:endParaRPr>
        </a:p>
      </dgm:t>
    </dgm:pt>
    <dgm:pt modelId="{69CAC57A-2226-49E0-A6B6-6B0C8E79FD7C}" type="sibTrans" cxnId="{3DBE9F4A-187C-43AB-89F9-C0A2400DD51A}">
      <dgm:prSet/>
      <dgm:spPr/>
      <dgm:t>
        <a:bodyPr/>
        <a:lstStyle/>
        <a:p>
          <a:endParaRPr lang="en-US" sz="1200">
            <a:solidFill>
              <a:schemeClr val="bg1"/>
            </a:solidFill>
          </a:endParaRPr>
        </a:p>
      </dgm:t>
    </dgm:pt>
    <dgm:pt modelId="{852D80EB-48B8-4020-B8C4-A04ADAB7006F}">
      <dgm:prSet custT="1"/>
      <dgm:spPr>
        <a:ln w="76200">
          <a:noFill/>
        </a:ln>
      </dgm:spPr>
      <dgm:t>
        <a:bodyPr/>
        <a:lstStyle/>
        <a:p>
          <a:pPr marL="463550" indent="-463550">
            <a:buClrTx/>
          </a:pPr>
          <a:r>
            <a:rPr lang="en-US" sz="3200" b="0" dirty="0">
              <a:solidFill>
                <a:schemeClr val="bg1"/>
              </a:solidFill>
              <a:latin typeface="+mn-lt"/>
            </a:rPr>
            <a:t>Conditions</a:t>
          </a:r>
        </a:p>
      </dgm:t>
    </dgm:pt>
    <dgm:pt modelId="{9E1F0385-876D-4B09-80C9-860B342F9028}" type="parTrans" cxnId="{5A0EA52B-C8C8-47EC-943E-84039D8047D9}">
      <dgm:prSet/>
      <dgm:spPr/>
      <dgm:t>
        <a:bodyPr/>
        <a:lstStyle/>
        <a:p>
          <a:endParaRPr lang="en-US" sz="1200">
            <a:solidFill>
              <a:schemeClr val="bg1"/>
            </a:solidFill>
          </a:endParaRPr>
        </a:p>
      </dgm:t>
    </dgm:pt>
    <dgm:pt modelId="{4B17C67E-BECA-410E-8105-8079C6A03DF3}" type="sibTrans" cxnId="{5A0EA52B-C8C8-47EC-943E-84039D8047D9}">
      <dgm:prSet/>
      <dgm:spPr/>
      <dgm:t>
        <a:bodyPr/>
        <a:lstStyle/>
        <a:p>
          <a:endParaRPr lang="en-US" sz="1200">
            <a:solidFill>
              <a:schemeClr val="bg1"/>
            </a:solidFill>
          </a:endParaRPr>
        </a:p>
      </dgm:t>
    </dgm:pt>
    <dgm:pt modelId="{366CA192-BE4B-4BA5-A979-390B2B6050B9}">
      <dgm:prSet custT="1"/>
      <dgm:spPr>
        <a:ln w="76200">
          <a:noFill/>
        </a:ln>
      </dgm:spPr>
      <dgm:t>
        <a:bodyPr/>
        <a:lstStyle/>
        <a:p>
          <a:pPr marL="463550" indent="-463550">
            <a:buClrTx/>
          </a:pPr>
          <a:r>
            <a:rPr lang="en-US" sz="3200" b="0" dirty="0">
              <a:solidFill>
                <a:schemeClr val="bg1"/>
              </a:solidFill>
              <a:latin typeface="+mn-lt"/>
            </a:rPr>
            <a:t>New &amp; Revised Definitions</a:t>
          </a:r>
        </a:p>
      </dgm:t>
    </dgm:pt>
    <dgm:pt modelId="{2F257F83-0146-478B-AABA-F9341C144492}" type="parTrans" cxnId="{772B5AE7-733A-4F5A-8E58-B4D3376DEE36}">
      <dgm:prSet/>
      <dgm:spPr/>
      <dgm:t>
        <a:bodyPr/>
        <a:lstStyle/>
        <a:p>
          <a:endParaRPr lang="en-US" sz="1200">
            <a:solidFill>
              <a:schemeClr val="bg1"/>
            </a:solidFill>
          </a:endParaRPr>
        </a:p>
      </dgm:t>
    </dgm:pt>
    <dgm:pt modelId="{B289B819-546D-420F-A18A-8AA83F905B49}" type="sibTrans" cxnId="{772B5AE7-733A-4F5A-8E58-B4D3376DEE36}">
      <dgm:prSet/>
      <dgm:spPr/>
      <dgm:t>
        <a:bodyPr/>
        <a:lstStyle/>
        <a:p>
          <a:endParaRPr lang="en-US" sz="1200">
            <a:solidFill>
              <a:schemeClr val="bg1"/>
            </a:solidFill>
          </a:endParaRPr>
        </a:p>
      </dgm:t>
    </dgm:pt>
    <dgm:pt modelId="{5DE263A4-B035-4E7A-B1C3-BA96D945BFA0}">
      <dgm:prSet custT="1"/>
      <dgm:spPr>
        <a:solidFill>
          <a:schemeClr val="accent4">
            <a:lumMod val="60000"/>
            <a:lumOff val="40000"/>
          </a:schemeClr>
        </a:solidFill>
        <a:ln w="76200">
          <a:noFill/>
        </a:ln>
      </dgm:spPr>
      <dgm:t>
        <a:bodyPr/>
        <a:lstStyle/>
        <a:p>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LET’S DIVE IN ...</a:t>
          </a:r>
        </a:p>
      </dgm:t>
    </dgm:pt>
    <dgm:pt modelId="{4E75C888-B928-4DF9-BB04-EA704D0FE334}" type="parTrans" cxnId="{E67D28DD-A8E4-44D1-AFFE-1F731F44F874}">
      <dgm:prSet/>
      <dgm:spPr/>
      <dgm:t>
        <a:bodyPr/>
        <a:lstStyle/>
        <a:p>
          <a:endParaRPr lang="en-US" sz="1200">
            <a:solidFill>
              <a:schemeClr val="bg1"/>
            </a:solidFill>
          </a:endParaRPr>
        </a:p>
      </dgm:t>
    </dgm:pt>
    <dgm:pt modelId="{961AFA45-C6DD-4CAA-8555-587D0E513CFD}" type="sibTrans" cxnId="{E67D28DD-A8E4-44D1-AFFE-1F731F44F874}">
      <dgm:prSet/>
      <dgm:spPr/>
      <dgm:t>
        <a:bodyPr/>
        <a:lstStyle/>
        <a:p>
          <a:endParaRPr lang="en-US" sz="1200">
            <a:solidFill>
              <a:schemeClr val="bg1"/>
            </a:solidFill>
          </a:endParaRPr>
        </a:p>
      </dgm:t>
    </dgm:pt>
    <dgm:pt modelId="{1A2D4996-5DEA-4C8A-AF32-2942B1178216}" type="pres">
      <dgm:prSet presAssocID="{ED8B756B-6C07-454C-9FD1-97B2914E709F}" presName="linear" presStyleCnt="0">
        <dgm:presLayoutVars>
          <dgm:animLvl val="lvl"/>
          <dgm:resizeHandles val="exact"/>
        </dgm:presLayoutVars>
      </dgm:prSet>
      <dgm:spPr/>
      <dgm:t>
        <a:bodyPr/>
        <a:lstStyle/>
        <a:p>
          <a:endParaRPr lang="en-US"/>
        </a:p>
      </dgm:t>
    </dgm:pt>
    <dgm:pt modelId="{ACF17665-64AC-45E4-B09D-4E70AFF548D6}" type="pres">
      <dgm:prSet presAssocID="{6D9E818F-416A-47E1-A1AE-66294C19CE38}" presName="parentText" presStyleLbl="node1" presStyleIdx="0" presStyleCnt="2" custScaleY="60118" custLinFactNeighborX="385" custLinFactNeighborY="-7689">
        <dgm:presLayoutVars>
          <dgm:chMax val="0"/>
          <dgm:bulletEnabled val="1"/>
        </dgm:presLayoutVars>
      </dgm:prSet>
      <dgm:spPr/>
      <dgm:t>
        <a:bodyPr/>
        <a:lstStyle/>
        <a:p>
          <a:endParaRPr lang="en-US"/>
        </a:p>
      </dgm:t>
    </dgm:pt>
    <dgm:pt modelId="{B62E6B2A-4D65-4F3C-B3EB-2D06ADA4960B}" type="pres">
      <dgm:prSet presAssocID="{6D9E818F-416A-47E1-A1AE-66294C19CE38}" presName="childText" presStyleLbl="revTx" presStyleIdx="0" presStyleCnt="1" custLinFactNeighborY="1014">
        <dgm:presLayoutVars>
          <dgm:bulletEnabled val="1"/>
        </dgm:presLayoutVars>
      </dgm:prSet>
      <dgm:spPr/>
      <dgm:t>
        <a:bodyPr/>
        <a:lstStyle/>
        <a:p>
          <a:endParaRPr lang="en-US"/>
        </a:p>
      </dgm:t>
    </dgm:pt>
    <dgm:pt modelId="{48D4A9A6-0C71-409C-B2ED-9F57D5FA5AB9}" type="pres">
      <dgm:prSet presAssocID="{5DE263A4-B035-4E7A-B1C3-BA96D945BFA0}" presName="parentText" presStyleLbl="node1" presStyleIdx="1" presStyleCnt="2" custScaleY="60118" custLinFactNeighborX="385" custLinFactNeighborY="15575">
        <dgm:presLayoutVars>
          <dgm:chMax val="0"/>
          <dgm:bulletEnabled val="1"/>
        </dgm:presLayoutVars>
      </dgm:prSet>
      <dgm:spPr/>
      <dgm:t>
        <a:bodyPr/>
        <a:lstStyle/>
        <a:p>
          <a:endParaRPr lang="en-US"/>
        </a:p>
      </dgm:t>
    </dgm:pt>
  </dgm:ptLst>
  <dgm:cxnLst>
    <dgm:cxn modelId="{772B5AE7-733A-4F5A-8E58-B4D3376DEE36}" srcId="{6D9E818F-416A-47E1-A1AE-66294C19CE38}" destId="{366CA192-BE4B-4BA5-A979-390B2B6050B9}" srcOrd="4" destOrd="0" parTransId="{2F257F83-0146-478B-AABA-F9341C144492}" sibTransId="{B289B819-546D-420F-A18A-8AA83F905B49}"/>
    <dgm:cxn modelId="{E67D28DD-A8E4-44D1-AFFE-1F731F44F874}" srcId="{ED8B756B-6C07-454C-9FD1-97B2914E709F}" destId="{5DE263A4-B035-4E7A-B1C3-BA96D945BFA0}" srcOrd="1" destOrd="0" parTransId="{4E75C888-B928-4DF9-BB04-EA704D0FE334}" sibTransId="{961AFA45-C6DD-4CAA-8555-587D0E513CFD}"/>
    <dgm:cxn modelId="{C1EA0CFB-FB8F-455A-BAF0-0A0FF3F73BB8}" type="presOf" srcId="{33D28F3B-9064-4634-86CF-3F1B333A8B55}" destId="{B62E6B2A-4D65-4F3C-B3EB-2D06ADA4960B}" srcOrd="0" destOrd="1" presId="urn:microsoft.com/office/officeart/2005/8/layout/vList2"/>
    <dgm:cxn modelId="{D1838B0E-B636-4047-B679-8DB052B6FA9E}" srcId="{ED8B756B-6C07-454C-9FD1-97B2914E709F}" destId="{6D9E818F-416A-47E1-A1AE-66294C19CE38}" srcOrd="0" destOrd="0" parTransId="{8263DE8C-C3EF-4735-9314-E6EEC1ABE479}" sibTransId="{E666D182-5D8D-4CD3-A400-CA5FE16DABA3}"/>
    <dgm:cxn modelId="{313423DB-699A-40C5-93A6-31B6B8FBC367}" type="presOf" srcId="{6D9E818F-416A-47E1-A1AE-66294C19CE38}" destId="{ACF17665-64AC-45E4-B09D-4E70AFF548D6}" srcOrd="0" destOrd="0" presId="urn:microsoft.com/office/officeart/2005/8/layout/vList2"/>
    <dgm:cxn modelId="{4AE52E81-E57C-4D39-88B0-5DE4E0BF8BF2}" type="presOf" srcId="{5DE263A4-B035-4E7A-B1C3-BA96D945BFA0}" destId="{48D4A9A6-0C71-409C-B2ED-9F57D5FA5AB9}" srcOrd="0" destOrd="0" presId="urn:microsoft.com/office/officeart/2005/8/layout/vList2"/>
    <dgm:cxn modelId="{D4644AD7-BF8F-475A-AFF3-2DEE1EBD4958}" type="presOf" srcId="{366CA192-BE4B-4BA5-A979-390B2B6050B9}" destId="{B62E6B2A-4D65-4F3C-B3EB-2D06ADA4960B}" srcOrd="0" destOrd="4" presId="urn:microsoft.com/office/officeart/2005/8/layout/vList2"/>
    <dgm:cxn modelId="{128D6BA0-4707-4F42-B7C4-DCFF3573A790}" srcId="{6D9E818F-416A-47E1-A1AE-66294C19CE38}" destId="{33D28F3B-9064-4634-86CF-3F1B333A8B55}" srcOrd="1" destOrd="0" parTransId="{E8ECFA32-03E5-47A5-AEB6-B74BE1E5ED3A}" sibTransId="{DF8A880A-C56E-4265-B4B1-3999DA55E682}"/>
    <dgm:cxn modelId="{22E36CA3-3694-4F48-8925-022CD64E657E}" srcId="{6D9E818F-416A-47E1-A1AE-66294C19CE38}" destId="{2E4FFFDB-AF60-438E-B11B-CC55DF596606}" srcOrd="0" destOrd="0" parTransId="{D2C38807-47B7-4564-B5B5-562CC9B895DB}" sibTransId="{D096B923-63A4-4C1C-9902-D6F2B6F5BB2E}"/>
    <dgm:cxn modelId="{87EDFF6D-44F9-4A1C-AF8E-CF5E8EC9B386}" type="presOf" srcId="{2E4FFFDB-AF60-438E-B11B-CC55DF596606}" destId="{B62E6B2A-4D65-4F3C-B3EB-2D06ADA4960B}" srcOrd="0" destOrd="0" presId="urn:microsoft.com/office/officeart/2005/8/layout/vList2"/>
    <dgm:cxn modelId="{3DBE9F4A-187C-43AB-89F9-C0A2400DD51A}" srcId="{6D9E818F-416A-47E1-A1AE-66294C19CE38}" destId="{2C55E95D-F500-4736-961D-C86F8BE8206B}" srcOrd="2" destOrd="0" parTransId="{32F1B25C-DAC2-47A3-914A-EBC5AFEB413B}" sibTransId="{69CAC57A-2226-49E0-A6B6-6B0C8E79FD7C}"/>
    <dgm:cxn modelId="{F2DE52D6-057E-40C3-AB44-C3D629AD0AE5}" type="presOf" srcId="{852D80EB-48B8-4020-B8C4-A04ADAB7006F}" destId="{B62E6B2A-4D65-4F3C-B3EB-2D06ADA4960B}" srcOrd="0" destOrd="3" presId="urn:microsoft.com/office/officeart/2005/8/layout/vList2"/>
    <dgm:cxn modelId="{315415DB-8FE5-4D4A-94CA-642D2F9C267E}" type="presOf" srcId="{ED8B756B-6C07-454C-9FD1-97B2914E709F}" destId="{1A2D4996-5DEA-4C8A-AF32-2942B1178216}" srcOrd="0" destOrd="0" presId="urn:microsoft.com/office/officeart/2005/8/layout/vList2"/>
    <dgm:cxn modelId="{1F96615E-3649-4608-AFC6-A7B9D7EA08E4}" type="presOf" srcId="{2C55E95D-F500-4736-961D-C86F8BE8206B}" destId="{B62E6B2A-4D65-4F3C-B3EB-2D06ADA4960B}" srcOrd="0" destOrd="2" presId="urn:microsoft.com/office/officeart/2005/8/layout/vList2"/>
    <dgm:cxn modelId="{5A0EA52B-C8C8-47EC-943E-84039D8047D9}" srcId="{6D9E818F-416A-47E1-A1AE-66294C19CE38}" destId="{852D80EB-48B8-4020-B8C4-A04ADAB7006F}" srcOrd="3" destOrd="0" parTransId="{9E1F0385-876D-4B09-80C9-860B342F9028}" sibTransId="{4B17C67E-BECA-410E-8105-8079C6A03DF3}"/>
    <dgm:cxn modelId="{DE24EB8B-A9C2-4A6F-ADF9-EA746190A6D8}" type="presParOf" srcId="{1A2D4996-5DEA-4C8A-AF32-2942B1178216}" destId="{ACF17665-64AC-45E4-B09D-4E70AFF548D6}" srcOrd="0" destOrd="0" presId="urn:microsoft.com/office/officeart/2005/8/layout/vList2"/>
    <dgm:cxn modelId="{DA98EED8-D0FE-48A6-84E1-3A15EAEE7C67}" type="presParOf" srcId="{1A2D4996-5DEA-4C8A-AF32-2942B1178216}" destId="{B62E6B2A-4D65-4F3C-B3EB-2D06ADA4960B}" srcOrd="1" destOrd="0" presId="urn:microsoft.com/office/officeart/2005/8/layout/vList2"/>
    <dgm:cxn modelId="{C223E412-4091-4453-8D8B-E78BD7E121F9}" type="presParOf" srcId="{1A2D4996-5DEA-4C8A-AF32-2942B1178216}" destId="{48D4A9A6-0C71-409C-B2ED-9F57D5FA5A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solidFill>
          <a:schemeClr val="accent4"/>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COMMITMENT FOR TITLE INSURANCE</a:t>
          </a:r>
        </a:p>
      </dgm:t>
    </dgm:pt>
    <dgm:pt modelId="{1DA2E525-CA08-4D72-B1F0-8D6E1CDE3DA9}" type="parTrans" cxnId="{B3F8179F-A1C4-4E20-8CB5-D239EB7AA07E}">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223ADC-E518-4310-A87F-DA1C007BB452}" type="sibTrans" cxnId="{B3F8179F-A1C4-4E20-8CB5-D239EB7AA07E}">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D76DF39-1B69-44E0-A9A7-859704620959}">
      <dgm:prSet custT="1"/>
      <dgm:spPr>
        <a:noFill/>
        <a:ln w="76200">
          <a:noFill/>
        </a:ln>
      </dgm:spPr>
      <dgm:t>
        <a:bodyPr/>
        <a:lstStyle/>
        <a:p>
          <a:pPr marL="463550" indent="-463550">
            <a:lnSpc>
              <a:spcPct val="100000"/>
            </a:lnSpc>
            <a:spcBef>
              <a:spcPts val="600"/>
            </a:spcBef>
            <a:spcAft>
              <a:spcPts val="600"/>
            </a:spcAft>
          </a:pPr>
          <a:r>
            <a:rPr lang="en-US" sz="2400" b="1" dirty="0">
              <a:solidFill>
                <a:schemeClr val="bg1"/>
              </a:solidFill>
              <a:latin typeface="+mn-lt"/>
              <a:ea typeface="Tahoma" panose="020B0604030504040204" pitchFamily="34" charset="0"/>
              <a:cs typeface="Tahoma" panose="020B0604030504040204" pitchFamily="34" charset="0"/>
            </a:rPr>
            <a:t>Short Form Commitment</a:t>
          </a:r>
        </a:p>
      </dgm:t>
    </dgm:pt>
    <dgm:pt modelId="{9FB619D2-3139-4629-9F5E-AE249E986915}" type="parTrans" cxnId="{7C0B7B15-8C77-4426-93B3-E1A2503B52D6}">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6F6E39-1767-482F-8CA1-A226F218E2A0}" type="sibTrans" cxnId="{7C0B7B15-8C77-4426-93B3-E1A2503B52D6}">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85F9DD-2ABF-4507-88A2-6CD1DE0F0D93}">
      <dgm:prSet custT="1"/>
      <dgm:spPr>
        <a:solidFill>
          <a:schemeClr val="accent4">
            <a:lumMod val="40000"/>
            <a:lumOff val="6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SHORT FORM RESIDENTIAL LOAN POLICY</a:t>
          </a:r>
        </a:p>
      </dgm:t>
    </dgm:pt>
    <dgm:pt modelId="{B8556C32-98E8-4523-8BBA-2841606A54DF}" type="parTrans" cxnId="{9EBE475F-1B8B-4C95-B3B5-575856A64C87}">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AF9AD16-0573-4841-B672-A712D22E6B33}" type="sibTrans" cxnId="{9EBE475F-1B8B-4C95-B3B5-575856A64C87}">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2EC7155-F676-4B88-8630-D3A34BE15163}">
      <dgm:prSet custT="1"/>
      <dgm:spPr>
        <a:solidFill>
          <a:schemeClr val="accent4">
            <a:lumMod val="20000"/>
            <a:lumOff val="8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HOMEOWNER'S POLICY</a:t>
          </a:r>
        </a:p>
      </dgm:t>
    </dgm:pt>
    <dgm:pt modelId="{9D27CB7B-D9D4-4F9E-AF54-212DD9640059}" type="parTrans" cxnId="{67A8EA0C-7BC2-4CAD-B87D-274B9C4F3662}">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D315AD2-BADE-4444-AFA8-ABFEE59E238C}" type="sibTrans" cxnId="{67A8EA0C-7BC2-4CAD-B87D-274B9C4F3662}">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6451CD3-D370-454A-91A1-9C9EB26E386F}">
      <dgm:prSet custT="1"/>
      <dgm:spPr>
        <a:solidFill>
          <a:schemeClr val="accent4">
            <a:lumMod val="75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EXPANDED COVERAGE RESIDENTIAL LOAN POLICY—ASSESSMENTS PRIORITY</a:t>
          </a:r>
        </a:p>
      </dgm:t>
    </dgm:pt>
    <dgm:pt modelId="{BB500279-6AF6-45F8-B7AC-FE0D870FFD42}" type="parTrans" cxnId="{E7E908A7-128D-48E2-B00E-8B5ABFFBCCD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2C3D109-A992-4F6A-973C-2976B56204B3}" type="sibTrans" cxnId="{E7E908A7-128D-48E2-B00E-8B5ABFFBCCD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66793AB-4878-4737-A3B5-AEC39371E2D5}">
      <dgm:prSet custT="1"/>
      <dgm:spPr>
        <a:solidFill>
          <a:schemeClr val="accent4">
            <a:lumMod val="60000"/>
            <a:lumOff val="4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EXPANDED COVERAGE RESIDENTIAL LOAN POLICY—CURRENT ASSESSMENTS</a:t>
          </a:r>
        </a:p>
      </dgm:t>
    </dgm:pt>
    <dgm:pt modelId="{3267EEFD-9A62-48B4-B74E-BA2D9D104B1F}" type="parTrans" cxnId="{1307A13B-BCEE-446F-8D9D-76852C783D5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C66F0B6-03ED-4766-82AC-AFD0140AEE07}" type="sibTrans" cxnId="{1307A13B-BCEE-446F-8D9D-76852C783D5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2B08B3E-86FC-46D2-A478-E6ECCC73F247}">
      <dgm:prSet custT="1"/>
      <dgm:spPr>
        <a:noFill/>
        <a:ln w="76200">
          <a:noFill/>
        </a:ln>
      </dgm:spPr>
      <dgm:t>
        <a:bodyPr/>
        <a:lstStyle/>
        <a:p>
          <a:pPr marL="463550" indent="-463550"/>
          <a:r>
            <a:rPr lang="en-US" sz="2400" b="1" dirty="0">
              <a:solidFill>
                <a:schemeClr val="bg1"/>
              </a:solidFill>
              <a:latin typeface="+mn-lt"/>
              <a:ea typeface="Tahoma" panose="020B0604030504040204" pitchFamily="34" charset="0"/>
              <a:cs typeface="Tahoma" panose="020B0604030504040204" pitchFamily="34" charset="0"/>
            </a:rPr>
            <a:t>Short Form Expanded Coverage Residential Loan Policy—Current Assessments</a:t>
          </a:r>
        </a:p>
      </dgm:t>
    </dgm:pt>
    <dgm:pt modelId="{53199E9C-7947-496B-865A-FF2E6E47760D}" type="parTrans" cxnId="{582A10FE-6B07-4035-82FF-64845FE3E104}">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C487CFB-620C-4B77-9BAD-9778A7F5F6EF}" type="sibTrans" cxnId="{582A10FE-6B07-4035-82FF-64845FE3E104}">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580868C-C3A4-4CEF-93CD-77411B5F4792}" type="pres">
      <dgm:prSet presAssocID="{C007832B-6978-44B6-B289-50F6A575DC48}" presName="linear" presStyleCnt="0">
        <dgm:presLayoutVars>
          <dgm:animLvl val="lvl"/>
          <dgm:resizeHandles val="exact"/>
        </dgm:presLayoutVars>
      </dgm:prSet>
      <dgm:spPr/>
      <dgm:t>
        <a:bodyPr/>
        <a:lstStyle/>
        <a:p>
          <a:endParaRPr lang="en-US"/>
        </a:p>
      </dgm:t>
    </dgm:pt>
    <dgm:pt modelId="{7B5B0B75-5A70-4A49-82C7-016DCAEAE110}" type="pres">
      <dgm:prSet presAssocID="{B62B387B-7104-449C-BCAC-151549A21EF5}" presName="parentText" presStyleLbl="node1" presStyleIdx="0" presStyleCnt="5" custScaleY="75148" custLinFactNeighborY="12538">
        <dgm:presLayoutVars>
          <dgm:chMax val="0"/>
          <dgm:bulletEnabled val="1"/>
        </dgm:presLayoutVars>
      </dgm:prSet>
      <dgm:spPr/>
      <dgm:t>
        <a:bodyPr/>
        <a:lstStyle/>
        <a:p>
          <a:endParaRPr lang="en-US"/>
        </a:p>
      </dgm:t>
    </dgm:pt>
    <dgm:pt modelId="{80D0AFE9-2ED1-4731-9568-0D1CD0F0BB87}" type="pres">
      <dgm:prSet presAssocID="{B62B387B-7104-449C-BCAC-151549A21EF5}" presName="childText" presStyleLbl="revTx" presStyleIdx="0" presStyleCnt="2" custScaleY="101904" custLinFactNeighborY="13536">
        <dgm:presLayoutVars>
          <dgm:bulletEnabled val="1"/>
        </dgm:presLayoutVars>
      </dgm:prSet>
      <dgm:spPr/>
      <dgm:t>
        <a:bodyPr/>
        <a:lstStyle/>
        <a:p>
          <a:endParaRPr lang="en-US"/>
        </a:p>
      </dgm:t>
    </dgm:pt>
    <dgm:pt modelId="{D5F93FE4-228B-4A46-A5F1-DAF245B1B92D}" type="pres">
      <dgm:prSet presAssocID="{0685F9DD-2ABF-4507-88A2-6CD1DE0F0D93}" presName="parentText" presStyleLbl="node1" presStyleIdx="1" presStyleCnt="5" custScaleY="76322" custLinFactY="-11756" custLinFactNeighborY="-100000">
        <dgm:presLayoutVars>
          <dgm:chMax val="0"/>
          <dgm:bulletEnabled val="1"/>
        </dgm:presLayoutVars>
      </dgm:prSet>
      <dgm:spPr/>
      <dgm:t>
        <a:bodyPr/>
        <a:lstStyle/>
        <a:p>
          <a:endParaRPr lang="en-US"/>
        </a:p>
      </dgm:t>
    </dgm:pt>
    <dgm:pt modelId="{4C24DC81-90EE-4627-B3DD-870D1AEA3737}" type="pres">
      <dgm:prSet presAssocID="{9AF9AD16-0573-4841-B672-A712D22E6B33}" presName="spacer" presStyleCnt="0"/>
      <dgm:spPr/>
    </dgm:pt>
    <dgm:pt modelId="{FFD11253-BB26-498D-AF93-E07C44EF4006}" type="pres">
      <dgm:prSet presAssocID="{B2EC7155-F676-4B88-8630-D3A34BE15163}" presName="parentText" presStyleLbl="node1" presStyleIdx="2" presStyleCnt="5" custScaleY="76322" custLinFactY="-15948" custLinFactNeighborY="-100000">
        <dgm:presLayoutVars>
          <dgm:chMax val="0"/>
          <dgm:bulletEnabled val="1"/>
        </dgm:presLayoutVars>
      </dgm:prSet>
      <dgm:spPr/>
      <dgm:t>
        <a:bodyPr/>
        <a:lstStyle/>
        <a:p>
          <a:endParaRPr lang="en-US"/>
        </a:p>
      </dgm:t>
    </dgm:pt>
    <dgm:pt modelId="{07E45F92-A951-43A4-890D-24DD179B62A5}" type="pres">
      <dgm:prSet presAssocID="{5D315AD2-BADE-4444-AFA8-ABFEE59E238C}" presName="spacer" presStyleCnt="0"/>
      <dgm:spPr/>
    </dgm:pt>
    <dgm:pt modelId="{554EBDA7-E34C-41ED-96BF-3C827CBDE9E7}" type="pres">
      <dgm:prSet presAssocID="{E6451CD3-D370-454A-91A1-9C9EB26E386F}" presName="parentText" presStyleLbl="node1" presStyleIdx="3" presStyleCnt="5" custScaleY="75148" custLinFactY="-20314" custLinFactNeighborY="-100000">
        <dgm:presLayoutVars>
          <dgm:chMax val="0"/>
          <dgm:bulletEnabled val="1"/>
        </dgm:presLayoutVars>
      </dgm:prSet>
      <dgm:spPr/>
      <dgm:t>
        <a:bodyPr/>
        <a:lstStyle/>
        <a:p>
          <a:endParaRPr lang="en-US"/>
        </a:p>
      </dgm:t>
    </dgm:pt>
    <dgm:pt modelId="{B2A6793D-39C1-4AF0-BDE1-7C291FE756A4}" type="pres">
      <dgm:prSet presAssocID="{C2C3D109-A992-4F6A-973C-2976B56204B3}" presName="spacer" presStyleCnt="0"/>
      <dgm:spPr/>
    </dgm:pt>
    <dgm:pt modelId="{D46D9F39-527B-47FE-AB81-20B529A1B25A}" type="pres">
      <dgm:prSet presAssocID="{166793AB-4878-4737-A3B5-AEC39371E2D5}" presName="parentText" presStyleLbl="node1" presStyleIdx="4" presStyleCnt="5" custScaleY="75148">
        <dgm:presLayoutVars>
          <dgm:chMax val="0"/>
          <dgm:bulletEnabled val="1"/>
        </dgm:presLayoutVars>
      </dgm:prSet>
      <dgm:spPr/>
      <dgm:t>
        <a:bodyPr/>
        <a:lstStyle/>
        <a:p>
          <a:endParaRPr lang="en-US"/>
        </a:p>
      </dgm:t>
    </dgm:pt>
    <dgm:pt modelId="{B5B3C7C4-0D37-4591-B9D7-9317907D3F4D}" type="pres">
      <dgm:prSet presAssocID="{166793AB-4878-4737-A3B5-AEC39371E2D5}" presName="childText" presStyleLbl="revTx" presStyleIdx="1" presStyleCnt="2" custScaleY="44598" custLinFactNeighborX="379" custLinFactNeighborY="21350">
        <dgm:presLayoutVars>
          <dgm:bulletEnabled val="1"/>
        </dgm:presLayoutVars>
      </dgm:prSet>
      <dgm:spPr/>
      <dgm:t>
        <a:bodyPr/>
        <a:lstStyle/>
        <a:p>
          <a:endParaRPr lang="en-US"/>
        </a:p>
      </dgm:t>
    </dgm:pt>
  </dgm:ptLst>
  <dgm:cxnLst>
    <dgm:cxn modelId="{B3F8179F-A1C4-4E20-8CB5-D239EB7AA07E}" srcId="{C007832B-6978-44B6-B289-50F6A575DC48}" destId="{B62B387B-7104-449C-BCAC-151549A21EF5}" srcOrd="0" destOrd="0" parTransId="{1DA2E525-CA08-4D72-B1F0-8D6E1CDE3DA9}" sibTransId="{0D223ADC-E518-4310-A87F-DA1C007BB452}"/>
    <dgm:cxn modelId="{1307A13B-BCEE-446F-8D9D-76852C783D5F}" srcId="{C007832B-6978-44B6-B289-50F6A575DC48}" destId="{166793AB-4878-4737-A3B5-AEC39371E2D5}" srcOrd="4" destOrd="0" parTransId="{3267EEFD-9A62-48B4-B74E-BA2D9D104B1F}" sibTransId="{9C66F0B6-03ED-4766-82AC-AFD0140AEE07}"/>
    <dgm:cxn modelId="{92A58384-5672-4B3C-8194-2DBF42B34F99}" type="presOf" srcId="{0685F9DD-2ABF-4507-88A2-6CD1DE0F0D93}" destId="{D5F93FE4-228B-4A46-A5F1-DAF245B1B92D}" srcOrd="0" destOrd="0" presId="urn:microsoft.com/office/officeart/2005/8/layout/vList2"/>
    <dgm:cxn modelId="{57886C14-79ED-4FAD-910F-C5CDD5B86CC5}" type="presOf" srcId="{C007832B-6978-44B6-B289-50F6A575DC48}" destId="{C580868C-C3A4-4CEF-93CD-77411B5F4792}" srcOrd="0" destOrd="0" presId="urn:microsoft.com/office/officeart/2005/8/layout/vList2"/>
    <dgm:cxn modelId="{CB37DF47-3C96-4FD8-8A2F-80F49C5D7ED6}" type="presOf" srcId="{B62B387B-7104-449C-BCAC-151549A21EF5}" destId="{7B5B0B75-5A70-4A49-82C7-016DCAEAE110}" srcOrd="0" destOrd="0" presId="urn:microsoft.com/office/officeart/2005/8/layout/vList2"/>
    <dgm:cxn modelId="{658B8248-3E25-4B8C-A6AC-0D374A2020E6}" type="presOf" srcId="{E6451CD3-D370-454A-91A1-9C9EB26E386F}" destId="{554EBDA7-E34C-41ED-96BF-3C827CBDE9E7}"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E7E908A7-128D-48E2-B00E-8B5ABFFBCCDF}" srcId="{C007832B-6978-44B6-B289-50F6A575DC48}" destId="{E6451CD3-D370-454A-91A1-9C9EB26E386F}" srcOrd="3" destOrd="0" parTransId="{BB500279-6AF6-45F8-B7AC-FE0D870FFD42}" sibTransId="{C2C3D109-A992-4F6A-973C-2976B56204B3}"/>
    <dgm:cxn modelId="{7C0B7B15-8C77-4426-93B3-E1A2503B52D6}" srcId="{B62B387B-7104-449C-BCAC-151549A21EF5}" destId="{DD76DF39-1B69-44E0-A9A7-859704620959}" srcOrd="0" destOrd="0" parTransId="{9FB619D2-3139-4629-9F5E-AE249E986915}" sibTransId="{2B6F6E39-1767-482F-8CA1-A226F218E2A0}"/>
    <dgm:cxn modelId="{AB0016F2-D5A6-41E3-B20A-04A65C2DF294}" type="presOf" srcId="{166793AB-4878-4737-A3B5-AEC39371E2D5}" destId="{D46D9F39-527B-47FE-AB81-20B529A1B25A}" srcOrd="0" destOrd="0" presId="urn:microsoft.com/office/officeart/2005/8/layout/vList2"/>
    <dgm:cxn modelId="{396C5825-3F7A-40A5-A5DD-2ED57F88E15D}" type="presOf" srcId="{B2EC7155-F676-4B88-8630-D3A34BE15163}" destId="{FFD11253-BB26-498D-AF93-E07C44EF4006}" srcOrd="0" destOrd="0" presId="urn:microsoft.com/office/officeart/2005/8/layout/vList2"/>
    <dgm:cxn modelId="{6B57A8A6-BEF3-4C65-9EB7-A9A83C9C1807}" type="presOf" srcId="{DD76DF39-1B69-44E0-A9A7-859704620959}" destId="{80D0AFE9-2ED1-4731-9568-0D1CD0F0BB87}" srcOrd="0" destOrd="0" presId="urn:microsoft.com/office/officeart/2005/8/layout/vList2"/>
    <dgm:cxn modelId="{582A10FE-6B07-4035-82FF-64845FE3E104}" srcId="{166793AB-4878-4737-A3B5-AEC39371E2D5}" destId="{22B08B3E-86FC-46D2-A478-E6ECCC73F247}" srcOrd="0" destOrd="0" parTransId="{53199E9C-7947-496B-865A-FF2E6E47760D}" sibTransId="{6C487CFB-620C-4B77-9BAD-9778A7F5F6EF}"/>
    <dgm:cxn modelId="{9EBE475F-1B8B-4C95-B3B5-575856A64C87}" srcId="{C007832B-6978-44B6-B289-50F6A575DC48}" destId="{0685F9DD-2ABF-4507-88A2-6CD1DE0F0D93}" srcOrd="1" destOrd="0" parTransId="{B8556C32-98E8-4523-8BBA-2841606A54DF}" sibTransId="{9AF9AD16-0573-4841-B672-A712D22E6B33}"/>
    <dgm:cxn modelId="{DF53F495-7C4B-4276-AF9D-E635B9265954}" type="presOf" srcId="{22B08B3E-86FC-46D2-A478-E6ECCC73F247}" destId="{B5B3C7C4-0D37-4591-B9D7-9317907D3F4D}" srcOrd="0" destOrd="0" presId="urn:microsoft.com/office/officeart/2005/8/layout/vList2"/>
    <dgm:cxn modelId="{98195D87-3B48-4A05-A238-4B9DBE0BC523}" type="presParOf" srcId="{C580868C-C3A4-4CEF-93CD-77411B5F4792}" destId="{7B5B0B75-5A70-4A49-82C7-016DCAEAE110}" srcOrd="0" destOrd="0" presId="urn:microsoft.com/office/officeart/2005/8/layout/vList2"/>
    <dgm:cxn modelId="{B76C6023-F798-45FC-8019-2A0C17EB4A27}" type="presParOf" srcId="{C580868C-C3A4-4CEF-93CD-77411B5F4792}" destId="{80D0AFE9-2ED1-4731-9568-0D1CD0F0BB87}" srcOrd="1" destOrd="0" presId="urn:microsoft.com/office/officeart/2005/8/layout/vList2"/>
    <dgm:cxn modelId="{1BA782A5-E6E4-4D41-AD15-63E38B685FFB}" type="presParOf" srcId="{C580868C-C3A4-4CEF-93CD-77411B5F4792}" destId="{D5F93FE4-228B-4A46-A5F1-DAF245B1B92D}" srcOrd="2" destOrd="0" presId="urn:microsoft.com/office/officeart/2005/8/layout/vList2"/>
    <dgm:cxn modelId="{7F22FD7F-6C56-467C-AF9D-F75773729C2B}" type="presParOf" srcId="{C580868C-C3A4-4CEF-93CD-77411B5F4792}" destId="{4C24DC81-90EE-4627-B3DD-870D1AEA3737}" srcOrd="3" destOrd="0" presId="urn:microsoft.com/office/officeart/2005/8/layout/vList2"/>
    <dgm:cxn modelId="{9E2D4128-C3F3-4A3D-A446-2010C5683371}" type="presParOf" srcId="{C580868C-C3A4-4CEF-93CD-77411B5F4792}" destId="{FFD11253-BB26-498D-AF93-E07C44EF4006}" srcOrd="4" destOrd="0" presId="urn:microsoft.com/office/officeart/2005/8/layout/vList2"/>
    <dgm:cxn modelId="{D461913A-DC6C-4432-B8D3-19C8A77657B8}" type="presParOf" srcId="{C580868C-C3A4-4CEF-93CD-77411B5F4792}" destId="{07E45F92-A951-43A4-890D-24DD179B62A5}" srcOrd="5" destOrd="0" presId="urn:microsoft.com/office/officeart/2005/8/layout/vList2"/>
    <dgm:cxn modelId="{6B09A7DA-9B92-4FE4-ADA7-1660E292D88A}" type="presParOf" srcId="{C580868C-C3A4-4CEF-93CD-77411B5F4792}" destId="{554EBDA7-E34C-41ED-96BF-3C827CBDE9E7}" srcOrd="6" destOrd="0" presId="urn:microsoft.com/office/officeart/2005/8/layout/vList2"/>
    <dgm:cxn modelId="{16824775-E5FB-44E6-82F7-ED7B0C98E756}" type="presParOf" srcId="{C580868C-C3A4-4CEF-93CD-77411B5F4792}" destId="{B2A6793D-39C1-4AF0-BDE1-7C291FE756A4}" srcOrd="7" destOrd="0" presId="urn:microsoft.com/office/officeart/2005/8/layout/vList2"/>
    <dgm:cxn modelId="{0FDB7502-BD1B-4599-ACE5-53B1CB2CF98C}" type="presParOf" srcId="{C580868C-C3A4-4CEF-93CD-77411B5F4792}" destId="{D46D9F39-527B-47FE-AB81-20B529A1B25A}" srcOrd="8" destOrd="0" presId="urn:microsoft.com/office/officeart/2005/8/layout/vList2"/>
    <dgm:cxn modelId="{1FAB33DF-3DD8-42EC-BF8E-CF68F2B2CDFF}" type="presParOf" srcId="{C580868C-C3A4-4CEF-93CD-77411B5F4792}" destId="{B5B3C7C4-0D37-4591-B9D7-9317907D3F4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solidFill>
          <a:schemeClr val="accent4">
            <a:lumMod val="60000"/>
            <a:lumOff val="40000"/>
          </a:schemeClr>
        </a:solidFill>
        <a:ln w="76200">
          <a:noFill/>
        </a:ln>
      </dgm:spPr>
      <dgm:t>
        <a:bodyPr/>
        <a:lstStyle/>
        <a:p>
          <a:r>
            <a:rPr lang="en-US" sz="3600" b="1" dirty="0">
              <a:solidFill>
                <a:schemeClr val="tx1"/>
              </a:solidFill>
              <a:latin typeface="+mn-lt"/>
            </a:rPr>
            <a:t>Underwriter Training &amp; Guidance</a:t>
          </a:r>
        </a:p>
      </dgm:t>
    </dgm:pt>
    <dgm:pt modelId="{1DA2E525-CA08-4D72-B1F0-8D6E1CDE3DA9}" type="parTrans" cxnId="{B3F8179F-A1C4-4E20-8CB5-D239EB7AA07E}">
      <dgm:prSet/>
      <dgm:spPr/>
      <dgm:t>
        <a:bodyPr/>
        <a:lstStyle/>
        <a:p>
          <a:endParaRPr lang="en-US" sz="3200" b="1">
            <a:solidFill>
              <a:schemeClr val="tx1"/>
            </a:solidFill>
            <a:latin typeface="Arial Narrow" panose="020B0606020202030204" pitchFamily="34" charset="0"/>
          </a:endParaRPr>
        </a:p>
      </dgm:t>
    </dgm:pt>
    <dgm:pt modelId="{0D223ADC-E518-4310-A87F-DA1C007BB452}" type="sibTrans" cxnId="{B3F8179F-A1C4-4E20-8CB5-D239EB7AA07E}">
      <dgm:prSet/>
      <dgm:spPr/>
      <dgm:t>
        <a:bodyPr/>
        <a:lstStyle/>
        <a:p>
          <a:endParaRPr lang="en-US" sz="3200" b="1">
            <a:solidFill>
              <a:schemeClr val="tx1"/>
            </a:solidFill>
            <a:latin typeface="Arial Narrow" panose="020B0606020202030204" pitchFamily="34" charset="0"/>
          </a:endParaRPr>
        </a:p>
      </dgm:t>
    </dgm:pt>
    <dgm:pt modelId="{0685F9DD-2ABF-4507-88A2-6CD1DE0F0D93}">
      <dgm:prSet custT="1"/>
      <dgm:spPr>
        <a:solidFill>
          <a:schemeClr val="accent4"/>
        </a:solidFill>
        <a:ln w="76200">
          <a:noFill/>
        </a:ln>
      </dgm:spPr>
      <dgm:t>
        <a:bodyPr/>
        <a:lstStyle/>
        <a:p>
          <a:r>
            <a:rPr lang="en-US" sz="3600" b="1" dirty="0">
              <a:solidFill>
                <a:schemeClr val="tx1"/>
              </a:solidFill>
              <a:latin typeface="+mn-lt"/>
            </a:rPr>
            <a:t>Production Software Updates</a:t>
          </a:r>
        </a:p>
      </dgm:t>
    </dgm:pt>
    <dgm:pt modelId="{B8556C32-98E8-4523-8BBA-2841606A54DF}" type="parTrans" cxnId="{9EBE475F-1B8B-4C95-B3B5-575856A64C87}">
      <dgm:prSet/>
      <dgm:spPr/>
      <dgm:t>
        <a:bodyPr/>
        <a:lstStyle/>
        <a:p>
          <a:endParaRPr lang="en-US" sz="3200" b="1">
            <a:solidFill>
              <a:schemeClr val="tx1"/>
            </a:solidFill>
            <a:latin typeface="Arial Narrow" panose="020B0606020202030204" pitchFamily="34" charset="0"/>
          </a:endParaRPr>
        </a:p>
      </dgm:t>
    </dgm:pt>
    <dgm:pt modelId="{9AF9AD16-0573-4841-B672-A712D22E6B33}" type="sibTrans" cxnId="{9EBE475F-1B8B-4C95-B3B5-575856A64C87}">
      <dgm:prSet/>
      <dgm:spPr/>
      <dgm:t>
        <a:bodyPr/>
        <a:lstStyle/>
        <a:p>
          <a:endParaRPr lang="en-US" sz="3200" b="1">
            <a:solidFill>
              <a:schemeClr val="tx1"/>
            </a:solidFill>
            <a:latin typeface="Arial Narrow" panose="020B0606020202030204" pitchFamily="34" charset="0"/>
          </a:endParaRPr>
        </a:p>
      </dgm:t>
    </dgm:pt>
    <dgm:pt modelId="{B2EC7155-F676-4B88-8630-D3A34BE15163}">
      <dgm:prSet custT="1"/>
      <dgm:spPr>
        <a:solidFill>
          <a:schemeClr val="accent4">
            <a:lumMod val="20000"/>
            <a:lumOff val="80000"/>
          </a:schemeClr>
        </a:solidFill>
        <a:ln w="76200">
          <a:noFill/>
        </a:ln>
      </dgm:spPr>
      <dgm:t>
        <a:bodyPr/>
        <a:lstStyle/>
        <a:p>
          <a:r>
            <a:rPr lang="en-US" sz="3600" b="1" dirty="0">
              <a:solidFill>
                <a:schemeClr val="tx1"/>
              </a:solidFill>
              <a:latin typeface="+mn-lt"/>
            </a:rPr>
            <a:t>ALTA News and Information</a:t>
          </a:r>
        </a:p>
      </dgm:t>
    </dgm:pt>
    <dgm:pt modelId="{9D27CB7B-D9D4-4F9E-AF54-212DD9640059}" type="parTrans" cxnId="{67A8EA0C-7BC2-4CAD-B87D-274B9C4F3662}">
      <dgm:prSet/>
      <dgm:spPr/>
      <dgm:t>
        <a:bodyPr/>
        <a:lstStyle/>
        <a:p>
          <a:endParaRPr lang="en-US" sz="3200" b="1">
            <a:solidFill>
              <a:schemeClr val="tx1"/>
            </a:solidFill>
            <a:latin typeface="Arial Narrow" panose="020B0606020202030204" pitchFamily="34" charset="0"/>
          </a:endParaRPr>
        </a:p>
      </dgm:t>
    </dgm:pt>
    <dgm:pt modelId="{5D315AD2-BADE-4444-AFA8-ABFEE59E238C}" type="sibTrans" cxnId="{67A8EA0C-7BC2-4CAD-B87D-274B9C4F3662}">
      <dgm:prSet/>
      <dgm:spPr/>
      <dgm:t>
        <a:bodyPr/>
        <a:lstStyle/>
        <a:p>
          <a:endParaRPr lang="en-US" sz="3200" b="1">
            <a:solidFill>
              <a:schemeClr val="tx1"/>
            </a:solidFill>
            <a:latin typeface="Arial Narrow" panose="020B0606020202030204" pitchFamily="34" charset="0"/>
          </a:endParaRPr>
        </a:p>
      </dgm:t>
    </dgm:pt>
    <dgm:pt modelId="{166793AB-4878-4737-A3B5-AEC39371E2D5}">
      <dgm:prSet custT="1"/>
      <dgm:spPr>
        <a:solidFill>
          <a:schemeClr val="accent4">
            <a:lumMod val="60000"/>
            <a:lumOff val="40000"/>
          </a:schemeClr>
        </a:solidFill>
        <a:ln w="76200">
          <a:noFill/>
        </a:ln>
      </dgm:spPr>
      <dgm:t>
        <a:bodyPr/>
        <a:lstStyle/>
        <a:p>
          <a:r>
            <a:rPr lang="en-US" sz="3600" b="1" dirty="0">
              <a:solidFill>
                <a:schemeClr val="tx1"/>
              </a:solidFill>
              <a:latin typeface="+mn-lt"/>
            </a:rPr>
            <a:t>ALTA Policy Forms Online at alta.org/policy-forms</a:t>
          </a:r>
        </a:p>
      </dgm:t>
    </dgm:pt>
    <dgm:pt modelId="{3267EEFD-9A62-48B4-B74E-BA2D9D104B1F}" type="parTrans" cxnId="{1307A13B-BCEE-446F-8D9D-76852C783D5F}">
      <dgm:prSet/>
      <dgm:spPr/>
      <dgm:t>
        <a:bodyPr/>
        <a:lstStyle/>
        <a:p>
          <a:endParaRPr lang="en-US" sz="3200" b="1">
            <a:solidFill>
              <a:schemeClr val="tx1"/>
            </a:solidFill>
            <a:latin typeface="Arial Narrow" panose="020B0606020202030204" pitchFamily="34" charset="0"/>
          </a:endParaRPr>
        </a:p>
      </dgm:t>
    </dgm:pt>
    <dgm:pt modelId="{9C66F0B6-03ED-4766-82AC-AFD0140AEE07}" type="sibTrans" cxnId="{1307A13B-BCEE-446F-8D9D-76852C783D5F}">
      <dgm:prSet/>
      <dgm:spPr/>
      <dgm:t>
        <a:bodyPr/>
        <a:lstStyle/>
        <a:p>
          <a:endParaRPr lang="en-US" sz="3200" b="1">
            <a:solidFill>
              <a:schemeClr val="tx1"/>
            </a:solidFill>
            <a:latin typeface="Arial Narrow" panose="020B0606020202030204" pitchFamily="34" charset="0"/>
          </a:endParaRPr>
        </a:p>
      </dgm:t>
    </dgm:pt>
    <dgm:pt modelId="{22B08B3E-86FC-46D2-A478-E6ECCC73F247}">
      <dgm:prSet custT="1"/>
      <dgm:spPr/>
      <dgm:t>
        <a:bodyPr/>
        <a:lstStyle/>
        <a:p>
          <a:endParaRPr lang="en-US" sz="3200" b="1" dirty="0">
            <a:solidFill>
              <a:schemeClr val="tx1"/>
            </a:solidFill>
            <a:latin typeface="Arial Narrow" panose="020B0606020202030204" pitchFamily="34" charset="0"/>
          </a:endParaRPr>
        </a:p>
      </dgm:t>
    </dgm:pt>
    <dgm:pt modelId="{53199E9C-7947-496B-865A-FF2E6E47760D}" type="parTrans" cxnId="{582A10FE-6B07-4035-82FF-64845FE3E104}">
      <dgm:prSet/>
      <dgm:spPr/>
      <dgm:t>
        <a:bodyPr/>
        <a:lstStyle/>
        <a:p>
          <a:endParaRPr lang="en-US" sz="3200" b="1">
            <a:solidFill>
              <a:schemeClr val="tx1"/>
            </a:solidFill>
            <a:latin typeface="Arial Narrow" panose="020B0606020202030204" pitchFamily="34" charset="0"/>
          </a:endParaRPr>
        </a:p>
      </dgm:t>
    </dgm:pt>
    <dgm:pt modelId="{6C487CFB-620C-4B77-9BAD-9778A7F5F6EF}" type="sibTrans" cxnId="{582A10FE-6B07-4035-82FF-64845FE3E104}">
      <dgm:prSet/>
      <dgm:spPr/>
      <dgm:t>
        <a:bodyPr/>
        <a:lstStyle/>
        <a:p>
          <a:endParaRPr lang="en-US" sz="3200" b="1">
            <a:solidFill>
              <a:schemeClr val="tx1"/>
            </a:solidFill>
            <a:latin typeface="Arial Narrow" panose="020B0606020202030204" pitchFamily="34" charset="0"/>
          </a:endParaRPr>
        </a:p>
      </dgm:t>
    </dgm:pt>
    <dgm:pt modelId="{E1370E9F-D57C-481D-9885-9C4199F97C36}" type="pres">
      <dgm:prSet presAssocID="{C007832B-6978-44B6-B289-50F6A575DC48}" presName="linear" presStyleCnt="0">
        <dgm:presLayoutVars>
          <dgm:animLvl val="lvl"/>
          <dgm:resizeHandles val="exact"/>
        </dgm:presLayoutVars>
      </dgm:prSet>
      <dgm:spPr/>
      <dgm:t>
        <a:bodyPr/>
        <a:lstStyle/>
        <a:p>
          <a:endParaRPr lang="en-US"/>
        </a:p>
      </dgm:t>
    </dgm:pt>
    <dgm:pt modelId="{CB2B623A-DC16-4EB1-90D0-7D4BCACD32C8}" type="pres">
      <dgm:prSet presAssocID="{B62B387B-7104-449C-BCAC-151549A21EF5}" presName="parentText" presStyleLbl="node1" presStyleIdx="0" presStyleCnt="4" custScaleY="94732">
        <dgm:presLayoutVars>
          <dgm:chMax val="0"/>
          <dgm:bulletEnabled val="1"/>
        </dgm:presLayoutVars>
      </dgm:prSet>
      <dgm:spPr/>
      <dgm:t>
        <a:bodyPr/>
        <a:lstStyle/>
        <a:p>
          <a:endParaRPr lang="en-US"/>
        </a:p>
      </dgm:t>
    </dgm:pt>
    <dgm:pt modelId="{1419AD0C-4335-4FA7-95E8-DE3D2B7E495C}" type="pres">
      <dgm:prSet presAssocID="{0D223ADC-E518-4310-A87F-DA1C007BB452}" presName="spacer" presStyleCnt="0"/>
      <dgm:spPr/>
    </dgm:pt>
    <dgm:pt modelId="{83390F31-F3D9-4A00-853A-044442F355A4}" type="pres">
      <dgm:prSet presAssocID="{0685F9DD-2ABF-4507-88A2-6CD1DE0F0D93}" presName="parentText" presStyleLbl="node1" presStyleIdx="1" presStyleCnt="4" custScaleY="94732">
        <dgm:presLayoutVars>
          <dgm:chMax val="0"/>
          <dgm:bulletEnabled val="1"/>
        </dgm:presLayoutVars>
      </dgm:prSet>
      <dgm:spPr/>
      <dgm:t>
        <a:bodyPr/>
        <a:lstStyle/>
        <a:p>
          <a:endParaRPr lang="en-US"/>
        </a:p>
      </dgm:t>
    </dgm:pt>
    <dgm:pt modelId="{BF93DB1D-CCBE-4FE2-8140-2B282B162A42}" type="pres">
      <dgm:prSet presAssocID="{9AF9AD16-0573-4841-B672-A712D22E6B33}" presName="spacer" presStyleCnt="0"/>
      <dgm:spPr/>
    </dgm:pt>
    <dgm:pt modelId="{AD787054-8741-4BC4-AEDA-C5531DCC7466}" type="pres">
      <dgm:prSet presAssocID="{B2EC7155-F676-4B88-8630-D3A34BE15163}" presName="parentText" presStyleLbl="node1" presStyleIdx="2" presStyleCnt="4" custScaleY="94732">
        <dgm:presLayoutVars>
          <dgm:chMax val="0"/>
          <dgm:bulletEnabled val="1"/>
        </dgm:presLayoutVars>
      </dgm:prSet>
      <dgm:spPr/>
      <dgm:t>
        <a:bodyPr/>
        <a:lstStyle/>
        <a:p>
          <a:endParaRPr lang="en-US"/>
        </a:p>
      </dgm:t>
    </dgm:pt>
    <dgm:pt modelId="{A3FB0E68-2EA6-4B14-97DF-583C227E8944}" type="pres">
      <dgm:prSet presAssocID="{5D315AD2-BADE-4444-AFA8-ABFEE59E238C}" presName="spacer" presStyleCnt="0"/>
      <dgm:spPr/>
    </dgm:pt>
    <dgm:pt modelId="{ABC15854-B665-4F78-BA9E-56D97529D3E5}" type="pres">
      <dgm:prSet presAssocID="{166793AB-4878-4737-A3B5-AEC39371E2D5}" presName="parentText" presStyleLbl="node1" presStyleIdx="3" presStyleCnt="4" custScaleY="94732">
        <dgm:presLayoutVars>
          <dgm:chMax val="0"/>
          <dgm:bulletEnabled val="1"/>
        </dgm:presLayoutVars>
      </dgm:prSet>
      <dgm:spPr/>
      <dgm:t>
        <a:bodyPr/>
        <a:lstStyle/>
        <a:p>
          <a:endParaRPr lang="en-US"/>
        </a:p>
      </dgm:t>
    </dgm:pt>
    <dgm:pt modelId="{0C6FC9C7-1C62-4FA5-8CE2-469E86A5C763}" type="pres">
      <dgm:prSet presAssocID="{166793AB-4878-4737-A3B5-AEC39371E2D5}" presName="childText" presStyleLbl="revTx" presStyleIdx="0" presStyleCnt="1">
        <dgm:presLayoutVars>
          <dgm:bulletEnabled val="1"/>
        </dgm:presLayoutVars>
      </dgm:prSet>
      <dgm:spPr/>
      <dgm:t>
        <a:bodyPr/>
        <a:lstStyle/>
        <a:p>
          <a:endParaRPr lang="en-US"/>
        </a:p>
      </dgm:t>
    </dgm:pt>
  </dgm:ptLst>
  <dgm:cxnLst>
    <dgm:cxn modelId="{1307A13B-BCEE-446F-8D9D-76852C783D5F}" srcId="{C007832B-6978-44B6-B289-50F6A575DC48}" destId="{166793AB-4878-4737-A3B5-AEC39371E2D5}" srcOrd="3" destOrd="0" parTransId="{3267EEFD-9A62-48B4-B74E-BA2D9D104B1F}" sibTransId="{9C66F0B6-03ED-4766-82AC-AFD0140AEE07}"/>
    <dgm:cxn modelId="{9EBE475F-1B8B-4C95-B3B5-575856A64C87}" srcId="{C007832B-6978-44B6-B289-50F6A575DC48}" destId="{0685F9DD-2ABF-4507-88A2-6CD1DE0F0D93}" srcOrd="1" destOrd="0" parTransId="{B8556C32-98E8-4523-8BBA-2841606A54DF}" sibTransId="{9AF9AD16-0573-4841-B672-A712D22E6B33}"/>
    <dgm:cxn modelId="{99002F50-0452-4122-B879-136B524C9A9C}" type="presOf" srcId="{166793AB-4878-4737-A3B5-AEC39371E2D5}" destId="{ABC15854-B665-4F78-BA9E-56D97529D3E5}" srcOrd="0" destOrd="0" presId="urn:microsoft.com/office/officeart/2005/8/layout/vList2"/>
    <dgm:cxn modelId="{561CA0B0-8C39-4CD8-A67B-4CD0893BB28D}" type="presOf" srcId="{B2EC7155-F676-4B88-8630-D3A34BE15163}" destId="{AD787054-8741-4BC4-AEDA-C5531DCC7466}" srcOrd="0" destOrd="0" presId="urn:microsoft.com/office/officeart/2005/8/layout/vList2"/>
    <dgm:cxn modelId="{B3F8179F-A1C4-4E20-8CB5-D239EB7AA07E}" srcId="{C007832B-6978-44B6-B289-50F6A575DC48}" destId="{B62B387B-7104-449C-BCAC-151549A21EF5}" srcOrd="0" destOrd="0" parTransId="{1DA2E525-CA08-4D72-B1F0-8D6E1CDE3DA9}" sibTransId="{0D223ADC-E518-4310-A87F-DA1C007BB452}"/>
    <dgm:cxn modelId="{1450E2E4-498A-448D-84AD-EE8BA20B2605}" type="presOf" srcId="{C007832B-6978-44B6-B289-50F6A575DC48}" destId="{E1370E9F-D57C-481D-9885-9C4199F97C36}" srcOrd="0" destOrd="0" presId="urn:microsoft.com/office/officeart/2005/8/layout/vList2"/>
    <dgm:cxn modelId="{E735C41F-188D-41E6-BA1C-961F9C686963}" type="presOf" srcId="{0685F9DD-2ABF-4507-88A2-6CD1DE0F0D93}" destId="{83390F31-F3D9-4A00-853A-044442F355A4}" srcOrd="0" destOrd="0" presId="urn:microsoft.com/office/officeart/2005/8/layout/vList2"/>
    <dgm:cxn modelId="{582A10FE-6B07-4035-82FF-64845FE3E104}" srcId="{166793AB-4878-4737-A3B5-AEC39371E2D5}" destId="{22B08B3E-86FC-46D2-A478-E6ECCC73F247}" srcOrd="0" destOrd="0" parTransId="{53199E9C-7947-496B-865A-FF2E6E47760D}" sibTransId="{6C487CFB-620C-4B77-9BAD-9778A7F5F6EF}"/>
    <dgm:cxn modelId="{75B906C5-4417-46CB-92D2-844005B4AAA5}" type="presOf" srcId="{22B08B3E-86FC-46D2-A478-E6ECCC73F247}" destId="{0C6FC9C7-1C62-4FA5-8CE2-469E86A5C763}"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FB370F60-1AD9-496E-AA56-B789ECF53EBF}" type="presOf" srcId="{B62B387B-7104-449C-BCAC-151549A21EF5}" destId="{CB2B623A-DC16-4EB1-90D0-7D4BCACD32C8}" srcOrd="0" destOrd="0" presId="urn:microsoft.com/office/officeart/2005/8/layout/vList2"/>
    <dgm:cxn modelId="{5B2ED69E-1DA7-466A-97AA-AF55AA915EA5}" type="presParOf" srcId="{E1370E9F-D57C-481D-9885-9C4199F97C36}" destId="{CB2B623A-DC16-4EB1-90D0-7D4BCACD32C8}" srcOrd="0" destOrd="0" presId="urn:microsoft.com/office/officeart/2005/8/layout/vList2"/>
    <dgm:cxn modelId="{8D4A0DAB-B866-47EB-B244-6AD0B20B8CF3}" type="presParOf" srcId="{E1370E9F-D57C-481D-9885-9C4199F97C36}" destId="{1419AD0C-4335-4FA7-95E8-DE3D2B7E495C}" srcOrd="1" destOrd="0" presId="urn:microsoft.com/office/officeart/2005/8/layout/vList2"/>
    <dgm:cxn modelId="{4F558D8E-3945-4342-AB2C-49D5144906B5}" type="presParOf" srcId="{E1370E9F-D57C-481D-9885-9C4199F97C36}" destId="{83390F31-F3D9-4A00-853A-044442F355A4}" srcOrd="2" destOrd="0" presId="urn:microsoft.com/office/officeart/2005/8/layout/vList2"/>
    <dgm:cxn modelId="{51763F4A-8ABD-4932-B54E-0FA45CF36903}" type="presParOf" srcId="{E1370E9F-D57C-481D-9885-9C4199F97C36}" destId="{BF93DB1D-CCBE-4FE2-8140-2B282B162A42}" srcOrd="3" destOrd="0" presId="urn:microsoft.com/office/officeart/2005/8/layout/vList2"/>
    <dgm:cxn modelId="{FC3F6472-AD1E-41E8-98E0-B3497B9DE7C8}" type="presParOf" srcId="{E1370E9F-D57C-481D-9885-9C4199F97C36}" destId="{AD787054-8741-4BC4-AEDA-C5531DCC7466}" srcOrd="4" destOrd="0" presId="urn:microsoft.com/office/officeart/2005/8/layout/vList2"/>
    <dgm:cxn modelId="{60584B81-564F-4E45-A205-6B6DBD9FA288}" type="presParOf" srcId="{E1370E9F-D57C-481D-9885-9C4199F97C36}" destId="{A3FB0E68-2EA6-4B14-97DF-583C227E8944}" srcOrd="5" destOrd="0" presId="urn:microsoft.com/office/officeart/2005/8/layout/vList2"/>
    <dgm:cxn modelId="{B8D0C170-0520-4CF4-B948-B06980274AC7}" type="presParOf" srcId="{E1370E9F-D57C-481D-9885-9C4199F97C36}" destId="{ABC15854-B665-4F78-BA9E-56D97529D3E5}" srcOrd="6" destOrd="0" presId="urn:microsoft.com/office/officeart/2005/8/layout/vList2"/>
    <dgm:cxn modelId="{9C0303B8-62A2-4A4C-BE28-BA8089EF98AF}" type="presParOf" srcId="{E1370E9F-D57C-481D-9885-9C4199F97C36}" destId="{0C6FC9C7-1C62-4FA5-8CE2-469E86A5C76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BDBD-B061-4F05-BFF1-F9560E200C68}">
      <dsp:nvSpPr>
        <dsp:cNvPr id="0" name=""/>
        <dsp:cNvSpPr/>
      </dsp:nvSpPr>
      <dsp:spPr>
        <a:xfrm>
          <a:off x="0" y="2481"/>
          <a:ext cx="9751996" cy="687740"/>
        </a:xfrm>
        <a:prstGeom prst="round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tx1"/>
              </a:solidFill>
              <a:latin typeface="+mn-lt"/>
              <a:ea typeface="Tahoma" panose="020B0604030504040204" pitchFamily="34" charset="0"/>
              <a:cs typeface="Arial" panose="020B0604020202020204" pitchFamily="34" charset="0"/>
            </a:rPr>
            <a:t>How Do New Forms Get Adopted?</a:t>
          </a:r>
        </a:p>
      </dsp:txBody>
      <dsp:txXfrm>
        <a:off x="33573" y="36054"/>
        <a:ext cx="9684850" cy="620594"/>
      </dsp:txXfrm>
    </dsp:sp>
    <dsp:sp modelId="{48308C7D-2646-4A9D-9F41-39EBA1AC83D6}">
      <dsp:nvSpPr>
        <dsp:cNvPr id="0" name=""/>
        <dsp:cNvSpPr/>
      </dsp:nvSpPr>
      <dsp:spPr>
        <a:xfrm>
          <a:off x="0" y="703047"/>
          <a:ext cx="9751996" cy="687740"/>
        </a:xfrm>
        <a:prstGeom prst="round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tx1"/>
              </a:solidFill>
              <a:latin typeface="+mn-lt"/>
              <a:ea typeface="Tahoma" panose="020B0604030504040204" pitchFamily="34" charset="0"/>
              <a:cs typeface="Arial" panose="020B0604020202020204" pitchFamily="34" charset="0"/>
            </a:rPr>
            <a:t>Who Does the Work?</a:t>
          </a:r>
        </a:p>
      </dsp:txBody>
      <dsp:txXfrm>
        <a:off x="33573" y="736620"/>
        <a:ext cx="9684850" cy="620594"/>
      </dsp:txXfrm>
    </dsp:sp>
    <dsp:sp modelId="{C7EA5E05-7981-465F-B1A7-30DFD9C8C73B}">
      <dsp:nvSpPr>
        <dsp:cNvPr id="0" name=""/>
        <dsp:cNvSpPr/>
      </dsp:nvSpPr>
      <dsp:spPr>
        <a:xfrm>
          <a:off x="0" y="1403613"/>
          <a:ext cx="9751996" cy="68774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Why Revise the 2006 Policies?</a:t>
          </a:r>
        </a:p>
      </dsp:txBody>
      <dsp:txXfrm>
        <a:off x="33573" y="1437186"/>
        <a:ext cx="9684850" cy="620594"/>
      </dsp:txXfrm>
    </dsp:sp>
    <dsp:sp modelId="{39EA3C56-DD36-42DC-813F-CE9A1DDB9A90}">
      <dsp:nvSpPr>
        <dsp:cNvPr id="0" name=""/>
        <dsp:cNvSpPr/>
      </dsp:nvSpPr>
      <dsp:spPr>
        <a:xfrm>
          <a:off x="0" y="2104178"/>
          <a:ext cx="9751996" cy="687740"/>
        </a:xfrm>
        <a:prstGeom prst="roundRec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What Will Change in the Policies?</a:t>
          </a:r>
        </a:p>
      </dsp:txBody>
      <dsp:txXfrm>
        <a:off x="33573" y="2137751"/>
        <a:ext cx="9684850" cy="620594"/>
      </dsp:txXfrm>
    </dsp:sp>
    <dsp:sp modelId="{15989D86-881D-4DF6-8C7B-60819AF06F74}">
      <dsp:nvSpPr>
        <dsp:cNvPr id="0" name=""/>
        <dsp:cNvSpPr/>
      </dsp:nvSpPr>
      <dsp:spPr>
        <a:xfrm>
          <a:off x="0" y="2804744"/>
          <a:ext cx="9751996" cy="687740"/>
        </a:xfrm>
        <a:prstGeom prst="round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Expect Changes to Other Forms</a:t>
          </a:r>
        </a:p>
      </dsp:txBody>
      <dsp:txXfrm>
        <a:off x="33573" y="2838317"/>
        <a:ext cx="9684850" cy="620594"/>
      </dsp:txXfrm>
    </dsp:sp>
    <dsp:sp modelId="{9F55B1CA-717C-4E53-9869-0037ED687121}">
      <dsp:nvSpPr>
        <dsp:cNvPr id="0" name=""/>
        <dsp:cNvSpPr/>
      </dsp:nvSpPr>
      <dsp:spPr>
        <a:xfrm>
          <a:off x="0" y="3505309"/>
          <a:ext cx="9751996" cy="687740"/>
        </a:xfrm>
        <a:prstGeom prst="round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 and Endorsements, too!</a:t>
          </a:r>
        </a:p>
      </dsp:txBody>
      <dsp:txXfrm>
        <a:off x="33573" y="3538882"/>
        <a:ext cx="9684850" cy="620594"/>
      </dsp:txXfrm>
    </dsp:sp>
    <dsp:sp modelId="{F6E7F984-E782-4CCC-A7EB-61222F288776}">
      <dsp:nvSpPr>
        <dsp:cNvPr id="0" name=""/>
        <dsp:cNvSpPr/>
      </dsp:nvSpPr>
      <dsp:spPr>
        <a:xfrm>
          <a:off x="0" y="4205875"/>
          <a:ext cx="9751996" cy="68774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How Can You Prepare?</a:t>
          </a:r>
        </a:p>
      </dsp:txBody>
      <dsp:txXfrm>
        <a:off x="33573" y="4239448"/>
        <a:ext cx="9684850" cy="620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4343F-C695-42C0-9123-078445F2DD20}">
      <dsp:nvSpPr>
        <dsp:cNvPr id="0" name=""/>
        <dsp:cNvSpPr/>
      </dsp:nvSpPr>
      <dsp:spPr>
        <a:xfrm>
          <a:off x="3267738" y="1461181"/>
          <a:ext cx="1013629" cy="91440"/>
        </a:xfrm>
        <a:custGeom>
          <a:avLst/>
          <a:gdLst/>
          <a:ahLst/>
          <a:cxnLst/>
          <a:rect l="0" t="0" r="0" b="0"/>
          <a:pathLst>
            <a:path>
              <a:moveTo>
                <a:pt x="0" y="48952"/>
              </a:moveTo>
              <a:lnTo>
                <a:pt x="523914" y="48952"/>
              </a:lnTo>
              <a:lnTo>
                <a:pt x="523914" y="45720"/>
              </a:lnTo>
              <a:lnTo>
                <a:pt x="1013629"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3748447" y="1501413"/>
        <a:ext cx="52211" cy="10976"/>
      </dsp:txXfrm>
    </dsp:sp>
    <dsp:sp modelId="{79C2273F-2336-4F6E-8547-8AD9347DA032}">
      <dsp:nvSpPr>
        <dsp:cNvPr id="0" name=""/>
        <dsp:cNvSpPr/>
      </dsp:nvSpPr>
      <dsp:spPr>
        <a:xfrm>
          <a:off x="9749" y="757490"/>
          <a:ext cx="3259789" cy="1505286"/>
        </a:xfrm>
        <a:prstGeom prst="rect">
          <a:avLst/>
        </a:prstGeom>
        <a:solidFill>
          <a:schemeClr val="accent4"/>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THE PROCESS IS ONGOING </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It Begins With An Idea</a:t>
          </a:r>
        </a:p>
      </dsp:txBody>
      <dsp:txXfrm>
        <a:off x="9749" y="757490"/>
        <a:ext cx="3259789" cy="1505286"/>
      </dsp:txXfrm>
    </dsp:sp>
    <dsp:sp modelId="{73D3D399-3F3F-4D74-81B9-56671EA49536}">
      <dsp:nvSpPr>
        <dsp:cNvPr id="0" name=""/>
        <dsp:cNvSpPr/>
      </dsp:nvSpPr>
      <dsp:spPr>
        <a:xfrm>
          <a:off x="7571757" y="1460895"/>
          <a:ext cx="998182" cy="91440"/>
        </a:xfrm>
        <a:custGeom>
          <a:avLst/>
          <a:gdLst/>
          <a:ahLst/>
          <a:cxnLst/>
          <a:rect l="0" t="0" r="0" b="0"/>
          <a:pathLst>
            <a:path>
              <a:moveTo>
                <a:pt x="0" y="46006"/>
              </a:moveTo>
              <a:lnTo>
                <a:pt x="516191" y="46006"/>
              </a:lnTo>
              <a:lnTo>
                <a:pt x="516191" y="45720"/>
              </a:lnTo>
              <a:lnTo>
                <a:pt x="998182"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045129" y="1501127"/>
        <a:ext cx="51439" cy="10976"/>
      </dsp:txXfrm>
    </dsp:sp>
    <dsp:sp modelId="{FB216BCC-D406-4E82-8ED9-0882837A3308}">
      <dsp:nvSpPr>
        <dsp:cNvPr id="0" name=""/>
        <dsp:cNvSpPr/>
      </dsp:nvSpPr>
      <dsp:spPr>
        <a:xfrm>
          <a:off x="4313768" y="754258"/>
          <a:ext cx="3259789" cy="1505286"/>
        </a:xfrm>
        <a:prstGeom prst="rect">
          <a:avLst/>
        </a:prstGeom>
        <a:solidFill>
          <a:schemeClr val="accent4">
            <a:lumMod val="40000"/>
            <a:lumOff val="6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FORMS COMMITTEE</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Develop, Draft, Review, Refine, &amp; Recommend</a:t>
          </a:r>
          <a:endParaRPr lang="en-US" sz="2000" b="1" i="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4313768" y="754258"/>
        <a:ext cx="3259789" cy="1505286"/>
      </dsp:txXfrm>
    </dsp:sp>
    <dsp:sp modelId="{5E338163-F512-4A0A-B64B-F19A0638AB6D}">
      <dsp:nvSpPr>
        <dsp:cNvPr id="0" name=""/>
        <dsp:cNvSpPr/>
      </dsp:nvSpPr>
      <dsp:spPr>
        <a:xfrm>
          <a:off x="1635734" y="2257458"/>
          <a:ext cx="8596500" cy="948776"/>
        </a:xfrm>
        <a:custGeom>
          <a:avLst/>
          <a:gdLst/>
          <a:ahLst/>
          <a:cxnLst/>
          <a:rect l="0" t="0" r="0" b="0"/>
          <a:pathLst>
            <a:path>
              <a:moveTo>
                <a:pt x="8596500" y="0"/>
              </a:moveTo>
              <a:lnTo>
                <a:pt x="8596500" y="491488"/>
              </a:lnTo>
              <a:lnTo>
                <a:pt x="0" y="491488"/>
              </a:lnTo>
              <a:lnTo>
                <a:pt x="0" y="948776"/>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5717682" y="2726358"/>
        <a:ext cx="432605" cy="10976"/>
      </dsp:txXfrm>
    </dsp:sp>
    <dsp:sp modelId="{11C15E2A-E2F9-445F-8D4B-856EDF7C92B8}">
      <dsp:nvSpPr>
        <dsp:cNvPr id="0" name=""/>
        <dsp:cNvSpPr/>
      </dsp:nvSpPr>
      <dsp:spPr>
        <a:xfrm>
          <a:off x="8602340" y="753972"/>
          <a:ext cx="3259789" cy="1505286"/>
        </a:xfrm>
        <a:prstGeom prst="rect">
          <a:avLst/>
        </a:prstGeom>
        <a:solidFill>
          <a:schemeClr val="accent4">
            <a:lumMod val="60000"/>
            <a:lumOff val="4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BOARD OF GOVERNORS</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Formal Adoption</a:t>
          </a:r>
          <a:endParaRPr lang="en-US" sz="20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602340" y="753972"/>
        <a:ext cx="3259789" cy="1505286"/>
      </dsp:txXfrm>
    </dsp:sp>
    <dsp:sp modelId="{1175F00E-4B2C-478C-90ED-86477979E486}">
      <dsp:nvSpPr>
        <dsp:cNvPr id="0" name=""/>
        <dsp:cNvSpPr/>
      </dsp:nvSpPr>
      <dsp:spPr>
        <a:xfrm>
          <a:off x="3263829" y="3924147"/>
          <a:ext cx="1007860" cy="91440"/>
        </a:xfrm>
        <a:custGeom>
          <a:avLst/>
          <a:gdLst/>
          <a:ahLst/>
          <a:cxnLst/>
          <a:rect l="0" t="0" r="0" b="0"/>
          <a:pathLst>
            <a:path>
              <a:moveTo>
                <a:pt x="0" y="45720"/>
              </a:moveTo>
              <a:lnTo>
                <a:pt x="521030" y="45720"/>
              </a:lnTo>
              <a:lnTo>
                <a:pt x="521030" y="45748"/>
              </a:lnTo>
              <a:lnTo>
                <a:pt x="1007860" y="45748"/>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3741798" y="3964379"/>
        <a:ext cx="51923" cy="10976"/>
      </dsp:txXfrm>
    </dsp:sp>
    <dsp:sp modelId="{BBCD4ABA-D902-44D7-AA7F-AB2C9898B9C0}">
      <dsp:nvSpPr>
        <dsp:cNvPr id="0" name=""/>
        <dsp:cNvSpPr/>
      </dsp:nvSpPr>
      <dsp:spPr>
        <a:xfrm>
          <a:off x="5839" y="3238635"/>
          <a:ext cx="3259789" cy="1462464"/>
        </a:xfrm>
        <a:prstGeom prst="rect">
          <a:avLst/>
        </a:prstGeom>
        <a:solidFill>
          <a:schemeClr val="accent4">
            <a:lumMod val="20000"/>
            <a:lumOff val="8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PUBLIC COMMENT PERIOD &amp; REVIEW OF COMMENTS</a:t>
          </a:r>
        </a:p>
      </dsp:txBody>
      <dsp:txXfrm>
        <a:off x="5839" y="3238635"/>
        <a:ext cx="3259789" cy="1462464"/>
      </dsp:txXfrm>
    </dsp:sp>
    <dsp:sp modelId="{94D0E7E5-3F9D-42EC-A0DC-72DE93916D0D}">
      <dsp:nvSpPr>
        <dsp:cNvPr id="0" name=""/>
        <dsp:cNvSpPr/>
      </dsp:nvSpPr>
      <dsp:spPr>
        <a:xfrm>
          <a:off x="7562079" y="3924147"/>
          <a:ext cx="1007860" cy="91440"/>
        </a:xfrm>
        <a:custGeom>
          <a:avLst/>
          <a:gdLst/>
          <a:ahLst/>
          <a:cxnLst/>
          <a:rect l="0" t="0" r="0" b="0"/>
          <a:pathLst>
            <a:path>
              <a:moveTo>
                <a:pt x="0" y="45748"/>
              </a:moveTo>
              <a:lnTo>
                <a:pt x="521030" y="45748"/>
              </a:lnTo>
              <a:lnTo>
                <a:pt x="521030" y="45720"/>
              </a:lnTo>
              <a:lnTo>
                <a:pt x="1007860"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040048" y="3964379"/>
        <a:ext cx="51923" cy="10976"/>
      </dsp:txXfrm>
    </dsp:sp>
    <dsp:sp modelId="{DD284AC4-0673-44AD-9C45-41116A870464}">
      <dsp:nvSpPr>
        <dsp:cNvPr id="0" name=""/>
        <dsp:cNvSpPr/>
      </dsp:nvSpPr>
      <dsp:spPr>
        <a:xfrm>
          <a:off x="4304089" y="3217253"/>
          <a:ext cx="3259789" cy="1505286"/>
        </a:xfrm>
        <a:prstGeom prst="rect">
          <a:avLst/>
        </a:prstGeom>
        <a:solidFill>
          <a:schemeClr val="accent4">
            <a:lumMod val="60000"/>
            <a:lumOff val="4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FINAL POSTING WITH EFFECTIVE DATE</a:t>
          </a:r>
        </a:p>
      </dsp:txBody>
      <dsp:txXfrm>
        <a:off x="4304089" y="3217253"/>
        <a:ext cx="3259789" cy="1505286"/>
      </dsp:txXfrm>
    </dsp:sp>
    <dsp:sp modelId="{FA70655A-08A7-42FD-A037-81326191CA9D}">
      <dsp:nvSpPr>
        <dsp:cNvPr id="0" name=""/>
        <dsp:cNvSpPr/>
      </dsp:nvSpPr>
      <dsp:spPr>
        <a:xfrm>
          <a:off x="8602340" y="3217224"/>
          <a:ext cx="3259789" cy="1505286"/>
        </a:xfrm>
        <a:prstGeom prst="rect">
          <a:avLst/>
        </a:prstGeom>
        <a:solidFill>
          <a:schemeClr val="accent4"/>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INDUSTRY IMPLEMENTATION</a:t>
          </a:r>
        </a:p>
      </dsp:txBody>
      <dsp:txXfrm>
        <a:off x="8602340" y="3217224"/>
        <a:ext cx="3259789" cy="1505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86F5-40F6-48E5-96AD-40E7A5A2A29E}">
      <dsp:nvSpPr>
        <dsp:cNvPr id="0" name=""/>
        <dsp:cNvSpPr/>
      </dsp:nvSpPr>
      <dsp:spPr>
        <a:xfrm>
          <a:off x="0" y="7739"/>
          <a:ext cx="10140303" cy="640085"/>
        </a:xfrm>
        <a:prstGeom prst="roundRect">
          <a:avLst/>
        </a:prstGeom>
        <a:solidFill>
          <a:schemeClr val="accent4">
            <a:lumMod val="40000"/>
            <a:lumOff val="6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FORMS COMMITTEE</a:t>
          </a:r>
        </a:p>
      </dsp:txBody>
      <dsp:txXfrm>
        <a:off x="31246" y="38985"/>
        <a:ext cx="10077811" cy="577593"/>
      </dsp:txXfrm>
    </dsp:sp>
    <dsp:sp modelId="{DF5FF6C2-495F-4E6F-8821-338317409540}">
      <dsp:nvSpPr>
        <dsp:cNvPr id="0" name=""/>
        <dsp:cNvSpPr/>
      </dsp:nvSpPr>
      <dsp:spPr>
        <a:xfrm>
          <a:off x="0" y="684037"/>
          <a:ext cx="1014030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55" tIns="35560" rIns="199136" bIns="35560" numCol="1" spcCol="1270" anchor="t" anchorCtr="0">
          <a:noAutofit/>
        </a:bodyPr>
        <a:lstStyle/>
        <a:p>
          <a:pPr marL="463550" lvl="1" indent="-4635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60+ Individual Title Underwriters Contributed</a:t>
          </a:r>
        </a:p>
        <a:p>
          <a:pPr marL="463550" lvl="1" indent="-4635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20+ Title Insurers Were Represented</a:t>
          </a:r>
        </a:p>
      </dsp:txBody>
      <dsp:txXfrm>
        <a:off x="0" y="684037"/>
        <a:ext cx="10140303" cy="1076400"/>
      </dsp:txXfrm>
    </dsp:sp>
    <dsp:sp modelId="{560BE057-3B47-4D29-AF40-AE91ED7369DD}">
      <dsp:nvSpPr>
        <dsp:cNvPr id="0" name=""/>
        <dsp:cNvSpPr/>
      </dsp:nvSpPr>
      <dsp:spPr>
        <a:xfrm>
          <a:off x="0" y="1685486"/>
          <a:ext cx="10140303" cy="640085"/>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UNDERWRITER SECTION &amp; SECTION EXECUTIVE COMMITTEE</a:t>
          </a:r>
        </a:p>
      </dsp:txBody>
      <dsp:txXfrm>
        <a:off x="31246" y="1716732"/>
        <a:ext cx="10077811" cy="577593"/>
      </dsp:txXfrm>
    </dsp:sp>
    <dsp:sp modelId="{8924B9C0-E569-4DB1-9380-50F5C0C89CC6}">
      <dsp:nvSpPr>
        <dsp:cNvPr id="0" name=""/>
        <dsp:cNvSpPr/>
      </dsp:nvSpPr>
      <dsp:spPr>
        <a:xfrm>
          <a:off x="0" y="2515557"/>
          <a:ext cx="10140303" cy="640085"/>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BOARD OF GOVERNORS</a:t>
          </a:r>
        </a:p>
      </dsp:txBody>
      <dsp:txXfrm>
        <a:off x="31246" y="2546803"/>
        <a:ext cx="10077811" cy="577593"/>
      </dsp:txXfrm>
    </dsp:sp>
    <dsp:sp modelId="{58F444AF-5611-4B84-B765-39C7555F1C34}">
      <dsp:nvSpPr>
        <dsp:cNvPr id="0" name=""/>
        <dsp:cNvSpPr/>
      </dsp:nvSpPr>
      <dsp:spPr>
        <a:xfrm>
          <a:off x="0" y="3333915"/>
          <a:ext cx="10140303" cy="640085"/>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INDUSTRY PARTNERS AND CUSTOMERS</a:t>
          </a:r>
        </a:p>
      </dsp:txBody>
      <dsp:txXfrm>
        <a:off x="31246" y="3365161"/>
        <a:ext cx="10077811" cy="577593"/>
      </dsp:txXfrm>
    </dsp:sp>
    <dsp:sp modelId="{422C6292-391E-4C0E-A1D1-722C9FB66258}">
      <dsp:nvSpPr>
        <dsp:cNvPr id="0" name=""/>
        <dsp:cNvSpPr/>
      </dsp:nvSpPr>
      <dsp:spPr>
        <a:xfrm>
          <a:off x="0" y="4080135"/>
          <a:ext cx="10140303"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55" tIns="35560" rIns="199136" bIns="35560" numCol="1" spcCol="1270" anchor="t" anchorCtr="0">
          <a:noAutofit/>
        </a:bodyPr>
        <a:lstStyle/>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ACMA &amp; ACREL</a:t>
          </a:r>
        </a:p>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FHFA, Fannie Mae, Freddie Mac</a:t>
          </a:r>
        </a:p>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MBA, Lenders</a:t>
          </a:r>
        </a:p>
      </dsp:txBody>
      <dsp:txXfrm>
        <a:off x="0" y="4080135"/>
        <a:ext cx="10140303" cy="1379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17665-64AC-45E4-B09D-4E70AFF548D6}">
      <dsp:nvSpPr>
        <dsp:cNvPr id="0" name=""/>
        <dsp:cNvSpPr/>
      </dsp:nvSpPr>
      <dsp:spPr>
        <a:xfrm>
          <a:off x="0" y="42474"/>
          <a:ext cx="9645041" cy="720261"/>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BY</a:t>
          </a:r>
          <a:r>
            <a:rPr lang="en-US" sz="32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SECTION</a:t>
          </a:r>
        </a:p>
      </dsp:txBody>
      <dsp:txXfrm>
        <a:off x="35160" y="77634"/>
        <a:ext cx="9574721" cy="649941"/>
      </dsp:txXfrm>
    </dsp:sp>
    <dsp:sp modelId="{B62E6B2A-4D65-4F3C-B3EB-2D06ADA4960B}">
      <dsp:nvSpPr>
        <dsp:cNvPr id="0" name=""/>
        <dsp:cNvSpPr/>
      </dsp:nvSpPr>
      <dsp:spPr>
        <a:xfrm>
          <a:off x="0" y="983705"/>
          <a:ext cx="9645041" cy="2715840"/>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06230" tIns="40640" rIns="227584" bIns="40640" numCol="1" spcCol="1270" anchor="t" anchorCtr="0">
          <a:noAutofit/>
        </a:bodyPr>
        <a:lstStyle/>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Covered Risks (the “Jacket”)</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Exclusions From Coverage</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Schedule A &amp; B</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Conditions</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New &amp; Revised Definitions</a:t>
          </a:r>
        </a:p>
      </dsp:txBody>
      <dsp:txXfrm>
        <a:off x="0" y="983705"/>
        <a:ext cx="9645041" cy="2715840"/>
      </dsp:txXfrm>
    </dsp:sp>
    <dsp:sp modelId="{48D4A9A6-0C71-409C-B2ED-9F57D5FA5AB9}">
      <dsp:nvSpPr>
        <dsp:cNvPr id="0" name=""/>
        <dsp:cNvSpPr/>
      </dsp:nvSpPr>
      <dsp:spPr>
        <a:xfrm>
          <a:off x="0" y="3938692"/>
          <a:ext cx="9645041" cy="720261"/>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LET’S DIVE IN ...</a:t>
          </a:r>
        </a:p>
      </dsp:txBody>
      <dsp:txXfrm>
        <a:off x="35160" y="3973852"/>
        <a:ext cx="9574721" cy="649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B0B75-5A70-4A49-82C7-016DCAEAE110}">
      <dsp:nvSpPr>
        <dsp:cNvPr id="0" name=""/>
        <dsp:cNvSpPr/>
      </dsp:nvSpPr>
      <dsp:spPr>
        <a:xfrm>
          <a:off x="0" y="112789"/>
          <a:ext cx="11624153" cy="745588"/>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COMMITMENT FOR TITLE INSURANCE</a:t>
          </a:r>
        </a:p>
      </dsp:txBody>
      <dsp:txXfrm>
        <a:off x="36397" y="149186"/>
        <a:ext cx="11551359" cy="672794"/>
      </dsp:txXfrm>
    </dsp:sp>
    <dsp:sp modelId="{80D0AFE9-2ED1-4731-9568-0D1CD0F0BB87}">
      <dsp:nvSpPr>
        <dsp:cNvPr id="0" name=""/>
        <dsp:cNvSpPr/>
      </dsp:nvSpPr>
      <dsp:spPr>
        <a:xfrm>
          <a:off x="0" y="882632"/>
          <a:ext cx="11624153" cy="894391"/>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69067" tIns="30480" rIns="170688" bIns="30480" numCol="1" spcCol="1270" anchor="t" anchorCtr="0">
          <a:noAutofit/>
        </a:bodyPr>
        <a:lstStyle/>
        <a:p>
          <a:pPr marL="463550" lvl="1" indent="-463550" algn="l" defTabSz="1066800">
            <a:lnSpc>
              <a:spcPct val="100000"/>
            </a:lnSpc>
            <a:spcBef>
              <a:spcPct val="0"/>
            </a:spcBef>
            <a:spcAft>
              <a:spcPts val="600"/>
            </a:spcAft>
            <a:buChar char="••"/>
          </a:pPr>
          <a:r>
            <a:rPr lang="en-US" sz="2400" b="1" kern="1200" dirty="0">
              <a:solidFill>
                <a:schemeClr val="bg1"/>
              </a:solidFill>
              <a:latin typeface="+mn-lt"/>
              <a:ea typeface="Tahoma" panose="020B0604030504040204" pitchFamily="34" charset="0"/>
              <a:cs typeface="Tahoma" panose="020B0604030504040204" pitchFamily="34" charset="0"/>
            </a:rPr>
            <a:t>Short Form Commitment</a:t>
          </a:r>
        </a:p>
      </dsp:txBody>
      <dsp:txXfrm>
        <a:off x="0" y="882632"/>
        <a:ext cx="11624153" cy="894391"/>
      </dsp:txXfrm>
    </dsp:sp>
    <dsp:sp modelId="{D5F93FE4-228B-4A46-A5F1-DAF245B1B92D}">
      <dsp:nvSpPr>
        <dsp:cNvPr id="0" name=""/>
        <dsp:cNvSpPr/>
      </dsp:nvSpPr>
      <dsp:spPr>
        <a:xfrm>
          <a:off x="0" y="1373446"/>
          <a:ext cx="11624153" cy="757236"/>
        </a:xfrm>
        <a:prstGeom prst="roundRect">
          <a:avLst/>
        </a:prstGeom>
        <a:solidFill>
          <a:schemeClr val="accent4">
            <a:lumMod val="40000"/>
            <a:lumOff val="6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SHORT FORM RESIDENTIAL LOAN POLICY</a:t>
          </a:r>
        </a:p>
      </dsp:txBody>
      <dsp:txXfrm>
        <a:off x="36965" y="1410411"/>
        <a:ext cx="11550223" cy="683306"/>
      </dsp:txXfrm>
    </dsp:sp>
    <dsp:sp modelId="{FFD11253-BB26-498D-AF93-E07C44EF4006}">
      <dsp:nvSpPr>
        <dsp:cNvPr id="0" name=""/>
        <dsp:cNvSpPr/>
      </dsp:nvSpPr>
      <dsp:spPr>
        <a:xfrm>
          <a:off x="0" y="2241731"/>
          <a:ext cx="11624153" cy="757236"/>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HOMEOWNER'S POLICY</a:t>
          </a:r>
        </a:p>
      </dsp:txBody>
      <dsp:txXfrm>
        <a:off x="36965" y="2278696"/>
        <a:ext cx="11550223" cy="683306"/>
      </dsp:txXfrm>
    </dsp:sp>
    <dsp:sp modelId="{554EBDA7-E34C-41ED-96BF-3C827CBDE9E7}">
      <dsp:nvSpPr>
        <dsp:cNvPr id="0" name=""/>
        <dsp:cNvSpPr/>
      </dsp:nvSpPr>
      <dsp:spPr>
        <a:xfrm>
          <a:off x="0" y="3108290"/>
          <a:ext cx="11624153" cy="745588"/>
        </a:xfrm>
        <a:prstGeom prst="roundRect">
          <a:avLst/>
        </a:prstGeom>
        <a:solidFill>
          <a:schemeClr val="accent4">
            <a:lumMod val="75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EXPANDED COVERAGE RESIDENTIAL LOAN POLICY—ASSESSMENTS PRIORITY</a:t>
          </a:r>
        </a:p>
      </dsp:txBody>
      <dsp:txXfrm>
        <a:off x="36397" y="3144687"/>
        <a:ext cx="11551359" cy="672794"/>
      </dsp:txXfrm>
    </dsp:sp>
    <dsp:sp modelId="{D46D9F39-527B-47FE-AB81-20B529A1B25A}">
      <dsp:nvSpPr>
        <dsp:cNvPr id="0" name=""/>
        <dsp:cNvSpPr/>
      </dsp:nvSpPr>
      <dsp:spPr>
        <a:xfrm>
          <a:off x="0" y="4360706"/>
          <a:ext cx="11624153" cy="745588"/>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EXPANDED COVERAGE RESIDENTIAL LOAN POLICY—CURRENT ASSESSMENTS</a:t>
          </a:r>
        </a:p>
      </dsp:txBody>
      <dsp:txXfrm>
        <a:off x="36397" y="4397103"/>
        <a:ext cx="11551359" cy="672794"/>
      </dsp:txXfrm>
    </dsp:sp>
    <dsp:sp modelId="{B5B3C7C4-0D37-4591-B9D7-9317907D3F4D}">
      <dsp:nvSpPr>
        <dsp:cNvPr id="0" name=""/>
        <dsp:cNvSpPr/>
      </dsp:nvSpPr>
      <dsp:spPr>
        <a:xfrm>
          <a:off x="0" y="5109040"/>
          <a:ext cx="11624153" cy="391427"/>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69067" tIns="30480" rIns="170688" bIns="30480" numCol="1" spcCol="1270" anchor="t" anchorCtr="0">
          <a:noAutofit/>
        </a:bodyPr>
        <a:lstStyle/>
        <a:p>
          <a:pPr marL="463550" lvl="1" indent="-463550" algn="l" defTabSz="1066800">
            <a:lnSpc>
              <a:spcPct val="90000"/>
            </a:lnSpc>
            <a:spcBef>
              <a:spcPct val="0"/>
            </a:spcBef>
            <a:spcAft>
              <a:spcPct val="20000"/>
            </a:spcAft>
            <a:buChar char="••"/>
          </a:pPr>
          <a:r>
            <a:rPr lang="en-US" sz="2400" b="1" kern="1200" dirty="0">
              <a:solidFill>
                <a:schemeClr val="bg1"/>
              </a:solidFill>
              <a:latin typeface="+mn-lt"/>
              <a:ea typeface="Tahoma" panose="020B0604030504040204" pitchFamily="34" charset="0"/>
              <a:cs typeface="Tahoma" panose="020B0604030504040204" pitchFamily="34" charset="0"/>
            </a:rPr>
            <a:t>Short Form Expanded Coverage Residential Loan Policy—Current Assessments</a:t>
          </a:r>
        </a:p>
      </dsp:txBody>
      <dsp:txXfrm>
        <a:off x="0" y="5109040"/>
        <a:ext cx="11624153" cy="391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623A-DC16-4EB1-90D0-7D4BCACD32C8}">
      <dsp:nvSpPr>
        <dsp:cNvPr id="0" name=""/>
        <dsp:cNvSpPr/>
      </dsp:nvSpPr>
      <dsp:spPr>
        <a:xfrm>
          <a:off x="0" y="22286"/>
          <a:ext cx="11444613" cy="957626"/>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Underwriter Training &amp; Guidance</a:t>
          </a:r>
        </a:p>
      </dsp:txBody>
      <dsp:txXfrm>
        <a:off x="46747" y="69033"/>
        <a:ext cx="11351119" cy="864132"/>
      </dsp:txXfrm>
    </dsp:sp>
    <dsp:sp modelId="{83390F31-F3D9-4A00-853A-044442F355A4}">
      <dsp:nvSpPr>
        <dsp:cNvPr id="0" name=""/>
        <dsp:cNvSpPr/>
      </dsp:nvSpPr>
      <dsp:spPr>
        <a:xfrm>
          <a:off x="0" y="1135433"/>
          <a:ext cx="11444613" cy="957626"/>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Production Software Updates</a:t>
          </a:r>
        </a:p>
      </dsp:txBody>
      <dsp:txXfrm>
        <a:off x="46747" y="1182180"/>
        <a:ext cx="11351119" cy="864132"/>
      </dsp:txXfrm>
    </dsp:sp>
    <dsp:sp modelId="{AD787054-8741-4BC4-AEDA-C5531DCC7466}">
      <dsp:nvSpPr>
        <dsp:cNvPr id="0" name=""/>
        <dsp:cNvSpPr/>
      </dsp:nvSpPr>
      <dsp:spPr>
        <a:xfrm>
          <a:off x="0" y="2248580"/>
          <a:ext cx="11444613" cy="957626"/>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ALTA News and Information</a:t>
          </a:r>
        </a:p>
      </dsp:txBody>
      <dsp:txXfrm>
        <a:off x="46747" y="2295327"/>
        <a:ext cx="11351119" cy="864132"/>
      </dsp:txXfrm>
    </dsp:sp>
    <dsp:sp modelId="{ABC15854-B665-4F78-BA9E-56D97529D3E5}">
      <dsp:nvSpPr>
        <dsp:cNvPr id="0" name=""/>
        <dsp:cNvSpPr/>
      </dsp:nvSpPr>
      <dsp:spPr>
        <a:xfrm>
          <a:off x="0" y="3361726"/>
          <a:ext cx="11444613" cy="957626"/>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ALTA Policy Forms Online at alta.org/policy-forms</a:t>
          </a:r>
        </a:p>
      </dsp:txBody>
      <dsp:txXfrm>
        <a:off x="46747" y="3408473"/>
        <a:ext cx="11351119" cy="864132"/>
      </dsp:txXfrm>
    </dsp:sp>
    <dsp:sp modelId="{0C6FC9C7-1C62-4FA5-8CE2-469E86A5C763}">
      <dsp:nvSpPr>
        <dsp:cNvPr id="0" name=""/>
        <dsp:cNvSpPr/>
      </dsp:nvSpPr>
      <dsp:spPr>
        <a:xfrm>
          <a:off x="0" y="4319353"/>
          <a:ext cx="11444613"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366"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US" sz="3200" b="1" kern="1200" dirty="0">
            <a:solidFill>
              <a:schemeClr val="tx1"/>
            </a:solidFill>
            <a:latin typeface="Arial Narrow" panose="020B0606020202030204" pitchFamily="34" charset="0"/>
          </a:endParaRPr>
        </a:p>
      </dsp:txBody>
      <dsp:txXfrm>
        <a:off x="0" y="4319353"/>
        <a:ext cx="11444613" cy="894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A37CD-CD1D-4099-A7B9-2BADF8605E71}"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312BF-082F-4D30-913A-380BF5441A11}" type="slidenum">
              <a:rPr lang="en-US" smtClean="0"/>
              <a:t>‹#›</a:t>
            </a:fld>
            <a:endParaRPr lang="en-US"/>
          </a:p>
        </p:txBody>
      </p:sp>
    </p:spTree>
    <p:extLst>
      <p:ext uri="{BB962C8B-B14F-4D97-AF65-F5344CB8AC3E}">
        <p14:creationId xmlns:p14="http://schemas.microsoft.com/office/powerpoint/2010/main" val="19513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2</a:t>
            </a:fld>
            <a:endParaRPr lang="en-US"/>
          </a:p>
        </p:txBody>
      </p:sp>
    </p:spTree>
    <p:extLst>
      <p:ext uri="{BB962C8B-B14F-4D97-AF65-F5344CB8AC3E}">
        <p14:creationId xmlns:p14="http://schemas.microsoft.com/office/powerpoint/2010/main" val="218418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38</a:t>
            </a:fld>
            <a:endParaRPr lang="en-US"/>
          </a:p>
        </p:txBody>
      </p:sp>
    </p:spTree>
    <p:extLst>
      <p:ext uri="{BB962C8B-B14F-4D97-AF65-F5344CB8AC3E}">
        <p14:creationId xmlns:p14="http://schemas.microsoft.com/office/powerpoint/2010/main" val="376378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42</a:t>
            </a:fld>
            <a:endParaRPr lang="en-US"/>
          </a:p>
        </p:txBody>
      </p:sp>
    </p:spTree>
    <p:extLst>
      <p:ext uri="{BB962C8B-B14F-4D97-AF65-F5344CB8AC3E}">
        <p14:creationId xmlns:p14="http://schemas.microsoft.com/office/powerpoint/2010/main" val="313849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43</a:t>
            </a:fld>
            <a:endParaRPr lang="en-US"/>
          </a:p>
        </p:txBody>
      </p:sp>
    </p:spTree>
    <p:extLst>
      <p:ext uri="{BB962C8B-B14F-4D97-AF65-F5344CB8AC3E}">
        <p14:creationId xmlns:p14="http://schemas.microsoft.com/office/powerpoint/2010/main" val="393365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44</a:t>
            </a:fld>
            <a:endParaRPr lang="en-US"/>
          </a:p>
        </p:txBody>
      </p:sp>
    </p:spTree>
    <p:extLst>
      <p:ext uri="{BB962C8B-B14F-4D97-AF65-F5344CB8AC3E}">
        <p14:creationId xmlns:p14="http://schemas.microsoft.com/office/powerpoint/2010/main" val="21027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45</a:t>
            </a:fld>
            <a:endParaRPr lang="en-US"/>
          </a:p>
        </p:txBody>
      </p:sp>
    </p:spTree>
    <p:extLst>
      <p:ext uri="{BB962C8B-B14F-4D97-AF65-F5344CB8AC3E}">
        <p14:creationId xmlns:p14="http://schemas.microsoft.com/office/powerpoint/2010/main" val="393960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38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781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54</a:t>
            </a:fld>
            <a:endParaRPr lang="en-US"/>
          </a:p>
        </p:txBody>
      </p:sp>
    </p:spTree>
    <p:extLst>
      <p:ext uri="{BB962C8B-B14F-4D97-AF65-F5344CB8AC3E}">
        <p14:creationId xmlns:p14="http://schemas.microsoft.com/office/powerpoint/2010/main" val="425161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56</a:t>
            </a:fld>
            <a:endParaRPr lang="en-US"/>
          </a:p>
        </p:txBody>
      </p:sp>
    </p:spTree>
    <p:extLst>
      <p:ext uri="{BB962C8B-B14F-4D97-AF65-F5344CB8AC3E}">
        <p14:creationId xmlns:p14="http://schemas.microsoft.com/office/powerpoint/2010/main" val="233222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443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6</a:t>
            </a:fld>
            <a:endParaRPr lang="en-US"/>
          </a:p>
        </p:txBody>
      </p:sp>
    </p:spTree>
    <p:extLst>
      <p:ext uri="{BB962C8B-B14F-4D97-AF65-F5344CB8AC3E}">
        <p14:creationId xmlns:p14="http://schemas.microsoft.com/office/powerpoint/2010/main" val="60979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312BF-082F-4D30-913A-380BF5441A11}" type="slidenum">
              <a:rPr lang="en-US" smtClean="0"/>
              <a:t>7</a:t>
            </a:fld>
            <a:endParaRPr lang="en-US"/>
          </a:p>
        </p:txBody>
      </p:sp>
    </p:spTree>
    <p:extLst>
      <p:ext uri="{BB962C8B-B14F-4D97-AF65-F5344CB8AC3E}">
        <p14:creationId xmlns:p14="http://schemas.microsoft.com/office/powerpoint/2010/main" val="319909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11</a:t>
            </a:fld>
            <a:endParaRPr lang="en-US"/>
          </a:p>
        </p:txBody>
      </p:sp>
    </p:spTree>
    <p:extLst>
      <p:ext uri="{BB962C8B-B14F-4D97-AF65-F5344CB8AC3E}">
        <p14:creationId xmlns:p14="http://schemas.microsoft.com/office/powerpoint/2010/main" val="28857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14</a:t>
            </a:fld>
            <a:endParaRPr lang="en-US"/>
          </a:p>
        </p:txBody>
      </p:sp>
    </p:spTree>
    <p:extLst>
      <p:ext uri="{BB962C8B-B14F-4D97-AF65-F5344CB8AC3E}">
        <p14:creationId xmlns:p14="http://schemas.microsoft.com/office/powerpoint/2010/main" val="115412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17</a:t>
            </a:fld>
            <a:endParaRPr lang="en-US"/>
          </a:p>
        </p:txBody>
      </p:sp>
    </p:spTree>
    <p:extLst>
      <p:ext uri="{BB962C8B-B14F-4D97-AF65-F5344CB8AC3E}">
        <p14:creationId xmlns:p14="http://schemas.microsoft.com/office/powerpoint/2010/main" val="23834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18</a:t>
            </a:fld>
            <a:endParaRPr lang="en-US"/>
          </a:p>
        </p:txBody>
      </p:sp>
    </p:spTree>
    <p:extLst>
      <p:ext uri="{BB962C8B-B14F-4D97-AF65-F5344CB8AC3E}">
        <p14:creationId xmlns:p14="http://schemas.microsoft.com/office/powerpoint/2010/main" val="387289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21</a:t>
            </a:fld>
            <a:endParaRPr lang="en-US"/>
          </a:p>
        </p:txBody>
      </p:sp>
    </p:spTree>
    <p:extLst>
      <p:ext uri="{BB962C8B-B14F-4D97-AF65-F5344CB8AC3E}">
        <p14:creationId xmlns:p14="http://schemas.microsoft.com/office/powerpoint/2010/main" val="233190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35</a:t>
            </a:fld>
            <a:endParaRPr lang="en-US"/>
          </a:p>
        </p:txBody>
      </p:sp>
    </p:spTree>
    <p:extLst>
      <p:ext uri="{BB962C8B-B14F-4D97-AF65-F5344CB8AC3E}">
        <p14:creationId xmlns:p14="http://schemas.microsoft.com/office/powerpoint/2010/main" val="47833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48B7F-C22E-4DB3-A967-98D41ADB3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F9C6EC1-5C9F-47C6-9321-94ECB2B02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32B9F6E-BCA9-4587-A4DD-1DD2BBE5D05B}"/>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2A6BAAB0-34C2-45D5-B31D-556124C6F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600285-E50B-4373-8590-F300C44CFEEE}"/>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7834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6495BF-F72D-47CA-A9BF-EC201CFA27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41C9298-AEE0-4AA2-8454-4151358E0D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FF4867-9E7C-4795-B25F-8C3B87B8BA1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128588F8-9741-492F-9B93-165456774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913EDD-416E-4CCC-A65D-F003A7CEA9A6}"/>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9397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1043778-17A2-4119-AC41-2180C5462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7A7F0A2-45CC-4C19-95D9-624B03590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3F53CA9-6185-41F3-BA74-47E59A1156E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3FECFA3A-64CD-466F-A0CE-99A8AC018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C9111B9-072D-48C2-8CF1-23FFE15FAF14}"/>
              </a:ext>
            </a:extLst>
          </p:cNvPr>
          <p:cNvSpPr>
            <a:spLocks noGrp="1"/>
          </p:cNvSpPr>
          <p:nvPr>
            <p:ph type="sldNum" sz="quarter" idx="12"/>
          </p:nvPr>
        </p:nvSpPr>
        <p:spPr/>
        <p:txBody>
          <a:bodyPr/>
          <a:lstStyle>
            <a:lvl1pPr>
              <a:defRPr>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94799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FBB16B-6ED4-400E-B4E4-03F6C755B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B73AA1-0882-4CD3-ABE4-3745844278FE}"/>
              </a:ext>
            </a:extLst>
          </p:cNvPr>
          <p:cNvSpPr>
            <a:spLocks noGrp="1"/>
          </p:cNvSpPr>
          <p:nvPr>
            <p:ph idx="1"/>
          </p:nvPr>
        </p:nvSpPr>
        <p:spPr/>
        <p:txBody>
          <a:bodyPr lIns="182880"/>
          <a:lstStyle>
            <a:lvl1pPr>
              <a:defRPr sz="3600" b="0"/>
            </a:lvl1pPr>
            <a:lvl2pPr>
              <a:defRPr sz="32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C99D007-C552-435D-87D0-3C6221AE5CF3}"/>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42EB99BF-E971-4BD4-9D49-B2F86EEC2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8091C4-C31E-4F50-BE7F-8CAD2A2F9509}"/>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9527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09CD60-6994-460D-B3B8-CFDB9563BB6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FCDFCFA4-EEE4-4992-9FA5-AEB49CCE98E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35596E3D-4B8B-488E-8047-0DF3A6AD4E68}"/>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C954AAB7-EB48-4DC0-B769-D26A824B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397326-E8C3-4330-AE98-CF5D6DE8FBA1}"/>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3241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08EA7-7179-4FC4-9BC0-2CDC5B6A8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35D8841-079A-42A4-BC9F-A8164403B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58572B2-C1BC-4A4F-AB26-20CCFFB47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DBBFC25-B6AE-449A-9F63-7CE9C95235EF}"/>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 xmlns:a16="http://schemas.microsoft.com/office/drawing/2014/main" id="{C4E1361C-5BE9-4D6D-99C9-97C63BB2D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9F3FF6-8854-49E2-AE30-FC2C6DDFCACC}"/>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243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1A3679-6677-4C3C-A7A8-B1838785C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A01E3F3-F2FC-4FF4-A8C9-C3424E205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9FF1D94-6725-4C79-976F-B91B58A58E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461623-89B0-4EB4-898C-15045C56C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F8D7D97-227F-4783-AD4D-CDC182403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424F54B-AEE1-42B8-AA4C-216167662F05}"/>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8" name="Footer Placeholder 7">
            <a:extLst>
              <a:ext uri="{FF2B5EF4-FFF2-40B4-BE49-F238E27FC236}">
                <a16:creationId xmlns="" xmlns:a16="http://schemas.microsoft.com/office/drawing/2014/main" id="{58993FD5-DBA3-4861-A291-AF9DBE2A3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9B0B55E-1991-438D-B3B7-466A5D82499E}"/>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71987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4861F-5664-46CC-B70C-2251431C3C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19EE01A-A791-4A40-B5F6-09A148D1E4A3}"/>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4" name="Footer Placeholder 3">
            <a:extLst>
              <a:ext uri="{FF2B5EF4-FFF2-40B4-BE49-F238E27FC236}">
                <a16:creationId xmlns="" xmlns:a16="http://schemas.microsoft.com/office/drawing/2014/main" id="{2AD47217-D5EB-45E3-8928-B37B5A664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B168D8D-CCA1-4BD9-876E-7D045D546010}"/>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76108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8691C5-2B63-4C3D-94F4-A89BA7114808}"/>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3" name="Footer Placeholder 2">
            <a:extLst>
              <a:ext uri="{FF2B5EF4-FFF2-40B4-BE49-F238E27FC236}">
                <a16:creationId xmlns="" xmlns:a16="http://schemas.microsoft.com/office/drawing/2014/main" id="{EDE687A8-24B1-40B7-B013-2EDC793DE5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930C601-B507-4096-8F9D-C6BACCA9E4C4}"/>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21994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8FE0DF-8522-4949-8370-2816389F9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8350E6-9D40-4054-8920-6063541CE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78D1435-FFE4-4D63-A570-E7E75BD70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CCE7C3-CEC4-48F0-B564-36C6123B942A}"/>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 xmlns:a16="http://schemas.microsoft.com/office/drawing/2014/main" id="{2568765A-5171-42F6-BDBD-15947CD20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598B76-3147-4CBC-91AB-1B05F375192A}"/>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28980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F0C5C2-BBC4-4906-9C1C-151732BA4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07CB66B-5CD2-4BC1-8631-3CACA3B90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5E540C2-208F-44D4-8A37-ADDD987CE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4A32A12-C09D-439B-AFBF-5AE96F4AA9D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 xmlns:a16="http://schemas.microsoft.com/office/drawing/2014/main" id="{3F11BFD5-5D44-4A54-B89D-DF8CDA24C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8353B6B-7897-4938-82A1-285C9DE1313E}"/>
              </a:ext>
            </a:extLst>
          </p:cNvPr>
          <p:cNvSpPr>
            <a:spLocks noGrp="1"/>
          </p:cNvSpPr>
          <p:nvPr>
            <p:ph type="sldNum" sz="quarter" idx="12"/>
          </p:nvPr>
        </p:nvSpPr>
        <p:spPr/>
        <p:txBody>
          <a:bodyPr/>
          <a:lstStyle>
            <a:lvl1pPr>
              <a:defRPr>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2220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E6211D6-5803-4EFE-A240-5060CEC69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79CABE70-3BA6-4B5D-A253-2C4029AA6AE5}"/>
              </a:ext>
            </a:extLst>
          </p:cNvPr>
          <p:cNvSpPr>
            <a:spLocks noGrp="1"/>
          </p:cNvSpPr>
          <p:nvPr>
            <p:ph type="body" idx="1"/>
          </p:nvPr>
        </p:nvSpPr>
        <p:spPr>
          <a:xfrm>
            <a:off x="838200" y="1825625"/>
            <a:ext cx="10515600" cy="4351338"/>
          </a:xfrm>
          <a:prstGeom prst="rect">
            <a:avLst/>
          </a:prstGeom>
        </p:spPr>
        <p:txBody>
          <a:bodyPr vert="horz" lIns="182880" tIns="91440" rIns="9144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1B562FE-D9FD-45E3-80D1-802AF61AD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r>
              <a:rPr lang="en-US"/>
              <a:t>06/02/23</a:t>
            </a:r>
            <a:endParaRPr lang="en-US" dirty="0"/>
          </a:p>
        </p:txBody>
      </p:sp>
      <p:sp>
        <p:nvSpPr>
          <p:cNvPr id="5" name="Footer Placeholder 4">
            <a:extLst>
              <a:ext uri="{FF2B5EF4-FFF2-40B4-BE49-F238E27FC236}">
                <a16:creationId xmlns="" xmlns:a16="http://schemas.microsoft.com/office/drawing/2014/main" id="{7FB52736-5F7A-4E63-BACE-1C5A97259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E2D3932-9599-4748-820E-BF9AAE17C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D62D2D0E-C45E-4E32-99DA-FDF85877E18A}" type="slidenum">
              <a:rPr lang="en-US" smtClean="0"/>
              <a:pPr/>
              <a:t>‹#›</a:t>
            </a:fld>
            <a:endParaRPr lang="en-US" dirty="0"/>
          </a:p>
        </p:txBody>
      </p:sp>
      <p:pic>
        <p:nvPicPr>
          <p:cNvPr id="8" name="Picture 7" descr="Text&#10;&#10;Description automatically generated">
            <a:extLst>
              <a:ext uri="{FF2B5EF4-FFF2-40B4-BE49-F238E27FC236}">
                <a16:creationId xmlns="" xmlns:a16="http://schemas.microsoft.com/office/drawing/2014/main" id="{14FB6110-8EFC-4486-AC65-0017D01435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60137" y="365125"/>
            <a:ext cx="1693663" cy="416744"/>
          </a:xfrm>
          <a:prstGeom prst="rect">
            <a:avLst/>
          </a:prstGeom>
        </p:spPr>
      </p:pic>
    </p:spTree>
    <p:extLst>
      <p:ext uri="{BB962C8B-B14F-4D97-AF65-F5344CB8AC3E}">
        <p14:creationId xmlns:p14="http://schemas.microsoft.com/office/powerpoint/2010/main" val="2907818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800"/>
        </a:spcBef>
        <a:buFont typeface="Arial" panose="020B0604020202020204" pitchFamily="34" charset="0"/>
        <a:buChar char="•"/>
        <a:defRPr sz="36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3548417-90DE-4A37-BDEA-58003067A574}"/>
              </a:ext>
            </a:extLst>
          </p:cNvPr>
          <p:cNvSpPr txBox="1"/>
          <p:nvPr/>
        </p:nvSpPr>
        <p:spPr>
          <a:xfrm>
            <a:off x="306404" y="352922"/>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sp>
        <p:nvSpPr>
          <p:cNvPr id="6" name="Title 5">
            <a:extLst>
              <a:ext uri="{FF2B5EF4-FFF2-40B4-BE49-F238E27FC236}">
                <a16:creationId xmlns="" xmlns:a16="http://schemas.microsoft.com/office/drawing/2014/main" id="{DB8B54DC-2D15-4CE6-8468-5C83C46CF6D7}"/>
              </a:ext>
            </a:extLst>
          </p:cNvPr>
          <p:cNvSpPr>
            <a:spLocks noGrp="1"/>
          </p:cNvSpPr>
          <p:nvPr>
            <p:ph type="ctrTitle"/>
          </p:nvPr>
        </p:nvSpPr>
        <p:spPr/>
        <p:txBody>
          <a:bodyPr>
            <a:normAutofit/>
          </a:bodyPr>
          <a:lstStyle/>
          <a:p>
            <a:r>
              <a:rPr lang="en-US" dirty="0">
                <a:solidFill>
                  <a:schemeClr val="bg1"/>
                </a:solidFill>
                <a:latin typeface="+mn-lt"/>
              </a:rPr>
              <a:t>ALTA 2021 Forms and Endorsements</a:t>
            </a:r>
          </a:p>
        </p:txBody>
      </p:sp>
      <p:sp>
        <p:nvSpPr>
          <p:cNvPr id="7" name="Subtitle 6">
            <a:extLst>
              <a:ext uri="{FF2B5EF4-FFF2-40B4-BE49-F238E27FC236}">
                <a16:creationId xmlns="" xmlns:a16="http://schemas.microsoft.com/office/drawing/2014/main" id="{567B397D-7143-4B1A-8003-61D1132AC578}"/>
              </a:ext>
            </a:extLst>
          </p:cNvPr>
          <p:cNvSpPr>
            <a:spLocks noGrp="1"/>
          </p:cNvSpPr>
          <p:nvPr>
            <p:ph type="subTitle" idx="1"/>
          </p:nvPr>
        </p:nvSpPr>
        <p:spPr/>
        <p:txBody>
          <a:bodyPr/>
          <a:lstStyle/>
          <a:p>
            <a:r>
              <a:rPr lang="en-US" dirty="0">
                <a:solidFill>
                  <a:srgbClr val="FFC000"/>
                </a:solidFill>
              </a:rPr>
              <a:t>,</a:t>
            </a:r>
          </a:p>
          <a:p>
            <a:r>
              <a:rPr lang="en-US" sz="2400" dirty="0">
                <a:solidFill>
                  <a:schemeClr val="bg1"/>
                </a:solidFill>
                <a:ea typeface="+mj-ea"/>
                <a:cs typeface="+mj-cs"/>
              </a:rPr>
              <a:t>WHAT YOU NEED TO KNOW ABOUT THE </a:t>
            </a:r>
            <a:br>
              <a:rPr lang="en-US" sz="2400" dirty="0">
                <a:solidFill>
                  <a:schemeClr val="bg1"/>
                </a:solidFill>
                <a:ea typeface="+mj-ea"/>
                <a:cs typeface="+mj-cs"/>
              </a:rPr>
            </a:br>
            <a:r>
              <a:rPr lang="en-US" sz="2400" dirty="0">
                <a:solidFill>
                  <a:schemeClr val="bg1"/>
                </a:solidFill>
                <a:ea typeface="+mj-ea"/>
                <a:cs typeface="+mj-cs"/>
              </a:rPr>
              <a:t>2021 ALTA POLICY FORMS</a:t>
            </a:r>
            <a:endParaRPr lang="en-US" dirty="0">
              <a:solidFill>
                <a:schemeClr val="bg1"/>
              </a:solidFill>
            </a:endParaRPr>
          </a:p>
          <a:p>
            <a:endParaRPr lang="en-US" dirty="0"/>
          </a:p>
        </p:txBody>
      </p:sp>
    </p:spTree>
    <p:extLst>
      <p:ext uri="{BB962C8B-B14F-4D97-AF65-F5344CB8AC3E}">
        <p14:creationId xmlns:p14="http://schemas.microsoft.com/office/powerpoint/2010/main" val="18878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4026E4B-6F2B-4EC1-BA89-7D9DB27C8998}"/>
              </a:ext>
            </a:extLst>
          </p:cNvPr>
          <p:cNvSpPr>
            <a:spLocks noGrp="1"/>
          </p:cNvSpPr>
          <p:nvPr>
            <p:ph type="title"/>
          </p:nvPr>
        </p:nvSpPr>
        <p:spPr>
          <a:xfrm>
            <a:off x="483108" y="251661"/>
            <a:ext cx="10756392" cy="1165860"/>
          </a:xfrm>
        </p:spPr>
        <p:txBody>
          <a:bodyPr>
            <a:noAutofit/>
          </a:bodyPr>
          <a:lstStyle/>
          <a:p>
            <a:pPr algn="l"/>
            <a:r>
              <a:rPr lang="en-US" sz="4000" b="1" dirty="0">
                <a:solidFill>
                  <a:srgbClr val="EEB111"/>
                </a:solidFill>
                <a:latin typeface="+mn-lt"/>
                <a:ea typeface="Tahoma" panose="020B0604030504040204" pitchFamily="34" charset="0"/>
                <a:cs typeface="Tahoma" panose="020B0604030504040204" pitchFamily="34" charset="0"/>
              </a:rPr>
              <a:t>NEW POLICY JACKET INTRODUCTORY </a:t>
            </a:r>
            <a:br>
              <a:rPr lang="en-US" sz="4000" b="1" dirty="0">
                <a:solidFill>
                  <a:srgbClr val="EEB111"/>
                </a:solidFill>
                <a:latin typeface="+mn-lt"/>
                <a:ea typeface="Tahoma" panose="020B0604030504040204" pitchFamily="34" charset="0"/>
                <a:cs typeface="Tahoma" panose="020B0604030504040204" pitchFamily="34" charset="0"/>
              </a:rPr>
            </a:br>
            <a:r>
              <a:rPr lang="en-US" sz="4000" b="1" dirty="0">
                <a:solidFill>
                  <a:srgbClr val="EEB111"/>
                </a:solidFill>
                <a:latin typeface="+mn-lt"/>
                <a:ea typeface="Tahoma" panose="020B0604030504040204" pitchFamily="34" charset="0"/>
                <a:cs typeface="Tahoma" panose="020B0604030504040204" pitchFamily="34" charset="0"/>
              </a:rPr>
              <a:t>LANGUAGE</a:t>
            </a:r>
          </a:p>
        </p:txBody>
      </p:sp>
      <p:sp>
        <p:nvSpPr>
          <p:cNvPr id="5" name="TextBox 4">
            <a:extLst>
              <a:ext uri="{FF2B5EF4-FFF2-40B4-BE49-F238E27FC236}">
                <a16:creationId xmlns="" xmlns:a16="http://schemas.microsoft.com/office/drawing/2014/main" id="{F5778845-6069-480B-981E-12CA3D24910F}"/>
              </a:ext>
            </a:extLst>
          </p:cNvPr>
          <p:cNvSpPr txBox="1"/>
          <p:nvPr/>
        </p:nvSpPr>
        <p:spPr>
          <a:xfrm>
            <a:off x="335280" y="1600401"/>
            <a:ext cx="11521440" cy="3333220"/>
          </a:xfrm>
          <a:prstGeom prst="rect">
            <a:avLst/>
          </a:prstGeom>
          <a:noFill/>
        </p:spPr>
        <p:txBody>
          <a:bodyPr wrap="square">
            <a:spAutoFit/>
          </a:bodyPr>
          <a:lstStyle/>
          <a:p>
            <a:pPr marL="342900" indent="-342900">
              <a:lnSpc>
                <a:spcPct val="107000"/>
              </a:lnSpc>
              <a:spcAft>
                <a:spcPts val="800"/>
              </a:spcAft>
              <a:buFont typeface="Symbol" panose="05050102010706020507" pitchFamily="18" charset="2"/>
              <a:buChar char=""/>
            </a:pPr>
            <a:r>
              <a:rPr lang="en-US" sz="3200" dirty="0">
                <a:solidFill>
                  <a:schemeClr val="bg1"/>
                </a:solidFill>
                <a:latin typeface="Calibri" panose="020F0502020204030204" pitchFamily="34" charset="0"/>
                <a:cs typeface="Times New Roman" panose="02020603050405020304" pitchFamily="18" charset="0"/>
              </a:rPr>
              <a:t>Both the new Owner Policy (“OP”) and new Loan Policy (“LP”) begin by effectively incorporating coverage provided by the Policy Authentication Endorsement (ALTA 39)</a:t>
            </a:r>
          </a:p>
          <a:p>
            <a:pPr marL="342900" marR="0" lvl="0" indent="-342900">
              <a:lnSpc>
                <a:spcPct val="107000"/>
              </a:lnSpc>
              <a:spcBef>
                <a:spcPts val="0"/>
              </a:spcBef>
              <a:spcAft>
                <a:spcPts val="800"/>
              </a:spcAft>
              <a:buFont typeface="Symbol" panose="05050102010706020507" pitchFamily="18" charset="2"/>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long as the Insurer issues the policy with a Policy Number and Date of Policy, the policy is valid even if issued electronically or without any signatures</a:t>
            </a:r>
          </a:p>
        </p:txBody>
      </p:sp>
    </p:spTree>
    <p:extLst>
      <p:ext uri="{BB962C8B-B14F-4D97-AF65-F5344CB8AC3E}">
        <p14:creationId xmlns:p14="http://schemas.microsoft.com/office/powerpoint/2010/main" val="3357379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06CF150-A584-334A-AD64-9F49D7B06D46}"/>
              </a:ext>
            </a:extLst>
          </p:cNvPr>
          <p:cNvSpPr txBox="1">
            <a:spLocks/>
          </p:cNvSpPr>
          <p:nvPr/>
        </p:nvSpPr>
        <p:spPr>
          <a:xfrm>
            <a:off x="536448" y="37577"/>
            <a:ext cx="11361921" cy="109859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NEW </a:t>
            </a:r>
            <a:r>
              <a:rPr lang="en-US" sz="4300" b="1" dirty="0">
                <a:solidFill>
                  <a:srgbClr val="EEB111"/>
                </a:solidFill>
                <a:latin typeface="+mn-lt"/>
                <a:ea typeface="Tahoma" panose="020B0604030504040204" pitchFamily="34" charset="0"/>
                <a:cs typeface="Tahoma" panose="020B0604030504040204" pitchFamily="34" charset="0"/>
              </a:rPr>
              <a:t>POLICY</a:t>
            </a:r>
            <a:r>
              <a:rPr lang="en-US" sz="4400" b="1" dirty="0">
                <a:solidFill>
                  <a:srgbClr val="EEB111"/>
                </a:solidFill>
                <a:latin typeface="+mn-lt"/>
                <a:ea typeface="Tahoma" panose="020B0604030504040204" pitchFamily="34" charset="0"/>
                <a:cs typeface="Tahoma" panose="020B0604030504040204" pitchFamily="34" charset="0"/>
              </a:rPr>
              <a:t> JACKET INTRODUCTORY </a:t>
            </a:r>
          </a:p>
          <a:p>
            <a:pPr algn="l"/>
            <a:r>
              <a:rPr lang="en-US" sz="4400" b="1" dirty="0">
                <a:solidFill>
                  <a:srgbClr val="EEB111"/>
                </a:solidFill>
                <a:latin typeface="+mn-lt"/>
                <a:ea typeface="Tahoma" panose="020B0604030504040204" pitchFamily="34" charset="0"/>
                <a:cs typeface="Tahoma" panose="020B0604030504040204" pitchFamily="34" charset="0"/>
              </a:rPr>
              <a:t>LANGUAGE</a:t>
            </a:r>
          </a:p>
        </p:txBody>
      </p:sp>
      <p:pic>
        <p:nvPicPr>
          <p:cNvPr id="7" name="Picture 6">
            <a:extLst>
              <a:ext uri="{FF2B5EF4-FFF2-40B4-BE49-F238E27FC236}">
                <a16:creationId xmlns="" xmlns:a16="http://schemas.microsoft.com/office/drawing/2014/main" id="{B8EDBB27-B3F0-4100-B9CB-30D3B18FB988}"/>
              </a:ext>
            </a:extLst>
          </p:cNvPr>
          <p:cNvPicPr>
            <a:picLocks noChangeAspect="1"/>
          </p:cNvPicPr>
          <p:nvPr/>
        </p:nvPicPr>
        <p:blipFill>
          <a:blip r:embed="rId3"/>
          <a:stretch>
            <a:fillRect/>
          </a:stretch>
        </p:blipFill>
        <p:spPr>
          <a:xfrm>
            <a:off x="1716811" y="4050663"/>
            <a:ext cx="8375879" cy="2581630"/>
          </a:xfrm>
          <a:prstGeom prst="rect">
            <a:avLst/>
          </a:prstGeom>
          <a:ln w="88900">
            <a:solidFill>
              <a:srgbClr val="00B050"/>
            </a:solidFill>
          </a:ln>
        </p:spPr>
      </p:pic>
      <p:pic>
        <p:nvPicPr>
          <p:cNvPr id="9" name="Picture 8">
            <a:extLst>
              <a:ext uri="{FF2B5EF4-FFF2-40B4-BE49-F238E27FC236}">
                <a16:creationId xmlns="" xmlns:a16="http://schemas.microsoft.com/office/drawing/2014/main" id="{F2F8E8CA-7CA2-4464-9AE7-1B9F944E1658}"/>
              </a:ext>
            </a:extLst>
          </p:cNvPr>
          <p:cNvPicPr>
            <a:picLocks noChangeAspect="1"/>
          </p:cNvPicPr>
          <p:nvPr/>
        </p:nvPicPr>
        <p:blipFill>
          <a:blip r:embed="rId4"/>
          <a:stretch>
            <a:fillRect/>
          </a:stretch>
        </p:blipFill>
        <p:spPr>
          <a:xfrm>
            <a:off x="1716811" y="1297236"/>
            <a:ext cx="8375878" cy="2592360"/>
          </a:xfrm>
          <a:prstGeom prst="rect">
            <a:avLst/>
          </a:prstGeom>
          <a:ln w="88900">
            <a:solidFill>
              <a:srgbClr val="EEB111"/>
            </a:solidFill>
          </a:ln>
        </p:spPr>
      </p:pic>
    </p:spTree>
    <p:extLst>
      <p:ext uri="{BB962C8B-B14F-4D97-AF65-F5344CB8AC3E}">
        <p14:creationId xmlns:p14="http://schemas.microsoft.com/office/powerpoint/2010/main" val="362117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E8C7063-2C09-44D8-A585-AE548C976108}"/>
              </a:ext>
            </a:extLst>
          </p:cNvPr>
          <p:cNvSpPr txBox="1"/>
          <p:nvPr/>
        </p:nvSpPr>
        <p:spPr>
          <a:xfrm>
            <a:off x="622300" y="2967335"/>
            <a:ext cx="10960099"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COVERED RISKS</a:t>
            </a:r>
          </a:p>
        </p:txBody>
      </p:sp>
    </p:spTree>
    <p:extLst>
      <p:ext uri="{BB962C8B-B14F-4D97-AF65-F5344CB8AC3E}">
        <p14:creationId xmlns:p14="http://schemas.microsoft.com/office/powerpoint/2010/main" val="19537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832805F-CBA4-4A92-9845-8A86DD2608BC}"/>
              </a:ext>
            </a:extLst>
          </p:cNvPr>
          <p:cNvSpPr>
            <a:spLocks noGrp="1"/>
          </p:cNvSpPr>
          <p:nvPr>
            <p:ph type="title"/>
          </p:nvPr>
        </p:nvSpPr>
        <p:spPr>
          <a:xfrm>
            <a:off x="533400" y="0"/>
            <a:ext cx="10637520" cy="939800"/>
          </a:xfrm>
        </p:spPr>
        <p:txBody>
          <a:bodyPr>
            <a:normAutofit/>
          </a:bodyPr>
          <a:lstStyle/>
          <a:p>
            <a:r>
              <a:rPr lang="en-US" b="1" dirty="0">
                <a:solidFill>
                  <a:srgbClr val="EEB111"/>
                </a:solidFill>
                <a:latin typeface="+mn-lt"/>
                <a:ea typeface="Tahoma" panose="020B0604030504040204" pitchFamily="34" charset="0"/>
                <a:cs typeface="Tahoma" panose="020B0604030504040204" pitchFamily="34" charset="0"/>
              </a:rPr>
              <a:t>COVERED RISK 2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5" name="Content Placeholder 4">
            <a:extLst>
              <a:ext uri="{FF2B5EF4-FFF2-40B4-BE49-F238E27FC236}">
                <a16:creationId xmlns="" xmlns:a16="http://schemas.microsoft.com/office/drawing/2014/main" id="{E4A7EDB2-2C12-4E01-994D-0D771D476E38}"/>
              </a:ext>
            </a:extLst>
          </p:cNvPr>
          <p:cNvSpPr>
            <a:spLocks noGrp="1"/>
          </p:cNvSpPr>
          <p:nvPr>
            <p:ph idx="1"/>
          </p:nvPr>
        </p:nvSpPr>
        <p:spPr>
          <a:xfrm>
            <a:off x="254000" y="1597025"/>
            <a:ext cx="11796486" cy="4901746"/>
          </a:xfrm>
        </p:spPr>
        <p:txBody>
          <a:bodyPr>
            <a:normAutofit fontScale="55000" lnSpcReduction="20000"/>
          </a:bodyPr>
          <a:lstStyle/>
          <a:p>
            <a:pPr marL="571500" indent="-342900">
              <a:lnSpc>
                <a:spcPct val="107000"/>
              </a:lnSpc>
              <a:spcBef>
                <a:spcPts val="0"/>
              </a:spcBef>
            </a:pPr>
            <a:r>
              <a:rPr lang="en-US" sz="5800" dirty="0">
                <a:effectLst/>
                <a:latin typeface="Calibri" panose="020F0502020204030204" pitchFamily="34" charset="0"/>
                <a:ea typeface="Calibri" panose="020F0502020204030204" pitchFamily="34" charset="0"/>
                <a:cs typeface="Times New Roman" panose="02020603050405020304" pitchFamily="18" charset="0"/>
              </a:rPr>
              <a:t>The Owner and Loan Policies update Covered Risk 2 by adding these new examples of title defects that can cause a covered loss:</a:t>
            </a:r>
          </a:p>
          <a:p>
            <a:pPr marL="857250" lvl="1" indent="-285750" algn="just">
              <a:lnSpc>
                <a:spcPct val="107000"/>
              </a:lnSpc>
              <a:spcBef>
                <a:spcPts val="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a document affecting the Title not properly authorized, created, executed, witnessed, sealed, acknowledged, notarized,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(including by remote online notarization),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or delivered; and</a:t>
            </a:r>
          </a:p>
          <a:p>
            <a:pPr marL="857250" lvl="1" indent="-285750">
              <a:lnSpc>
                <a:spcPct val="107000"/>
              </a:lnSpc>
              <a:spcBef>
                <a:spcPts val="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repudiation of an electronic signature by a person who signed the document because the electronic signature was not valid under applicable electronic transactions law.</a:t>
            </a:r>
          </a:p>
          <a:p>
            <a:pPr marL="571500" indent="-342900">
              <a:lnSpc>
                <a:spcPct val="107000"/>
              </a:lnSpc>
              <a:spcBef>
                <a:spcPts val="0"/>
              </a:spcBef>
              <a:spcAft>
                <a:spcPts val="800"/>
              </a:spcAft>
            </a:pPr>
            <a:r>
              <a:rPr lang="en-US" sz="5800" dirty="0">
                <a:effectLst/>
                <a:latin typeface="Calibri" panose="020F0502020204030204" pitchFamily="34" charset="0"/>
                <a:ea typeface="Calibri" panose="020F0502020204030204" pitchFamily="34" charset="0"/>
                <a:cs typeface="Times New Roman" panose="02020603050405020304" pitchFamily="18" charset="0"/>
              </a:rPr>
              <a:t>The survey coverage provided by Covered Risk 2(c.) is also enhanced to add a boundary line overlap as one of the matters covered if it would have shown up on a survey.</a:t>
            </a:r>
          </a:p>
          <a:p>
            <a:endParaRPr lang="en-US" dirty="0"/>
          </a:p>
        </p:txBody>
      </p:sp>
    </p:spTree>
    <p:extLst>
      <p:ext uri="{BB962C8B-B14F-4D97-AF65-F5344CB8AC3E}">
        <p14:creationId xmlns:p14="http://schemas.microsoft.com/office/powerpoint/2010/main" val="294170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0E5648A-F65F-4766-B203-BE503A4F4414}"/>
              </a:ext>
            </a:extLst>
          </p:cNvPr>
          <p:cNvSpPr/>
          <p:nvPr/>
        </p:nvSpPr>
        <p:spPr>
          <a:xfrm>
            <a:off x="538801" y="891540"/>
            <a:ext cx="11114398" cy="57264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5C1DE76A-6EAE-4F46-8EB6-570DF200B822}"/>
              </a:ext>
            </a:extLst>
          </p:cNvPr>
          <p:cNvPicPr>
            <a:picLocks noChangeAspect="1"/>
          </p:cNvPicPr>
          <p:nvPr/>
        </p:nvPicPr>
        <p:blipFill>
          <a:blip r:embed="rId3"/>
          <a:stretch>
            <a:fillRect/>
          </a:stretch>
        </p:blipFill>
        <p:spPr>
          <a:xfrm>
            <a:off x="691126" y="1036551"/>
            <a:ext cx="10809748" cy="5436408"/>
          </a:xfrm>
          <a:prstGeom prst="rect">
            <a:avLst/>
          </a:prstGeom>
          <a:solidFill>
            <a:srgbClr val="00B050"/>
          </a:solidFill>
          <a:ln w="76200">
            <a:solidFill>
              <a:schemeClr val="accent4"/>
            </a:solidFill>
          </a:ln>
        </p:spPr>
      </p:pic>
      <p:sp>
        <p:nvSpPr>
          <p:cNvPr id="8" name="Title 3">
            <a:extLst>
              <a:ext uri="{FF2B5EF4-FFF2-40B4-BE49-F238E27FC236}">
                <a16:creationId xmlns="" xmlns:a16="http://schemas.microsoft.com/office/drawing/2014/main" id="{50A93223-22F7-4ED2-BDC6-8D0642F1F207}"/>
              </a:ext>
            </a:extLst>
          </p:cNvPr>
          <p:cNvSpPr txBox="1">
            <a:spLocks/>
          </p:cNvSpPr>
          <p:nvPr/>
        </p:nvSpPr>
        <p:spPr>
          <a:xfrm>
            <a:off x="538801" y="13680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dirty="0">
                <a:solidFill>
                  <a:srgbClr val="EEB111"/>
                </a:solidFill>
                <a:latin typeface="+mn-lt"/>
                <a:ea typeface="Tahoma" panose="020B0604030504040204" pitchFamily="34" charset="0"/>
                <a:cs typeface="Tahoma" panose="020B0604030504040204" pitchFamily="34" charset="0"/>
              </a:rPr>
              <a:t>COVERED RISK 2 (LP) &amp; </a:t>
            </a:r>
            <a:r>
              <a:rPr lang="en-US"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16633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343C3486-5B7F-43F0-8BD4-09A614133FE4}"/>
              </a:ext>
            </a:extLst>
          </p:cNvPr>
          <p:cNvSpPr txBox="1">
            <a:spLocks/>
          </p:cNvSpPr>
          <p:nvPr/>
        </p:nvSpPr>
        <p:spPr>
          <a:xfrm>
            <a:off x="512064" y="38100"/>
            <a:ext cx="11356086"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5, 6, &amp; 7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5" name="Content Placeholder 4">
            <a:extLst>
              <a:ext uri="{FF2B5EF4-FFF2-40B4-BE49-F238E27FC236}">
                <a16:creationId xmlns="" xmlns:a16="http://schemas.microsoft.com/office/drawing/2014/main" id="{CD059CFA-09FD-4940-A213-0C3913F17E42}"/>
              </a:ext>
            </a:extLst>
          </p:cNvPr>
          <p:cNvSpPr>
            <a:spLocks noGrp="1"/>
          </p:cNvSpPr>
          <p:nvPr>
            <p:ph idx="1"/>
          </p:nvPr>
        </p:nvSpPr>
        <p:spPr>
          <a:xfrm>
            <a:off x="606552" y="1618361"/>
            <a:ext cx="11585448" cy="4351338"/>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Both the Owner and Loan Policies also revise Covered Risks 5, 6 and 7 for loss resulting from a violation or enforcement of governmental regulations, enforcement of other governmental powers, or the exercise of the power of eminent domain. </a:t>
            </a:r>
          </a:p>
          <a:p>
            <a:pPr marL="34290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updated language covers loss to the extent of the violation, enforcement or exercise described in an Enforcement Notice </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Enforcement Notice is a new defined term, and together with a refinement of the definition for Public Records, represents a significant clarification regarding the type of notice that triggers coverage and where that notice needs to be recorded.</a:t>
            </a:r>
            <a:endParaRPr lang="en-US" dirty="0"/>
          </a:p>
        </p:txBody>
      </p:sp>
    </p:spTree>
    <p:extLst>
      <p:ext uri="{BB962C8B-B14F-4D97-AF65-F5344CB8AC3E}">
        <p14:creationId xmlns:p14="http://schemas.microsoft.com/office/powerpoint/2010/main" val="18208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149E89B-2F70-4BDA-8F18-E2171DDB969E}"/>
              </a:ext>
            </a:extLst>
          </p:cNvPr>
          <p:cNvSpPr/>
          <p:nvPr/>
        </p:nvSpPr>
        <p:spPr>
          <a:xfrm>
            <a:off x="651510" y="910397"/>
            <a:ext cx="10572750" cy="59095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
        <p:nvSpPr>
          <p:cNvPr id="7" name="Title 1">
            <a:extLst>
              <a:ext uri="{FF2B5EF4-FFF2-40B4-BE49-F238E27FC236}">
                <a16:creationId xmlns="" xmlns:a16="http://schemas.microsoft.com/office/drawing/2014/main" id="{343C3486-5B7F-43F0-8BD4-09A614133FE4}"/>
              </a:ext>
            </a:extLst>
          </p:cNvPr>
          <p:cNvSpPr txBox="1">
            <a:spLocks/>
          </p:cNvSpPr>
          <p:nvPr/>
        </p:nvSpPr>
        <p:spPr>
          <a:xfrm>
            <a:off x="323850" y="38100"/>
            <a:ext cx="11544300"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 xmlns:a16="http://schemas.microsoft.com/office/drawing/2014/main" id="{80E9E422-4137-4FA2-B9DE-7488565A5666}"/>
              </a:ext>
            </a:extLst>
          </p:cNvPr>
          <p:cNvSpPr txBox="1"/>
          <p:nvPr/>
        </p:nvSpPr>
        <p:spPr>
          <a:xfrm>
            <a:off x="506730" y="84645"/>
            <a:ext cx="11544300" cy="769441"/>
          </a:xfrm>
          <a:prstGeom prst="rect">
            <a:avLst/>
          </a:prstGeom>
          <a:noFill/>
        </p:spPr>
        <p:txBody>
          <a:bodyPr wrap="square" rtlCol="0">
            <a:spAutoFit/>
          </a:bodyPr>
          <a:lstStyle/>
          <a:p>
            <a:pPr algn="l">
              <a:buSzPct val="60000"/>
            </a:pPr>
            <a:r>
              <a:rPr lang="en-US" sz="4400" b="1" dirty="0">
                <a:solidFill>
                  <a:srgbClr val="EEB111"/>
                </a:solidFill>
                <a:ea typeface="Tahoma" panose="020B0604030504040204" pitchFamily="34" charset="0"/>
                <a:cs typeface="Tahoma" panose="020B0604030504040204" pitchFamily="34" charset="0"/>
              </a:rPr>
              <a:t>COVERED RISKS 5, 6, &amp; 7 </a:t>
            </a:r>
            <a:r>
              <a:rPr lang="en-US" sz="4400" b="1" dirty="0">
                <a:solidFill>
                  <a:srgbClr val="EEB111"/>
                </a:solidFill>
                <a:latin typeface="+mn-lt"/>
                <a:ea typeface="Tahoma" panose="020B0604030504040204" pitchFamily="34" charset="0"/>
                <a:cs typeface="Tahoma" panose="020B0604030504040204" pitchFamily="34" charset="0"/>
              </a:rPr>
              <a:t>(LP) &amp; </a:t>
            </a:r>
            <a:r>
              <a:rPr lang="en-US" sz="4400" b="1" dirty="0">
                <a:solidFill>
                  <a:srgbClr val="00CC66"/>
                </a:solidFill>
                <a:ea typeface="Tahoma" panose="020B0604030504040204" pitchFamily="34" charset="0"/>
                <a:cs typeface="Tahoma" panose="020B0604030504040204" pitchFamily="34" charset="0"/>
              </a:rPr>
              <a:t>(OP)   </a:t>
            </a:r>
          </a:p>
        </p:txBody>
      </p:sp>
      <p:pic>
        <p:nvPicPr>
          <p:cNvPr id="9" name="Picture 8">
            <a:extLst>
              <a:ext uri="{FF2B5EF4-FFF2-40B4-BE49-F238E27FC236}">
                <a16:creationId xmlns="" xmlns:a16="http://schemas.microsoft.com/office/drawing/2014/main" id="{6A6A8D1A-8386-4853-A33D-A07016328196}"/>
              </a:ext>
            </a:extLst>
          </p:cNvPr>
          <p:cNvPicPr>
            <a:picLocks noChangeAspect="1"/>
          </p:cNvPicPr>
          <p:nvPr/>
        </p:nvPicPr>
        <p:blipFill>
          <a:blip r:embed="rId2"/>
          <a:stretch>
            <a:fillRect/>
          </a:stretch>
        </p:blipFill>
        <p:spPr>
          <a:xfrm>
            <a:off x="818777" y="1121239"/>
            <a:ext cx="10238216" cy="3495554"/>
          </a:xfrm>
          <a:prstGeom prst="rect">
            <a:avLst/>
          </a:prstGeom>
          <a:ln w="76200">
            <a:solidFill>
              <a:srgbClr val="FFC000"/>
            </a:solidFill>
          </a:ln>
        </p:spPr>
      </p:pic>
      <p:pic>
        <p:nvPicPr>
          <p:cNvPr id="11" name="Picture 10">
            <a:extLst>
              <a:ext uri="{FF2B5EF4-FFF2-40B4-BE49-F238E27FC236}">
                <a16:creationId xmlns="" xmlns:a16="http://schemas.microsoft.com/office/drawing/2014/main" id="{54B54164-B296-4EB0-8F94-0BE56BDB5D26}"/>
              </a:ext>
            </a:extLst>
          </p:cNvPr>
          <p:cNvPicPr>
            <a:picLocks noChangeAspect="1"/>
          </p:cNvPicPr>
          <p:nvPr/>
        </p:nvPicPr>
        <p:blipFill>
          <a:blip r:embed="rId3"/>
          <a:stretch>
            <a:fillRect/>
          </a:stretch>
        </p:blipFill>
        <p:spPr>
          <a:xfrm>
            <a:off x="828302" y="4827635"/>
            <a:ext cx="10238216" cy="1843148"/>
          </a:xfrm>
          <a:prstGeom prst="rect">
            <a:avLst/>
          </a:prstGeom>
          <a:ln w="76200">
            <a:solidFill>
              <a:srgbClr val="FFC000"/>
            </a:solidFill>
          </a:ln>
        </p:spPr>
      </p:pic>
    </p:spTree>
    <p:extLst>
      <p:ext uri="{BB962C8B-B14F-4D97-AF65-F5344CB8AC3E}">
        <p14:creationId xmlns:p14="http://schemas.microsoft.com/office/powerpoint/2010/main" val="15678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DEDFF8AD-D546-4618-A996-E8FE7DC56541}"/>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8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8" name="TextBox 7">
            <a:extLst>
              <a:ext uri="{FF2B5EF4-FFF2-40B4-BE49-F238E27FC236}">
                <a16:creationId xmlns="" xmlns:a16="http://schemas.microsoft.com/office/drawing/2014/main" id="{F5487838-DF27-4E0D-B95A-11FA1FBB4B3D}"/>
              </a:ext>
            </a:extLst>
          </p:cNvPr>
          <p:cNvSpPr txBox="1"/>
          <p:nvPr/>
        </p:nvSpPr>
        <p:spPr>
          <a:xfrm>
            <a:off x="597407" y="1584959"/>
            <a:ext cx="11594593" cy="4827604"/>
          </a:xfrm>
          <a:prstGeom prst="rect">
            <a:avLst/>
          </a:prstGeom>
          <a:noFill/>
        </p:spPr>
        <p:txBody>
          <a:bodyPr wrap="square" rtlCol="0">
            <a:spAutoFit/>
          </a:bodyPr>
          <a:lstStyle/>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Policies add a new Covered Risk 8 that insures against an enforcement of a PACA-PSA Trust the extent of the enforcement described in an Enforcement Notice</a:t>
            </a:r>
          </a:p>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PACA-PSA Trust is also a new defined term</a:t>
            </a:r>
          </a:p>
          <a:p>
            <a:pPr marL="457200" marR="0" lvl="0" indent="-45720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Perishable Agricultural Commodities Act (7 U.S.C. §§ 499a, et seq.) imposes a trust for unpaid suppliers, sellers and agents of fresh fruits and fresh vegetables, The Packers and Stockyards Act (7 U.S.C. §§ 181, et seq.) establishes a similar trust on assets of packers to protect livestock producers.  Both trusts can exist in unrecorded form</a:t>
            </a:r>
          </a:p>
          <a:p>
            <a:pPr marL="457200" indent="-457200">
              <a:lnSpc>
                <a:spcPct val="150000"/>
              </a:lnSpc>
              <a:buSzPct val="100000"/>
              <a:buFont typeface="Arial" panose="020B0604020202020204" pitchFamily="34" charset="0"/>
              <a:buChar char="•"/>
            </a:pPr>
            <a:endParaRPr lang="en-US" sz="2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53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BB9C9D7-76BA-47E9-8ADE-45363C272996}"/>
              </a:ext>
            </a:extLst>
          </p:cNvPr>
          <p:cNvSpPr/>
          <p:nvPr/>
        </p:nvSpPr>
        <p:spPr>
          <a:xfrm>
            <a:off x="198120" y="3563031"/>
            <a:ext cx="11795760" cy="149733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2" name="Rectangle 1">
            <a:extLst>
              <a:ext uri="{FF2B5EF4-FFF2-40B4-BE49-F238E27FC236}">
                <a16:creationId xmlns="" xmlns:a16="http://schemas.microsoft.com/office/drawing/2014/main" id="{D80BDBB0-A0DF-4F95-8BD2-72F1C8E04666}"/>
              </a:ext>
            </a:extLst>
          </p:cNvPr>
          <p:cNvSpPr/>
          <p:nvPr/>
        </p:nvSpPr>
        <p:spPr>
          <a:xfrm>
            <a:off x="217170" y="2057400"/>
            <a:ext cx="11795760" cy="13716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pic>
        <p:nvPicPr>
          <p:cNvPr id="9" name="Picture 8">
            <a:extLst>
              <a:ext uri="{FF2B5EF4-FFF2-40B4-BE49-F238E27FC236}">
                <a16:creationId xmlns="" xmlns:a16="http://schemas.microsoft.com/office/drawing/2014/main" id="{698809D2-0E31-4A1F-AD52-E62CD784E212}"/>
              </a:ext>
            </a:extLst>
          </p:cNvPr>
          <p:cNvPicPr>
            <a:picLocks noChangeAspect="1"/>
          </p:cNvPicPr>
          <p:nvPr/>
        </p:nvPicPr>
        <p:blipFill>
          <a:blip r:embed="rId3"/>
          <a:stretch>
            <a:fillRect/>
          </a:stretch>
        </p:blipFill>
        <p:spPr>
          <a:xfrm>
            <a:off x="364998" y="2210765"/>
            <a:ext cx="11502938" cy="1071416"/>
          </a:xfrm>
          <a:prstGeom prst="rect">
            <a:avLst/>
          </a:prstGeom>
          <a:ln w="76200">
            <a:solidFill>
              <a:srgbClr val="FFC000"/>
            </a:solidFill>
          </a:ln>
        </p:spPr>
      </p:pic>
      <p:pic>
        <p:nvPicPr>
          <p:cNvPr id="14" name="Picture 13">
            <a:extLst>
              <a:ext uri="{FF2B5EF4-FFF2-40B4-BE49-F238E27FC236}">
                <a16:creationId xmlns="" xmlns:a16="http://schemas.microsoft.com/office/drawing/2014/main" id="{75F68945-1649-49BE-BFF4-B76DD93D5210}"/>
              </a:ext>
            </a:extLst>
          </p:cNvPr>
          <p:cNvPicPr>
            <a:picLocks noChangeAspect="1"/>
          </p:cNvPicPr>
          <p:nvPr/>
        </p:nvPicPr>
        <p:blipFill>
          <a:blip r:embed="rId4"/>
          <a:stretch>
            <a:fillRect/>
          </a:stretch>
        </p:blipFill>
        <p:spPr>
          <a:xfrm>
            <a:off x="344531" y="3714538"/>
            <a:ext cx="11502938" cy="1194316"/>
          </a:xfrm>
          <a:prstGeom prst="rect">
            <a:avLst/>
          </a:prstGeom>
          <a:ln w="76200">
            <a:solidFill>
              <a:srgbClr val="EEB111"/>
            </a:solidFill>
          </a:ln>
        </p:spPr>
      </p:pic>
      <p:sp>
        <p:nvSpPr>
          <p:cNvPr id="7" name="Title 1">
            <a:extLst>
              <a:ext uri="{FF2B5EF4-FFF2-40B4-BE49-F238E27FC236}">
                <a16:creationId xmlns="" xmlns:a16="http://schemas.microsoft.com/office/drawing/2014/main" id="{5504F74A-E275-4C6C-B3AC-9143CAD3EAED}"/>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8 (LP) &amp;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20471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38E9496F-CF0A-490A-9CE2-4740A01B9A0E}"/>
              </a:ext>
            </a:extLst>
          </p:cNvPr>
          <p:cNvSpPr>
            <a:spLocks noGrp="1"/>
          </p:cNvSpPr>
          <p:nvPr>
            <p:ph idx="1"/>
          </p:nvPr>
        </p:nvSpPr>
        <p:spPr>
          <a:xfrm>
            <a:off x="630936" y="1606169"/>
            <a:ext cx="11529608" cy="4351338"/>
          </a:xfrm>
        </p:spPr>
        <p:txBody>
          <a:bodyPr>
            <a:normAutofit fontScale="92500" lnSpcReduction="10000"/>
          </a:bodyPr>
          <a:lstStyle/>
          <a:p>
            <a:pPr marL="0" indent="0">
              <a:lnSpc>
                <a:spcPct val="107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2021 Loan Policy updates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Covered Risk 9 by adding these new examples of matters that can impair the Insured Mortgage and cause a covered loss: </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Insured Mortgage not being properly authorized, created, executed, witnessed, sealed, acknowledged, notarized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(including by remote online notarization),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or delivered; as well as</a:t>
            </a:r>
          </a:p>
          <a:p>
            <a:pPr marL="800100" lvl="1" indent="-342900">
              <a:lnSpc>
                <a:spcPct val="107000"/>
              </a:lnSpc>
              <a:spcBef>
                <a:spcPts val="0"/>
              </a:spcBef>
              <a:spcAft>
                <a:spcPts val="1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invalidity or unenforceability of Insured Mortgage resulting from the repudiation of an electronic signature by a person who signed the mortgage because the signature was not valid under applicable electronic transactions law.</a:t>
            </a:r>
          </a:p>
          <a:p>
            <a:pPr marL="0" indent="0">
              <a:buNone/>
            </a:pPr>
            <a:endParaRPr lang="en-US" dirty="0"/>
          </a:p>
        </p:txBody>
      </p:sp>
      <p:sp>
        <p:nvSpPr>
          <p:cNvPr id="6" name="Title 1">
            <a:extLst>
              <a:ext uri="{FF2B5EF4-FFF2-40B4-BE49-F238E27FC236}">
                <a16:creationId xmlns="" xmlns:a16="http://schemas.microsoft.com/office/drawing/2014/main" id="{C2247DDE-06F7-46EA-A342-4942B2E756BE}"/>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9 (LP)</a:t>
            </a:r>
          </a:p>
        </p:txBody>
      </p:sp>
    </p:spTree>
    <p:extLst>
      <p:ext uri="{BB962C8B-B14F-4D97-AF65-F5344CB8AC3E}">
        <p14:creationId xmlns:p14="http://schemas.microsoft.com/office/powerpoint/2010/main" val="3179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3548417-90DE-4A37-BDEA-58003067A574}"/>
              </a:ext>
            </a:extLst>
          </p:cNvPr>
          <p:cNvSpPr txBox="1"/>
          <p:nvPr/>
        </p:nvSpPr>
        <p:spPr>
          <a:xfrm>
            <a:off x="306404" y="336884"/>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sp>
        <p:nvSpPr>
          <p:cNvPr id="8" name="TextBox 7">
            <a:extLst>
              <a:ext uri="{FF2B5EF4-FFF2-40B4-BE49-F238E27FC236}">
                <a16:creationId xmlns="" xmlns:a16="http://schemas.microsoft.com/office/drawing/2014/main" id="{55D38A12-37A6-4F59-B3EF-D775B32083C2}"/>
              </a:ext>
            </a:extLst>
          </p:cNvPr>
          <p:cNvSpPr txBox="1"/>
          <p:nvPr/>
        </p:nvSpPr>
        <p:spPr>
          <a:xfrm>
            <a:off x="609600" y="136525"/>
            <a:ext cx="10936224" cy="707886"/>
          </a:xfrm>
          <a:prstGeom prst="rect">
            <a:avLst/>
          </a:prstGeom>
          <a:noFill/>
        </p:spPr>
        <p:txBody>
          <a:bodyPr wrap="square" rtlCol="0">
            <a:spAutoFit/>
          </a:bodyPr>
          <a:lstStyle/>
          <a:p>
            <a:pPr algn="ctr"/>
            <a:r>
              <a:rPr lang="en-US" sz="4000" b="1" dirty="0">
                <a:solidFill>
                  <a:srgbClr val="EEB111"/>
                </a:solidFill>
              </a:rPr>
              <a:t>Today’s Presenter(s)</a:t>
            </a:r>
          </a:p>
        </p:txBody>
      </p:sp>
      <p:sp>
        <p:nvSpPr>
          <p:cNvPr id="5" name="TextBox 4">
            <a:extLst>
              <a:ext uri="{FF2B5EF4-FFF2-40B4-BE49-F238E27FC236}">
                <a16:creationId xmlns="" xmlns:a16="http://schemas.microsoft.com/office/drawing/2014/main" id="{47BDE8F9-7C5B-4835-B685-0234F384729B}"/>
              </a:ext>
            </a:extLst>
          </p:cNvPr>
          <p:cNvSpPr txBox="1"/>
          <p:nvPr/>
        </p:nvSpPr>
        <p:spPr>
          <a:xfrm>
            <a:off x="1891430" y="2459504"/>
            <a:ext cx="8630433" cy="1938992"/>
          </a:xfrm>
          <a:prstGeom prst="rect">
            <a:avLst/>
          </a:prstGeom>
          <a:noFill/>
        </p:spPr>
        <p:txBody>
          <a:bodyPr wrap="square" rtlCol="0">
            <a:spAutoFit/>
          </a:bodyPr>
          <a:lstStyle/>
          <a:p>
            <a:pPr algn="ctr"/>
            <a:r>
              <a:rPr lang="en-US" sz="4000" b="1" dirty="0">
                <a:solidFill>
                  <a:srgbClr val="EEB111"/>
                </a:solidFill>
              </a:rPr>
              <a:t>Samuel D. Shellhaas, Esq.</a:t>
            </a:r>
          </a:p>
          <a:p>
            <a:pPr algn="ctr"/>
            <a:r>
              <a:rPr lang="en-US" sz="4000" dirty="0">
                <a:solidFill>
                  <a:srgbClr val="EEB111"/>
                </a:solidFill>
              </a:rPr>
              <a:t>SVP, National Underwriting Counsel</a:t>
            </a:r>
          </a:p>
          <a:p>
            <a:pPr algn="ctr"/>
            <a:r>
              <a:rPr lang="en-US" sz="4000" dirty="0">
                <a:solidFill>
                  <a:srgbClr val="EEB111"/>
                </a:solidFill>
              </a:rPr>
              <a:t>WFG National Title Insurance Company </a:t>
            </a:r>
          </a:p>
        </p:txBody>
      </p:sp>
    </p:spTree>
    <p:extLst>
      <p:ext uri="{BB962C8B-B14F-4D97-AF65-F5344CB8AC3E}">
        <p14:creationId xmlns:p14="http://schemas.microsoft.com/office/powerpoint/2010/main" val="5961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2446552-AD49-4ACA-957A-40867EADAA66}"/>
              </a:ext>
            </a:extLst>
          </p:cNvPr>
          <p:cNvPicPr>
            <a:picLocks noChangeAspect="1"/>
          </p:cNvPicPr>
          <p:nvPr/>
        </p:nvPicPr>
        <p:blipFill>
          <a:blip r:embed="rId2"/>
          <a:stretch>
            <a:fillRect/>
          </a:stretch>
        </p:blipFill>
        <p:spPr>
          <a:xfrm>
            <a:off x="228114" y="1932972"/>
            <a:ext cx="11718000" cy="4028488"/>
          </a:xfrm>
          <a:prstGeom prst="rect">
            <a:avLst/>
          </a:prstGeom>
          <a:ln w="88900">
            <a:solidFill>
              <a:srgbClr val="EEB111"/>
            </a:solidFill>
          </a:ln>
        </p:spPr>
      </p:pic>
      <p:sp>
        <p:nvSpPr>
          <p:cNvPr id="7" name="Title 1">
            <a:extLst>
              <a:ext uri="{FF2B5EF4-FFF2-40B4-BE49-F238E27FC236}">
                <a16:creationId xmlns="" xmlns:a16="http://schemas.microsoft.com/office/drawing/2014/main" id="{43EEB925-BBDF-4FEF-AD06-F3343CC308F6}"/>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9 (LP)</a:t>
            </a:r>
          </a:p>
        </p:txBody>
      </p:sp>
    </p:spTree>
    <p:extLst>
      <p:ext uri="{BB962C8B-B14F-4D97-AF65-F5344CB8AC3E}">
        <p14:creationId xmlns:p14="http://schemas.microsoft.com/office/powerpoint/2010/main" val="21338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75328D4-5BCC-48A8-9BAE-C60C1B62C41C}"/>
              </a:ext>
            </a:extLst>
          </p:cNvPr>
          <p:cNvSpPr>
            <a:spLocks noGrp="1"/>
          </p:cNvSpPr>
          <p:nvPr>
            <p:ph type="title"/>
          </p:nvPr>
        </p:nvSpPr>
        <p:spPr>
          <a:xfrm>
            <a:off x="517774" y="44429"/>
            <a:ext cx="10515600" cy="82120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EEB111"/>
                </a:solidFill>
                <a:effectLst/>
                <a:uLnTx/>
                <a:uFillTx/>
                <a:latin typeface="+mn-lt"/>
                <a:ea typeface="Tahoma" panose="020B0604030504040204" pitchFamily="34" charset="0"/>
                <a:cs typeface="Tahoma" panose="020B0604030504040204" pitchFamily="34" charset="0"/>
              </a:rPr>
              <a:t>COVERED RISK 10 (LP)</a:t>
            </a:r>
            <a:endParaRPr lang="en-US" b="1" dirty="0">
              <a:solidFill>
                <a:srgbClr val="EEB111"/>
              </a:solidFill>
              <a:latin typeface="+mn-lt"/>
            </a:endParaRPr>
          </a:p>
        </p:txBody>
      </p:sp>
      <p:sp>
        <p:nvSpPr>
          <p:cNvPr id="5" name="Content Placeholder 4">
            <a:extLst>
              <a:ext uri="{FF2B5EF4-FFF2-40B4-BE49-F238E27FC236}">
                <a16:creationId xmlns="" xmlns:a16="http://schemas.microsoft.com/office/drawing/2014/main" id="{38E9496F-CF0A-490A-9CE2-4740A01B9A0E}"/>
              </a:ext>
            </a:extLst>
          </p:cNvPr>
          <p:cNvSpPr>
            <a:spLocks noGrp="1"/>
          </p:cNvSpPr>
          <p:nvPr>
            <p:ph idx="1"/>
          </p:nvPr>
        </p:nvSpPr>
        <p:spPr>
          <a:xfrm>
            <a:off x="310896" y="1348404"/>
            <a:ext cx="11570208" cy="4825563"/>
          </a:xfrm>
        </p:spPr>
        <p:txBody>
          <a:bodyPr>
            <a:normAutofit fontScale="92500" lnSpcReduction="10000"/>
          </a:bodyPr>
          <a:lstStyle/>
          <a:p>
            <a:pPr marL="0" indent="0">
              <a:lnSpc>
                <a:spcPct val="107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Covered Risk 10 now explicitly insures the priority of the Insured Mortgage as to specific components of the Indebtedness, including:</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amount of the principal disbursed as of the Date of Policy;</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interest on the obligation secured by the Insured Mortgage;</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reasonable expense of foreclosure; </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amounts advanced for insurance premiums by the Insured before the acquisition of the estate or interest in the Title; and</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following amounts advanced by the Insured before the acquisition of the Title to protect the priority of the lien of the Insured Mortgage:</a:t>
            </a:r>
          </a:p>
          <a:p>
            <a:pPr marL="1409700" lvl="1">
              <a:lnSpc>
                <a:spcPct val="107000"/>
              </a:lnSpc>
              <a:spcBef>
                <a:spcPts val="0"/>
              </a:spcBef>
              <a:spcAft>
                <a:spcPts val="800"/>
              </a:spcAft>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2600" dirty="0">
                <a:effectLst/>
                <a:latin typeface="Calibri" panose="020F0502020204030204" pitchFamily="34" charset="0"/>
                <a:ea typeface="Calibri" panose="020F0502020204030204" pitchFamily="34" charset="0"/>
                <a:cs typeface="Times New Roman" panose="02020603050405020304" pitchFamily="18" charset="0"/>
              </a:rPr>
              <a:t>.  real estate taxes and assessments imposed by a governmental taxing authority; and</a:t>
            </a:r>
          </a:p>
          <a:p>
            <a:pPr marL="14097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ii. regular, periodic assessments by a property owners’ association</a:t>
            </a:r>
            <a:endParaRPr lang="en-US" sz="2600" dirty="0"/>
          </a:p>
        </p:txBody>
      </p:sp>
    </p:spTree>
    <p:extLst>
      <p:ext uri="{BB962C8B-B14F-4D97-AF65-F5344CB8AC3E}">
        <p14:creationId xmlns:p14="http://schemas.microsoft.com/office/powerpoint/2010/main" val="29517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9912E0AD-BB06-4B33-9EF0-5C5F5C3522B7}"/>
              </a:ext>
            </a:extLst>
          </p:cNvPr>
          <p:cNvSpPr txBox="1">
            <a:spLocks/>
          </p:cNvSpPr>
          <p:nvPr/>
        </p:nvSpPr>
        <p:spPr>
          <a:xfrm>
            <a:off x="432956" y="63152"/>
            <a:ext cx="11326090"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 xmlns:a16="http://schemas.microsoft.com/office/drawing/2014/main" id="{FBDB9BEA-F7AC-4FD7-AF59-479ECC13028C}"/>
              </a:ext>
            </a:extLst>
          </p:cNvPr>
          <p:cNvPicPr>
            <a:picLocks noChangeAspect="1"/>
          </p:cNvPicPr>
          <p:nvPr/>
        </p:nvPicPr>
        <p:blipFill>
          <a:blip r:embed="rId2"/>
          <a:stretch>
            <a:fillRect/>
          </a:stretch>
        </p:blipFill>
        <p:spPr>
          <a:xfrm>
            <a:off x="174348" y="2430048"/>
            <a:ext cx="11843304" cy="3029682"/>
          </a:xfrm>
          <a:prstGeom prst="rect">
            <a:avLst/>
          </a:prstGeom>
          <a:ln w="88900">
            <a:solidFill>
              <a:srgbClr val="EEB111"/>
            </a:solidFill>
          </a:ln>
        </p:spPr>
      </p:pic>
      <p:sp>
        <p:nvSpPr>
          <p:cNvPr id="9" name="Title 3">
            <a:extLst>
              <a:ext uri="{FF2B5EF4-FFF2-40B4-BE49-F238E27FC236}">
                <a16:creationId xmlns="" xmlns:a16="http://schemas.microsoft.com/office/drawing/2014/main" id="{9CFF31AE-4FC2-4033-A4F0-9FAF835030EB}"/>
              </a:ext>
            </a:extLst>
          </p:cNvPr>
          <p:cNvSpPr txBox="1">
            <a:spLocks/>
          </p:cNvSpPr>
          <p:nvPr/>
        </p:nvSpPr>
        <p:spPr>
          <a:xfrm>
            <a:off x="517774" y="44429"/>
            <a:ext cx="10515600" cy="8212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US" b="1">
                <a:solidFill>
                  <a:srgbClr val="EEB111"/>
                </a:solidFill>
                <a:latin typeface="+mn-lt"/>
                <a:ea typeface="Tahoma" panose="020B0604030504040204" pitchFamily="34" charset="0"/>
                <a:cs typeface="Tahoma" panose="020B0604030504040204" pitchFamily="34" charset="0"/>
              </a:rPr>
              <a:t>COVERED RISK 10 (LP)</a:t>
            </a:r>
            <a:endParaRPr lang="en-US" b="1" dirty="0">
              <a:solidFill>
                <a:srgbClr val="EEB111"/>
              </a:solidFill>
              <a:latin typeface="+mn-lt"/>
            </a:endParaRPr>
          </a:p>
        </p:txBody>
      </p:sp>
    </p:spTree>
    <p:extLst>
      <p:ext uri="{BB962C8B-B14F-4D97-AF65-F5344CB8AC3E}">
        <p14:creationId xmlns:p14="http://schemas.microsoft.com/office/powerpoint/2010/main" val="34728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E26B2902-C6B8-4CC4-86D2-9BAD63FA7B3F}"/>
              </a:ext>
            </a:extLst>
          </p:cNvPr>
          <p:cNvSpPr txBox="1">
            <a:spLocks/>
          </p:cNvSpPr>
          <p:nvPr/>
        </p:nvSpPr>
        <p:spPr>
          <a:xfrm>
            <a:off x="486427" y="0"/>
            <a:ext cx="11440437"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13(LP) &amp; 9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8" name="TextBox 7">
            <a:extLst>
              <a:ext uri="{FF2B5EF4-FFF2-40B4-BE49-F238E27FC236}">
                <a16:creationId xmlns="" xmlns:a16="http://schemas.microsoft.com/office/drawing/2014/main" id="{DF62AFB9-8918-48CF-95B0-F7C3BC3ABBAC}"/>
              </a:ext>
            </a:extLst>
          </p:cNvPr>
          <p:cNvSpPr txBox="1"/>
          <p:nvPr/>
        </p:nvSpPr>
        <p:spPr>
          <a:xfrm>
            <a:off x="169887" y="994410"/>
            <a:ext cx="12022113" cy="5634990"/>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is new creditors’ rights coverage in Covered Risk 9 of the Owner Policy, and similar coverage in Covered Risk 13 of the Loan Policy</a:t>
            </a:r>
          </a:p>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protection against loss resulting from a court order providing an alternative remedy now applies to both subsections of the Covered Risk. Section 550(a) of the Bankruptcy Code authorizes an alternative remedy in allowing the bankruptcy trustee to “…recover, for the benefit of the estate, the property transferred, or, if the court so orders, the value of such property” </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addition, the provision also updates coverage by insuring against loss resulting from the prior transfer being voidable under the Uniform Voidable Transactions Act. The National Conference of Commissioners changed the Uniform Fraudulent Transfer Act to the Uniform Voidable Transactions Act in 2014</a:t>
            </a:r>
          </a:p>
        </p:txBody>
      </p:sp>
    </p:spTree>
    <p:extLst>
      <p:ext uri="{BB962C8B-B14F-4D97-AF65-F5344CB8AC3E}">
        <p14:creationId xmlns:p14="http://schemas.microsoft.com/office/powerpoint/2010/main" val="14662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E0B559F-46A0-4A85-93A7-C29930B5734A}"/>
              </a:ext>
            </a:extLst>
          </p:cNvPr>
          <p:cNvPicPr>
            <a:picLocks noChangeAspect="1"/>
          </p:cNvPicPr>
          <p:nvPr/>
        </p:nvPicPr>
        <p:blipFill>
          <a:blip r:embed="rId2"/>
          <a:stretch>
            <a:fillRect/>
          </a:stretch>
        </p:blipFill>
        <p:spPr>
          <a:xfrm>
            <a:off x="850247" y="1074698"/>
            <a:ext cx="10491505" cy="2720010"/>
          </a:xfrm>
          <a:prstGeom prst="rect">
            <a:avLst/>
          </a:prstGeom>
          <a:ln w="88900">
            <a:solidFill>
              <a:srgbClr val="EEB111"/>
            </a:solidFill>
          </a:ln>
        </p:spPr>
      </p:pic>
      <p:pic>
        <p:nvPicPr>
          <p:cNvPr id="6" name="Picture 5">
            <a:extLst>
              <a:ext uri="{FF2B5EF4-FFF2-40B4-BE49-F238E27FC236}">
                <a16:creationId xmlns="" xmlns:a16="http://schemas.microsoft.com/office/drawing/2014/main" id="{96E9B439-C0DB-4D6B-93A1-D49567B4BDF5}"/>
              </a:ext>
            </a:extLst>
          </p:cNvPr>
          <p:cNvPicPr>
            <a:picLocks noChangeAspect="1"/>
          </p:cNvPicPr>
          <p:nvPr/>
        </p:nvPicPr>
        <p:blipFill>
          <a:blip r:embed="rId3"/>
          <a:stretch>
            <a:fillRect/>
          </a:stretch>
        </p:blipFill>
        <p:spPr>
          <a:xfrm>
            <a:off x="850247" y="4097415"/>
            <a:ext cx="10544051" cy="2495764"/>
          </a:xfrm>
          <a:prstGeom prst="rect">
            <a:avLst/>
          </a:prstGeom>
          <a:ln w="88900">
            <a:solidFill>
              <a:srgbClr val="00CC66"/>
            </a:solidFill>
          </a:ln>
        </p:spPr>
      </p:pic>
      <p:sp>
        <p:nvSpPr>
          <p:cNvPr id="7" name="Title 1">
            <a:extLst>
              <a:ext uri="{FF2B5EF4-FFF2-40B4-BE49-F238E27FC236}">
                <a16:creationId xmlns="" xmlns:a16="http://schemas.microsoft.com/office/drawing/2014/main" id="{83CA348F-5C59-4AB9-BF5F-036FD172382F}"/>
              </a:ext>
            </a:extLst>
          </p:cNvPr>
          <p:cNvSpPr txBox="1">
            <a:spLocks/>
          </p:cNvSpPr>
          <p:nvPr/>
        </p:nvSpPr>
        <p:spPr>
          <a:xfrm>
            <a:off x="486427" y="0"/>
            <a:ext cx="11440437"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13(LP) &amp; 9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6774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F4ED2253-5845-4D39-839B-938D7A0E2913}"/>
              </a:ext>
            </a:extLst>
          </p:cNvPr>
          <p:cNvSpPr txBox="1"/>
          <p:nvPr/>
        </p:nvSpPr>
        <p:spPr>
          <a:xfrm>
            <a:off x="609600" y="3044279"/>
            <a:ext cx="10972800"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EXCLUSIONS FROM COVERAGE</a:t>
            </a:r>
          </a:p>
        </p:txBody>
      </p:sp>
    </p:spTree>
    <p:extLst>
      <p:ext uri="{BB962C8B-B14F-4D97-AF65-F5344CB8AC3E}">
        <p14:creationId xmlns:p14="http://schemas.microsoft.com/office/powerpoint/2010/main" val="31589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0F3ED5C8-413A-400B-A0AC-97708BB9E2A9}"/>
              </a:ext>
            </a:extLst>
          </p:cNvPr>
          <p:cNvSpPr txBox="1">
            <a:spLocks/>
          </p:cNvSpPr>
          <p:nvPr/>
        </p:nvSpPr>
        <p:spPr>
          <a:xfrm>
            <a:off x="499363" y="-44236"/>
            <a:ext cx="11619815"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INTRODUCTION TO EXCLUSIONS</a:t>
            </a:r>
          </a:p>
        </p:txBody>
      </p:sp>
      <p:sp>
        <p:nvSpPr>
          <p:cNvPr id="9" name="TextBox 8">
            <a:extLst>
              <a:ext uri="{FF2B5EF4-FFF2-40B4-BE49-F238E27FC236}">
                <a16:creationId xmlns="" xmlns:a16="http://schemas.microsoft.com/office/drawing/2014/main" id="{783FB928-0E36-45AE-9E9B-B5956E95F9A9}"/>
              </a:ext>
            </a:extLst>
          </p:cNvPr>
          <p:cNvSpPr txBox="1"/>
          <p:nvPr/>
        </p:nvSpPr>
        <p:spPr>
          <a:xfrm>
            <a:off x="-217169" y="974150"/>
            <a:ext cx="12192000" cy="5693866"/>
          </a:xfrm>
          <a:prstGeom prst="rect">
            <a:avLst/>
          </a:prstGeom>
          <a:noFill/>
        </p:spPr>
        <p:txBody>
          <a:bodyPr wrap="square">
            <a:spAutoFit/>
          </a:bodyPr>
          <a:lstStyle/>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the Owner and Loan Policies have two new Exclusions. The remaining changes to the Exclusions consist of updating and making them consistent with the revised language in the corresponding Covered Risks and the Conditions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example, in addition to excluding loss resulting from municipal regulations, Exclusion 1 revises subsection b. to exclude loss or damage resulting from “any governmental forfeiture, police, regulatory, or national security power”</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Exclusion 3 updates language to exclude loss or damage that would not have been sustained  had the insured paid consideration sufficient to qualify as a bona fide purchaser or encumbrancer under applicable recording laws, but improves coverage by not excluding coverage for matters based on the insured’s failure to pay reasonably equivalent or fair market value</a:t>
            </a:r>
            <a:endParaRPr lang="en-US" sz="2800" dirty="0">
              <a:solidFill>
                <a:schemeClr val="bg1"/>
              </a:solidFill>
            </a:endParaRPr>
          </a:p>
        </p:txBody>
      </p:sp>
    </p:spTree>
    <p:extLst>
      <p:ext uri="{BB962C8B-B14F-4D97-AF65-F5344CB8AC3E}">
        <p14:creationId xmlns:p14="http://schemas.microsoft.com/office/powerpoint/2010/main" val="4190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1E7859B-BCA2-441A-B289-3C4B01B0C5F1}"/>
              </a:ext>
            </a:extLst>
          </p:cNvPr>
          <p:cNvSpPr/>
          <p:nvPr/>
        </p:nvSpPr>
        <p:spPr>
          <a:xfrm>
            <a:off x="217714" y="2177144"/>
            <a:ext cx="11756572" cy="3363686"/>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A1AF05AA-5937-4D04-8E60-1BD7D582902D}"/>
              </a:ext>
            </a:extLst>
          </p:cNvPr>
          <p:cNvSpPr txBox="1"/>
          <p:nvPr/>
        </p:nvSpPr>
        <p:spPr>
          <a:xfrm>
            <a:off x="499363" y="-158324"/>
            <a:ext cx="11115607"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1 (LP) &amp; </a:t>
            </a:r>
            <a:r>
              <a:rPr lang="en-US" sz="4400" b="1" dirty="0">
                <a:solidFill>
                  <a:srgbClr val="00CC66"/>
                </a:solidFill>
                <a:ea typeface="Tahoma" panose="020B0604030504040204" pitchFamily="34" charset="0"/>
                <a:cs typeface="Tahoma" panose="020B0604030504040204" pitchFamily="34" charset="0"/>
              </a:rPr>
              <a:t>(OP)</a:t>
            </a:r>
          </a:p>
        </p:txBody>
      </p:sp>
      <p:pic>
        <p:nvPicPr>
          <p:cNvPr id="6" name="Picture 5">
            <a:extLst>
              <a:ext uri="{FF2B5EF4-FFF2-40B4-BE49-F238E27FC236}">
                <a16:creationId xmlns="" xmlns:a16="http://schemas.microsoft.com/office/drawing/2014/main" id="{9BCC35E7-8360-4C8E-B515-0471D239A180}"/>
              </a:ext>
            </a:extLst>
          </p:cNvPr>
          <p:cNvPicPr>
            <a:picLocks noChangeAspect="1"/>
          </p:cNvPicPr>
          <p:nvPr/>
        </p:nvPicPr>
        <p:blipFill>
          <a:blip r:embed="rId2"/>
          <a:stretch>
            <a:fillRect/>
          </a:stretch>
        </p:blipFill>
        <p:spPr>
          <a:xfrm>
            <a:off x="380759" y="2356356"/>
            <a:ext cx="11430482" cy="3005262"/>
          </a:xfrm>
          <a:prstGeom prst="rect">
            <a:avLst/>
          </a:prstGeom>
          <a:ln w="76200">
            <a:solidFill>
              <a:srgbClr val="EEB111"/>
            </a:solidFill>
          </a:ln>
        </p:spPr>
      </p:pic>
    </p:spTree>
    <p:extLst>
      <p:ext uri="{BB962C8B-B14F-4D97-AF65-F5344CB8AC3E}">
        <p14:creationId xmlns:p14="http://schemas.microsoft.com/office/powerpoint/2010/main" val="1129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4B30762-2061-43A9-98E5-1D6DA3B7297C}"/>
              </a:ext>
            </a:extLst>
          </p:cNvPr>
          <p:cNvSpPr txBox="1"/>
          <p:nvPr/>
        </p:nvSpPr>
        <p:spPr>
          <a:xfrm>
            <a:off x="425551" y="1572768"/>
            <a:ext cx="11570208" cy="4221092"/>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creditors’ rights exclusion in each new policy contains a clarification that loss resulting from a voidable preference is excluded if not given as a contemporaneous exchange for new value   </a:t>
            </a:r>
          </a:p>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Exclusion 4 in the Owner Policy and Exclusion 6 in the Loan Policy also contain an express exclusion for loss resulting from the transaction vesting the Title or creating the Insured Mortgage being a voidable transfer under the Uniform Voidable Transactions Act</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reference to the Uniform Voidable Transactions Act, which has been adopted in at least 19 states, is intended to modernize the 2021 Policy forms</a:t>
            </a:r>
          </a:p>
        </p:txBody>
      </p:sp>
      <p:sp>
        <p:nvSpPr>
          <p:cNvPr id="2" name="Title 1">
            <a:extLst>
              <a:ext uri="{FF2B5EF4-FFF2-40B4-BE49-F238E27FC236}">
                <a16:creationId xmlns="" xmlns:a16="http://schemas.microsoft.com/office/drawing/2014/main" id="{FA638AC6-6577-493D-9EBA-6B758613E164}"/>
              </a:ext>
            </a:extLst>
          </p:cNvPr>
          <p:cNvSpPr txBox="1">
            <a:spLocks/>
          </p:cNvSpPr>
          <p:nvPr/>
        </p:nvSpPr>
        <p:spPr>
          <a:xfrm>
            <a:off x="621792" y="153292"/>
            <a:ext cx="11177726" cy="696021"/>
          </a:xfrm>
          <a:prstGeom prst="rect">
            <a:avLst/>
          </a:prstGeom>
          <a:ln>
            <a:solidFill>
              <a:srgbClr val="00CC66"/>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6 (LP) &amp; 4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998647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4B30762-2061-43A9-98E5-1D6DA3B7297C}"/>
              </a:ext>
            </a:extLst>
          </p:cNvPr>
          <p:cNvSpPr txBox="1"/>
          <p:nvPr/>
        </p:nvSpPr>
        <p:spPr>
          <a:xfrm>
            <a:off x="509812" y="-158496"/>
            <a:ext cx="11340812"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6 (LP) &amp; 4 </a:t>
            </a:r>
            <a:r>
              <a:rPr lang="en-US" sz="4400" b="1" dirty="0">
                <a:solidFill>
                  <a:srgbClr val="00CC66"/>
                </a:solidFill>
                <a:ea typeface="Tahoma" panose="020B0604030504040204" pitchFamily="34" charset="0"/>
                <a:cs typeface="Tahoma" panose="020B0604030504040204" pitchFamily="34" charset="0"/>
              </a:rPr>
              <a:t>(OP) </a:t>
            </a:r>
          </a:p>
        </p:txBody>
      </p:sp>
      <p:pic>
        <p:nvPicPr>
          <p:cNvPr id="7" name="Picture 6">
            <a:extLst>
              <a:ext uri="{FF2B5EF4-FFF2-40B4-BE49-F238E27FC236}">
                <a16:creationId xmlns="" xmlns:a16="http://schemas.microsoft.com/office/drawing/2014/main" id="{ED2EAE4E-B51E-40F4-9878-CF3DBF32F65E}"/>
              </a:ext>
            </a:extLst>
          </p:cNvPr>
          <p:cNvPicPr>
            <a:picLocks noChangeAspect="1"/>
          </p:cNvPicPr>
          <p:nvPr/>
        </p:nvPicPr>
        <p:blipFill>
          <a:blip r:embed="rId3"/>
          <a:stretch>
            <a:fillRect/>
          </a:stretch>
        </p:blipFill>
        <p:spPr>
          <a:xfrm>
            <a:off x="419911" y="1897977"/>
            <a:ext cx="11413070" cy="1711240"/>
          </a:xfrm>
          <a:prstGeom prst="rect">
            <a:avLst/>
          </a:prstGeom>
          <a:ln w="88900">
            <a:solidFill>
              <a:srgbClr val="EEB111"/>
            </a:solidFill>
          </a:ln>
        </p:spPr>
      </p:pic>
      <p:pic>
        <p:nvPicPr>
          <p:cNvPr id="11" name="Picture 10">
            <a:extLst>
              <a:ext uri="{FF2B5EF4-FFF2-40B4-BE49-F238E27FC236}">
                <a16:creationId xmlns="" xmlns:a16="http://schemas.microsoft.com/office/drawing/2014/main" id="{89461743-A8A5-4B28-B254-502485DF12AE}"/>
              </a:ext>
            </a:extLst>
          </p:cNvPr>
          <p:cNvPicPr>
            <a:picLocks noChangeAspect="1"/>
          </p:cNvPicPr>
          <p:nvPr/>
        </p:nvPicPr>
        <p:blipFill>
          <a:blip r:embed="rId4"/>
          <a:stretch>
            <a:fillRect/>
          </a:stretch>
        </p:blipFill>
        <p:spPr>
          <a:xfrm>
            <a:off x="419910" y="3931920"/>
            <a:ext cx="11432932" cy="1785973"/>
          </a:xfrm>
          <a:prstGeom prst="rect">
            <a:avLst/>
          </a:prstGeom>
          <a:ln w="88900">
            <a:solidFill>
              <a:srgbClr val="00CC66"/>
            </a:solidFill>
          </a:ln>
        </p:spPr>
      </p:pic>
    </p:spTree>
    <p:extLst>
      <p:ext uri="{BB962C8B-B14F-4D97-AF65-F5344CB8AC3E}">
        <p14:creationId xmlns:p14="http://schemas.microsoft.com/office/powerpoint/2010/main" val="1479909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3548417-90DE-4A37-BDEA-58003067A574}"/>
              </a:ext>
            </a:extLst>
          </p:cNvPr>
          <p:cNvSpPr txBox="1"/>
          <p:nvPr/>
        </p:nvSpPr>
        <p:spPr>
          <a:xfrm>
            <a:off x="612809" y="107173"/>
            <a:ext cx="11579191" cy="769441"/>
          </a:xfrm>
          <a:prstGeom prst="rect">
            <a:avLst/>
          </a:prstGeom>
          <a:noFill/>
        </p:spPr>
        <p:txBody>
          <a:bodyPr wrap="square" rtlCol="0">
            <a:spAutoFit/>
          </a:bodyPr>
          <a:lstStyle/>
          <a:p>
            <a:r>
              <a:rPr lang="en-US" sz="4400" b="1" dirty="0">
                <a:solidFill>
                  <a:srgbClr val="EEB111"/>
                </a:solidFill>
              </a:rPr>
              <a:t>OVERVIEW</a:t>
            </a:r>
            <a:endParaRPr lang="en-US" sz="4800" b="1" dirty="0">
              <a:solidFill>
                <a:srgbClr val="EEB111"/>
              </a:solidFill>
            </a:endParaRPr>
          </a:p>
        </p:txBody>
      </p:sp>
      <p:graphicFrame>
        <p:nvGraphicFramePr>
          <p:cNvPr id="3" name="Content Placeholder 2">
            <a:extLst>
              <a:ext uri="{FF2B5EF4-FFF2-40B4-BE49-F238E27FC236}">
                <a16:creationId xmlns="" xmlns:a16="http://schemas.microsoft.com/office/drawing/2014/main" id="{8100E0FB-B227-4635-A6F1-9814C81FADE7}"/>
              </a:ext>
            </a:extLst>
          </p:cNvPr>
          <p:cNvGraphicFramePr/>
          <p:nvPr>
            <p:extLst>
              <p:ext uri="{D42A27DB-BD31-4B8C-83A1-F6EECF244321}">
                <p14:modId xmlns:p14="http://schemas.microsoft.com/office/powerpoint/2010/main" val="130525090"/>
              </p:ext>
            </p:extLst>
          </p:nvPr>
        </p:nvGraphicFramePr>
        <p:xfrm>
          <a:off x="306404" y="1381654"/>
          <a:ext cx="9751996" cy="4896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29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1EF4157-C264-4ACC-B882-99B840B0ED8C}"/>
              </a:ext>
            </a:extLst>
          </p:cNvPr>
          <p:cNvSpPr txBox="1"/>
          <p:nvPr/>
        </p:nvSpPr>
        <p:spPr>
          <a:xfrm>
            <a:off x="297535" y="1550216"/>
            <a:ext cx="11655552" cy="3757567"/>
          </a:xfrm>
          <a:prstGeom prst="rect">
            <a:avLst/>
          </a:prstGeom>
          <a:noFill/>
        </p:spPr>
        <p:txBody>
          <a:bodyPr wrap="square" rtlCol="0">
            <a:spAutoFit/>
          </a:bodyPr>
          <a:lstStyle/>
          <a:p>
            <a:pPr marL="571500" marR="0" lvl="0" indent="-5715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policies include a new exclusion for loss arising from any claim of a </a:t>
            </a:r>
            <a:r>
              <a:rPr lang="en-US" sz="3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while stating that the exclusion does not modify or limit the coverage provided by the new Covered risk 8. </a:t>
            </a:r>
          </a:p>
          <a:p>
            <a:pPr marL="571500" marR="0" lvl="0" indent="-5715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Covered Risk 8 in both policy forms insures against loss resulting from the enforcement of a </a:t>
            </a:r>
            <a:r>
              <a:rPr lang="en-US" sz="3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but only to the extent of the enforcement described in an Enforcement Notice.</a:t>
            </a:r>
          </a:p>
        </p:txBody>
      </p:sp>
      <p:sp>
        <p:nvSpPr>
          <p:cNvPr id="2" name="Title 1">
            <a:extLst>
              <a:ext uri="{FF2B5EF4-FFF2-40B4-BE49-F238E27FC236}">
                <a16:creationId xmlns="" xmlns:a16="http://schemas.microsoft.com/office/drawing/2014/main" id="{A461AB69-689C-47D8-AD8E-0D908DF27585}"/>
              </a:ext>
            </a:extLst>
          </p:cNvPr>
          <p:cNvSpPr txBox="1">
            <a:spLocks/>
          </p:cNvSpPr>
          <p:nvPr/>
        </p:nvSpPr>
        <p:spPr>
          <a:xfrm>
            <a:off x="536448" y="-71628"/>
            <a:ext cx="11177726"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7 (LP) &amp; 5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6897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00049F6-AF8B-4FB7-B8FA-1EA28D92E9DC}"/>
              </a:ext>
            </a:extLst>
          </p:cNvPr>
          <p:cNvSpPr/>
          <p:nvPr/>
        </p:nvSpPr>
        <p:spPr>
          <a:xfrm>
            <a:off x="240030" y="4229100"/>
            <a:ext cx="11795760" cy="93726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ED42D08-8B47-465A-B893-968DF3E1F816}"/>
              </a:ext>
            </a:extLst>
          </p:cNvPr>
          <p:cNvPicPr>
            <a:picLocks noChangeAspect="1"/>
          </p:cNvPicPr>
          <p:nvPr/>
        </p:nvPicPr>
        <p:blipFill>
          <a:blip r:embed="rId2"/>
          <a:stretch>
            <a:fillRect/>
          </a:stretch>
        </p:blipFill>
        <p:spPr>
          <a:xfrm>
            <a:off x="380498" y="4381056"/>
            <a:ext cx="11504149" cy="640135"/>
          </a:xfrm>
          <a:prstGeom prst="rect">
            <a:avLst/>
          </a:prstGeom>
          <a:ln w="76200">
            <a:solidFill>
              <a:srgbClr val="EEB111"/>
            </a:solidFill>
          </a:ln>
        </p:spPr>
      </p:pic>
      <p:pic>
        <p:nvPicPr>
          <p:cNvPr id="11" name="Picture 10">
            <a:extLst>
              <a:ext uri="{FF2B5EF4-FFF2-40B4-BE49-F238E27FC236}">
                <a16:creationId xmlns="" xmlns:a16="http://schemas.microsoft.com/office/drawing/2014/main" id="{679FA948-F856-428F-92DD-A55028F60A41}"/>
              </a:ext>
            </a:extLst>
          </p:cNvPr>
          <p:cNvPicPr>
            <a:picLocks noChangeAspect="1"/>
          </p:cNvPicPr>
          <p:nvPr/>
        </p:nvPicPr>
        <p:blipFill>
          <a:blip r:embed="rId3"/>
          <a:stretch>
            <a:fillRect/>
          </a:stretch>
        </p:blipFill>
        <p:spPr>
          <a:xfrm>
            <a:off x="368306" y="3348037"/>
            <a:ext cx="11504149" cy="608328"/>
          </a:xfrm>
          <a:prstGeom prst="rect">
            <a:avLst/>
          </a:prstGeom>
          <a:ln w="88900">
            <a:solidFill>
              <a:srgbClr val="00CC66"/>
            </a:solidFill>
          </a:ln>
        </p:spPr>
      </p:pic>
      <p:pic>
        <p:nvPicPr>
          <p:cNvPr id="13" name="Picture 12">
            <a:extLst>
              <a:ext uri="{FF2B5EF4-FFF2-40B4-BE49-F238E27FC236}">
                <a16:creationId xmlns="" xmlns:a16="http://schemas.microsoft.com/office/drawing/2014/main" id="{E7123B21-1329-4EC6-A27C-221F0392D367}"/>
              </a:ext>
            </a:extLst>
          </p:cNvPr>
          <p:cNvPicPr>
            <a:picLocks noChangeAspect="1"/>
          </p:cNvPicPr>
          <p:nvPr/>
        </p:nvPicPr>
        <p:blipFill>
          <a:blip r:embed="rId4"/>
          <a:stretch>
            <a:fillRect/>
          </a:stretch>
        </p:blipFill>
        <p:spPr>
          <a:xfrm>
            <a:off x="392690" y="2238002"/>
            <a:ext cx="11455596" cy="711778"/>
          </a:xfrm>
          <a:prstGeom prst="rect">
            <a:avLst/>
          </a:prstGeom>
          <a:ln w="88900">
            <a:solidFill>
              <a:srgbClr val="EEB111"/>
            </a:solidFill>
          </a:ln>
        </p:spPr>
      </p:pic>
      <p:sp>
        <p:nvSpPr>
          <p:cNvPr id="8" name="Title 1">
            <a:extLst>
              <a:ext uri="{FF2B5EF4-FFF2-40B4-BE49-F238E27FC236}">
                <a16:creationId xmlns="" xmlns:a16="http://schemas.microsoft.com/office/drawing/2014/main" id="{45E38500-A466-4C62-AADB-A0D1E1FD66EC}"/>
              </a:ext>
            </a:extLst>
          </p:cNvPr>
          <p:cNvSpPr txBox="1">
            <a:spLocks/>
          </p:cNvSpPr>
          <p:nvPr/>
        </p:nvSpPr>
        <p:spPr>
          <a:xfrm>
            <a:off x="536448" y="-71628"/>
            <a:ext cx="11177726"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7 (LP) &amp; 5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771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931CA68-2129-4A59-B595-5F1FA37B586E}"/>
              </a:ext>
            </a:extLst>
          </p:cNvPr>
          <p:cNvSpPr/>
          <p:nvPr/>
        </p:nvSpPr>
        <p:spPr>
          <a:xfrm>
            <a:off x="130629" y="5127171"/>
            <a:ext cx="11919857" cy="1175657"/>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9FE7CED4-DC5B-489C-AD0C-1B77DD7A0985}"/>
              </a:ext>
            </a:extLst>
          </p:cNvPr>
          <p:cNvSpPr txBox="1"/>
          <p:nvPr/>
        </p:nvSpPr>
        <p:spPr>
          <a:xfrm>
            <a:off x="322773" y="1966356"/>
            <a:ext cx="10981497" cy="2308324"/>
          </a:xfrm>
          <a:prstGeom prst="rect">
            <a:avLst/>
          </a:prstGeom>
          <a:noFill/>
        </p:spPr>
        <p:txBody>
          <a:bodyPr wrap="square" rtlCol="0">
            <a:spAutoFit/>
          </a:bodyPr>
          <a:lstStyle/>
          <a:p>
            <a:pPr algn="just">
              <a:buSzPct val="60000"/>
            </a:pPr>
            <a:r>
              <a:rPr lang="en-US" sz="3600" dirty="0">
                <a:solidFill>
                  <a:schemeClr val="bg1"/>
                </a:solidFill>
                <a:effectLst/>
                <a:ea typeface="Calibri" panose="020F0502020204030204" pitchFamily="34" charset="0"/>
                <a:cs typeface="Times New Roman" panose="02020603050405020304" pitchFamily="18" charset="0"/>
              </a:rPr>
              <a:t>Another new Exclusion 7 in the Owner Policy and new Exclusion 9 in the Loan Policy  exclude loss caused by “any discrepancy in the quantity of the area, square footage, or acreage of the Land or of any improvement to the Land.”</a:t>
            </a:r>
            <a:r>
              <a:rPr lang="en-US" sz="3600" b="1" dirty="0">
                <a:solidFill>
                  <a:schemeClr val="bg1"/>
                </a:solidFill>
                <a:ea typeface="Tahoma" panose="020B0604030504040204" pitchFamily="34" charset="0"/>
                <a:cs typeface="Tahoma" panose="020B0604030504040204" pitchFamily="34" charset="0"/>
              </a:rPr>
              <a:t> </a:t>
            </a:r>
          </a:p>
        </p:txBody>
      </p:sp>
      <p:pic>
        <p:nvPicPr>
          <p:cNvPr id="7" name="Picture 6">
            <a:extLst>
              <a:ext uri="{FF2B5EF4-FFF2-40B4-BE49-F238E27FC236}">
                <a16:creationId xmlns="" xmlns:a16="http://schemas.microsoft.com/office/drawing/2014/main" id="{00BECD60-0FBE-459C-A368-BA57040DCEFE}"/>
              </a:ext>
            </a:extLst>
          </p:cNvPr>
          <p:cNvPicPr>
            <a:picLocks noChangeAspect="1"/>
          </p:cNvPicPr>
          <p:nvPr/>
        </p:nvPicPr>
        <p:blipFill>
          <a:blip r:embed="rId2"/>
          <a:stretch>
            <a:fillRect/>
          </a:stretch>
        </p:blipFill>
        <p:spPr>
          <a:xfrm>
            <a:off x="322773" y="5316245"/>
            <a:ext cx="11544021" cy="796635"/>
          </a:xfrm>
          <a:prstGeom prst="rect">
            <a:avLst/>
          </a:prstGeom>
          <a:ln w="76200">
            <a:solidFill>
              <a:srgbClr val="EEB111"/>
            </a:solidFill>
          </a:ln>
        </p:spPr>
      </p:pic>
      <p:sp>
        <p:nvSpPr>
          <p:cNvPr id="10" name="TextBox 9">
            <a:extLst>
              <a:ext uri="{FF2B5EF4-FFF2-40B4-BE49-F238E27FC236}">
                <a16:creationId xmlns="" xmlns:a16="http://schemas.microsoft.com/office/drawing/2014/main" id="{854027B9-4036-478E-85E2-223E9830DCCE}"/>
              </a:ext>
            </a:extLst>
          </p:cNvPr>
          <p:cNvSpPr txBox="1"/>
          <p:nvPr/>
        </p:nvSpPr>
        <p:spPr>
          <a:xfrm>
            <a:off x="485081" y="-160730"/>
            <a:ext cx="11288700"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7 </a:t>
            </a:r>
            <a:r>
              <a:rPr lang="en-US" sz="4400" b="1" dirty="0">
                <a:solidFill>
                  <a:srgbClr val="00CC66"/>
                </a:solidFill>
                <a:ea typeface="Tahoma" panose="020B0604030504040204" pitchFamily="34" charset="0"/>
                <a:cs typeface="Tahoma" panose="020B0604030504040204" pitchFamily="34" charset="0"/>
              </a:rPr>
              <a:t>(OP) </a:t>
            </a:r>
            <a:r>
              <a:rPr lang="en-US" sz="4400" b="1" dirty="0">
                <a:solidFill>
                  <a:srgbClr val="EEB111"/>
                </a:solidFill>
                <a:ea typeface="Tahoma" panose="020B0604030504040204" pitchFamily="34" charset="0"/>
                <a:cs typeface="Tahoma" panose="020B0604030504040204" pitchFamily="34" charset="0"/>
              </a:rPr>
              <a:t>&amp; 9 (LP)</a:t>
            </a:r>
            <a:endParaRPr lang="en-US" sz="4400" b="1" dirty="0">
              <a:solidFill>
                <a:srgbClr val="00CC66"/>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A7FDDD5-C4B2-422C-85CB-0284C522A183}"/>
              </a:ext>
            </a:extLst>
          </p:cNvPr>
          <p:cNvSpPr txBox="1"/>
          <p:nvPr/>
        </p:nvSpPr>
        <p:spPr>
          <a:xfrm>
            <a:off x="646176" y="2967335"/>
            <a:ext cx="10936224"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SCHEDULES A &amp; B</a:t>
            </a:r>
          </a:p>
        </p:txBody>
      </p:sp>
    </p:spTree>
    <p:extLst>
      <p:ext uri="{BB962C8B-B14F-4D97-AF65-F5344CB8AC3E}">
        <p14:creationId xmlns:p14="http://schemas.microsoft.com/office/powerpoint/2010/main" val="41478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0AAD8CC-4C3D-4AB0-940B-1980944503DC}"/>
              </a:ext>
            </a:extLst>
          </p:cNvPr>
          <p:cNvSpPr>
            <a:spLocks noGrp="1"/>
          </p:cNvSpPr>
          <p:nvPr>
            <p:ph type="title"/>
          </p:nvPr>
        </p:nvSpPr>
        <p:spPr>
          <a:xfrm>
            <a:off x="545592" y="-195707"/>
            <a:ext cx="10515600" cy="1325563"/>
          </a:xfrm>
        </p:spPr>
        <p:txBody>
          <a:bodyPr/>
          <a:lstStyle/>
          <a:p>
            <a:pPr marL="0" marR="0" lvl="0" indent="0" defTabSz="914400" rtl="0" eaLnBrk="1" fontAlgn="auto" latinLnBrk="0" hangingPunct="1">
              <a:lnSpc>
                <a:spcPct val="100000"/>
              </a:lnSpc>
              <a:spcBef>
                <a:spcPts val="0"/>
              </a:spcBef>
              <a:spcAft>
                <a:spcPts val="0"/>
              </a:spcAft>
              <a:tabLst/>
              <a:defRPr/>
            </a:pPr>
            <a:r>
              <a:rPr lang="en-US" b="1" dirty="0">
                <a:solidFill>
                  <a:srgbClr val="EEB111"/>
                </a:solidFill>
                <a:latin typeface="+mn-lt"/>
                <a:ea typeface="Tahoma" panose="020B0604030504040204" pitchFamily="34" charset="0"/>
                <a:cs typeface="Tahoma" panose="020B0604030504040204" pitchFamily="34" charset="0"/>
              </a:rPr>
              <a:t>SCHEDULE A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7" name="Content Placeholder 6">
            <a:extLst>
              <a:ext uri="{FF2B5EF4-FFF2-40B4-BE49-F238E27FC236}">
                <a16:creationId xmlns="" xmlns:a16="http://schemas.microsoft.com/office/drawing/2014/main" id="{A2C11992-797A-4B2F-A8E5-A331C8D779E7}"/>
              </a:ext>
            </a:extLst>
          </p:cNvPr>
          <p:cNvSpPr>
            <a:spLocks noGrp="1"/>
          </p:cNvSpPr>
          <p:nvPr>
            <p:ph idx="1"/>
          </p:nvPr>
        </p:nvSpPr>
        <p:spPr>
          <a:xfrm>
            <a:off x="431292" y="1538478"/>
            <a:ext cx="11646408" cy="4604195"/>
          </a:xfrm>
        </p:spPr>
        <p:txBody>
          <a:bodyPr>
            <a:normAutofit fontScale="92500" lnSpcReduction="20000"/>
          </a:bodyPr>
          <a:lstStyle/>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 optional Transaction Identification Data header has been added to Schedule A to provide clarity and make post-closing smoother and general inquiries easier to initiate</a:t>
            </a:r>
          </a:p>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information is intentionally set apart from the insured information in Schedule A so it’s not an insured matter but serves as reference information to improve communication</a:t>
            </a:r>
          </a:p>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Another optional provision enables the Schedule A to incorporate specific ALTA endorsements by reference. Reference can also be made to other available endorsements</a:t>
            </a:r>
            <a:endParaRPr lang="en-US" dirty="0"/>
          </a:p>
        </p:txBody>
      </p:sp>
    </p:spTree>
    <p:extLst>
      <p:ext uri="{BB962C8B-B14F-4D97-AF65-F5344CB8AC3E}">
        <p14:creationId xmlns:p14="http://schemas.microsoft.com/office/powerpoint/2010/main" val="38834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430EC195-96CD-42C9-8D14-DA86CB4C636C}"/>
              </a:ext>
            </a:extLst>
          </p:cNvPr>
          <p:cNvSpPr txBox="1">
            <a:spLocks/>
          </p:cNvSpPr>
          <p:nvPr/>
        </p:nvSpPr>
        <p:spPr>
          <a:xfrm>
            <a:off x="388308" y="38100"/>
            <a:ext cx="11041652" cy="9728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 xmlns:a16="http://schemas.microsoft.com/office/drawing/2014/main" id="{89F7A79D-E4A7-4807-BAB8-3938F7B76AE0}"/>
              </a:ext>
            </a:extLst>
          </p:cNvPr>
          <p:cNvPicPr>
            <a:picLocks noChangeAspect="1"/>
          </p:cNvPicPr>
          <p:nvPr/>
        </p:nvPicPr>
        <p:blipFill>
          <a:blip r:embed="rId3"/>
          <a:stretch>
            <a:fillRect/>
          </a:stretch>
        </p:blipFill>
        <p:spPr>
          <a:xfrm>
            <a:off x="642407" y="4010002"/>
            <a:ext cx="11338750" cy="2379112"/>
          </a:xfrm>
          <a:prstGeom prst="rect">
            <a:avLst/>
          </a:prstGeom>
          <a:ln w="88900">
            <a:solidFill>
              <a:srgbClr val="00CC66"/>
            </a:solidFill>
          </a:ln>
        </p:spPr>
      </p:pic>
      <p:pic>
        <p:nvPicPr>
          <p:cNvPr id="11" name="Picture 10">
            <a:extLst>
              <a:ext uri="{FF2B5EF4-FFF2-40B4-BE49-F238E27FC236}">
                <a16:creationId xmlns="" xmlns:a16="http://schemas.microsoft.com/office/drawing/2014/main" id="{DF9DB0CB-D8B6-49C3-A7C8-D757471F8786}"/>
              </a:ext>
            </a:extLst>
          </p:cNvPr>
          <p:cNvPicPr>
            <a:picLocks noChangeAspect="1"/>
          </p:cNvPicPr>
          <p:nvPr/>
        </p:nvPicPr>
        <p:blipFill>
          <a:blip r:embed="rId4"/>
          <a:stretch>
            <a:fillRect/>
          </a:stretch>
        </p:blipFill>
        <p:spPr>
          <a:xfrm>
            <a:off x="642407" y="1285876"/>
            <a:ext cx="11338750" cy="2449209"/>
          </a:xfrm>
          <a:prstGeom prst="rect">
            <a:avLst/>
          </a:prstGeom>
          <a:ln w="88900">
            <a:solidFill>
              <a:srgbClr val="EEB111"/>
            </a:solidFill>
          </a:ln>
        </p:spPr>
      </p:pic>
      <p:sp>
        <p:nvSpPr>
          <p:cNvPr id="9" name="Title 5">
            <a:extLst>
              <a:ext uri="{FF2B5EF4-FFF2-40B4-BE49-F238E27FC236}">
                <a16:creationId xmlns="" xmlns:a16="http://schemas.microsoft.com/office/drawing/2014/main" id="{0CBB24C9-CF05-40FA-986F-588310C891AA}"/>
              </a:ext>
            </a:extLst>
          </p:cNvPr>
          <p:cNvSpPr txBox="1">
            <a:spLocks/>
          </p:cNvSpPr>
          <p:nvPr/>
        </p:nvSpPr>
        <p:spPr>
          <a:xfrm>
            <a:off x="545592" y="96902"/>
            <a:ext cx="10515600" cy="732214"/>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US" b="1" dirty="0">
                <a:solidFill>
                  <a:srgbClr val="EEB111"/>
                </a:solidFill>
                <a:latin typeface="+mn-lt"/>
                <a:ea typeface="Tahoma" panose="020B0604030504040204" pitchFamily="34" charset="0"/>
                <a:cs typeface="Tahoma" panose="020B0604030504040204" pitchFamily="34" charset="0"/>
              </a:rPr>
              <a:t>SCHEDULE A (LP) &amp; </a:t>
            </a:r>
            <a:r>
              <a:rPr lang="en-US"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242391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0AAD8CC-4C3D-4AB0-940B-1980944503DC}"/>
              </a:ext>
            </a:extLst>
          </p:cNvPr>
          <p:cNvSpPr>
            <a:spLocks noGrp="1"/>
          </p:cNvSpPr>
          <p:nvPr>
            <p:ph type="title"/>
          </p:nvPr>
        </p:nvSpPr>
        <p:spPr>
          <a:xfrm>
            <a:off x="509016" y="-183515"/>
            <a:ext cx="10515600" cy="1325563"/>
          </a:xfrm>
        </p:spPr>
        <p:txBody>
          <a:bodyPr/>
          <a:lstStyle/>
          <a:p>
            <a:pPr marL="0" marR="0" lvl="0" indent="0" defTabSz="914400" rtl="0" eaLnBrk="1" fontAlgn="auto" latinLnBrk="0" hangingPunct="1">
              <a:lnSpc>
                <a:spcPct val="100000"/>
              </a:lnSpc>
              <a:spcBef>
                <a:spcPts val="0"/>
              </a:spcBef>
              <a:spcAft>
                <a:spcPts val="0"/>
              </a:spcAft>
              <a:tabLst/>
              <a:defRPr/>
            </a:pPr>
            <a:r>
              <a:rPr lang="en-US" b="1" dirty="0">
                <a:solidFill>
                  <a:srgbClr val="EEB111"/>
                </a:solidFill>
                <a:latin typeface="+mn-lt"/>
                <a:ea typeface="Tahoma" panose="020B0604030504040204" pitchFamily="34" charset="0"/>
                <a:cs typeface="Tahoma" panose="020B0604030504040204" pitchFamily="34" charset="0"/>
              </a:rPr>
              <a:t>SCHEDULE B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7" name="Content Placeholder 6">
            <a:extLst>
              <a:ext uri="{FF2B5EF4-FFF2-40B4-BE49-F238E27FC236}">
                <a16:creationId xmlns="" xmlns:a16="http://schemas.microsoft.com/office/drawing/2014/main" id="{A2C11992-797A-4B2F-A8E5-A331C8D779E7}"/>
              </a:ext>
            </a:extLst>
          </p:cNvPr>
          <p:cNvSpPr>
            <a:spLocks noGrp="1"/>
          </p:cNvSpPr>
          <p:nvPr>
            <p:ph idx="1"/>
          </p:nvPr>
        </p:nvSpPr>
        <p:spPr>
          <a:xfrm>
            <a:off x="417576" y="1584960"/>
            <a:ext cx="11682984" cy="4592003"/>
          </a:xfrm>
        </p:spPr>
        <p:txBody>
          <a:bodyPr>
            <a:normAutofit fontScale="92500"/>
          </a:bodyPr>
          <a:lstStyle/>
          <a:p>
            <a:pPr marL="342900" indent="-342900">
              <a:lnSpc>
                <a:spcPct val="107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Schedule B begins with the following sentences:</a:t>
            </a:r>
          </a:p>
          <a:p>
            <a:pPr marL="685800" lvl="1">
              <a:lnSpc>
                <a:spcPct val="107000"/>
              </a:lnSpc>
              <a:spcBef>
                <a:spcPts val="0"/>
              </a:spcBef>
              <a:buFont typeface="Symbol" panose="05050102010706020507" pitchFamily="18" charset="2"/>
              <a:buChar char=""/>
            </a:pPr>
            <a:r>
              <a:rPr lang="en-US" sz="2800" i="1" dirty="0">
                <a:latin typeface="Calibri" panose="020F0502020204030204" pitchFamily="34" charset="0"/>
                <a:ea typeface="Calibri" panose="020F0502020204030204" pitchFamily="34" charset="0"/>
                <a:cs typeface="Times New Roman" panose="02020603050405020304" pitchFamily="18" charset="0"/>
              </a:rPr>
              <a:t>Some historical land records contain Discriminatory Covenants that are illegal and unenforceable by law. This policy treats any Discriminatory Covenant in a document referenced in Schedule B as if each Discriminatory Covenant is redacted, repudiated, removed, and not republished or recirculated. Only the remaining provisions of the document are excepted from coverage.</a:t>
            </a:r>
          </a:p>
          <a:p>
            <a:pPr marL="685800" lvl="1">
              <a:lnSpc>
                <a:spcPct val="107000"/>
              </a:lnSpc>
              <a:spcBef>
                <a:spcPts val="0"/>
              </a:spcBef>
              <a:buFont typeface="Symbol" panose="05050102010706020507" pitchFamily="18" charset="2"/>
              <a:buChar char=""/>
            </a:pP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r>
              <a:rPr lang="en-US" sz="2800" dirty="0">
                <a:latin typeface="Calibri" panose="020F0502020204030204" pitchFamily="34" charset="0"/>
                <a:ea typeface="Calibri" panose="020F0502020204030204" pitchFamily="34" charset="0"/>
                <a:cs typeface="Times New Roman" panose="02020603050405020304" pitchFamily="18" charset="0"/>
              </a:rPr>
              <a:t>This language obviates the need to add an exception for restrictions that may contain unenforceable discriminatory provisions. This provision would apply to all restrictions.</a:t>
            </a:r>
          </a:p>
          <a:p>
            <a:pPr marL="685800" lvl="1">
              <a:lnSpc>
                <a:spcPct val="107000"/>
              </a:lnSpc>
              <a:spcBef>
                <a:spcPts val="0"/>
              </a:spcBef>
              <a:buFont typeface="Symbol" panose="05050102010706020507" pitchFamily="18" charset="2"/>
              <a:buChar char=""/>
            </a:pPr>
            <a:endParaRPr lang="en-US" sz="2600" i="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82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A2C11992-797A-4B2F-A8E5-A331C8D779E7}"/>
              </a:ext>
            </a:extLst>
          </p:cNvPr>
          <p:cNvSpPr>
            <a:spLocks noGrp="1"/>
          </p:cNvSpPr>
          <p:nvPr>
            <p:ph idx="1"/>
          </p:nvPr>
        </p:nvSpPr>
        <p:spPr>
          <a:xfrm>
            <a:off x="411480" y="1597152"/>
            <a:ext cx="11643360" cy="5043678"/>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new Policies also revise the lead-in sentences immediately preceding the list of the exceptions</a:t>
            </a:r>
          </a:p>
          <a:p>
            <a:pPr marL="685800" lvl="1">
              <a:lnSpc>
                <a:spcPct val="107000"/>
              </a:lnSpc>
              <a:spcBef>
                <a:spcPts val="0"/>
              </a:spcBef>
              <a:buFont typeface="Symbol" panose="05050102010706020507" pitchFamily="18" charset="2"/>
              <a:buChar char=""/>
            </a:pPr>
            <a:r>
              <a:rPr lang="en-US" sz="2600" i="1" dirty="0">
                <a:latin typeface="Calibri" panose="020F0502020204030204" pitchFamily="34" charset="0"/>
                <a:ea typeface="Calibri" panose="020F0502020204030204" pitchFamily="34" charset="0"/>
                <a:cs typeface="Times New Roman" panose="02020603050405020304" pitchFamily="18" charset="0"/>
              </a:rPr>
              <a:t>“The policy does not insure against loss or damage, and the Company will not pay costs, attorneys’ fees, or expenses resulting from the terms and conditions of any lease or easement identified in Schedule A, and the following matters:” </a:t>
            </a:r>
          </a:p>
          <a:p>
            <a:pPr marL="342900" indent="-342900">
              <a:lnSpc>
                <a:spcPct val="107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This addition obviates the need to include a specific exception in Schedule B for the terms and conditions of any leases or easements that comprise all or a part of the insured property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 xmlns:a16="http://schemas.microsoft.com/office/drawing/2014/main" id="{A1607CC5-7DFB-49A9-8F3E-F8FF87B947E6}"/>
              </a:ext>
            </a:extLst>
          </p:cNvPr>
          <p:cNvSpPr txBox="1"/>
          <p:nvPr/>
        </p:nvSpPr>
        <p:spPr>
          <a:xfrm>
            <a:off x="548640" y="83105"/>
            <a:ext cx="6096000" cy="769441"/>
          </a:xfrm>
          <a:prstGeom prst="rect">
            <a:avLst/>
          </a:prstGeom>
          <a:noFill/>
        </p:spPr>
        <p:txBody>
          <a:bodyPr wrap="square">
            <a:spAutoFit/>
          </a:bodyPr>
          <a:lstStyle/>
          <a:p>
            <a:r>
              <a:rPr lang="en-US" sz="4400" b="1" dirty="0">
                <a:solidFill>
                  <a:srgbClr val="EEB111"/>
                </a:solidFill>
                <a:latin typeface="+mn-lt"/>
                <a:ea typeface="Tahoma" panose="020B0604030504040204" pitchFamily="34" charset="0"/>
                <a:cs typeface="Tahoma" panose="020B0604030504040204" pitchFamily="34" charset="0"/>
              </a:rPr>
              <a:t>SCHEDULE B (LP) </a:t>
            </a:r>
            <a:r>
              <a:rPr lang="en-US" sz="4400" b="1" dirty="0">
                <a:solidFill>
                  <a:srgbClr val="EEB111"/>
                </a:solidFill>
                <a:ea typeface="Tahoma" panose="020B0604030504040204" pitchFamily="34" charset="0"/>
                <a:cs typeface="Tahoma" panose="020B0604030504040204" pitchFamily="34" charset="0"/>
              </a:rPr>
              <a:t>&amp; </a:t>
            </a:r>
            <a:r>
              <a:rPr lang="en-US" sz="4400" b="1" dirty="0">
                <a:solidFill>
                  <a:srgbClr val="00CC66"/>
                </a:solidFill>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0932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CB11CFC-E81B-4575-A815-3AF0466F6259}"/>
              </a:ext>
            </a:extLst>
          </p:cNvPr>
          <p:cNvPicPr>
            <a:picLocks noChangeAspect="1"/>
          </p:cNvPicPr>
          <p:nvPr/>
        </p:nvPicPr>
        <p:blipFill>
          <a:blip r:embed="rId3"/>
          <a:stretch>
            <a:fillRect/>
          </a:stretch>
        </p:blipFill>
        <p:spPr>
          <a:xfrm>
            <a:off x="6096000" y="1487230"/>
            <a:ext cx="5798402" cy="5035490"/>
          </a:xfrm>
          <a:prstGeom prst="rect">
            <a:avLst/>
          </a:prstGeom>
          <a:ln w="76200">
            <a:solidFill>
              <a:srgbClr val="EEB111"/>
            </a:solidFill>
          </a:ln>
        </p:spPr>
      </p:pic>
      <p:sp>
        <p:nvSpPr>
          <p:cNvPr id="9" name="TextBox 8">
            <a:extLst>
              <a:ext uri="{FF2B5EF4-FFF2-40B4-BE49-F238E27FC236}">
                <a16:creationId xmlns="" xmlns:a16="http://schemas.microsoft.com/office/drawing/2014/main" id="{87DB4380-B207-4ACA-8E0D-F321B72370D1}"/>
              </a:ext>
            </a:extLst>
          </p:cNvPr>
          <p:cNvSpPr txBox="1"/>
          <p:nvPr/>
        </p:nvSpPr>
        <p:spPr>
          <a:xfrm>
            <a:off x="548640" y="83105"/>
            <a:ext cx="6096000" cy="769441"/>
          </a:xfrm>
          <a:prstGeom prst="rect">
            <a:avLst/>
          </a:prstGeom>
          <a:noFill/>
        </p:spPr>
        <p:txBody>
          <a:bodyPr wrap="square">
            <a:spAutoFit/>
          </a:bodyPr>
          <a:lstStyle/>
          <a:p>
            <a:r>
              <a:rPr lang="en-US" sz="4400" b="1" dirty="0">
                <a:solidFill>
                  <a:srgbClr val="EEB111"/>
                </a:solidFill>
                <a:latin typeface="+mn-lt"/>
                <a:ea typeface="Tahoma" panose="020B0604030504040204" pitchFamily="34" charset="0"/>
                <a:cs typeface="Tahoma" panose="020B0604030504040204" pitchFamily="34" charset="0"/>
              </a:rPr>
              <a:t>SCHEDULE B (LP) </a:t>
            </a:r>
            <a:r>
              <a:rPr lang="en-US" sz="4400" b="1" dirty="0">
                <a:solidFill>
                  <a:srgbClr val="EEB111"/>
                </a:solidFill>
                <a:ea typeface="Tahoma" panose="020B0604030504040204" pitchFamily="34" charset="0"/>
                <a:cs typeface="Tahoma" panose="020B0604030504040204" pitchFamily="34" charset="0"/>
              </a:rPr>
              <a:t>&amp; </a:t>
            </a:r>
            <a:r>
              <a:rPr lang="en-US" sz="4400" b="1" dirty="0">
                <a:solidFill>
                  <a:srgbClr val="00CC66"/>
                </a:solidFill>
                <a:ea typeface="Tahoma" panose="020B0604030504040204" pitchFamily="34" charset="0"/>
                <a:cs typeface="Tahoma" panose="020B0604030504040204" pitchFamily="34" charset="0"/>
              </a:rPr>
              <a:t>(OP)</a:t>
            </a:r>
          </a:p>
        </p:txBody>
      </p:sp>
      <p:pic>
        <p:nvPicPr>
          <p:cNvPr id="2" name="Picture 1">
            <a:extLst>
              <a:ext uri="{FF2B5EF4-FFF2-40B4-BE49-F238E27FC236}">
                <a16:creationId xmlns="" xmlns:a16="http://schemas.microsoft.com/office/drawing/2014/main" id="{9E36ECA6-4681-484E-A9FC-97EBA5A7CAB2}"/>
              </a:ext>
            </a:extLst>
          </p:cNvPr>
          <p:cNvPicPr>
            <a:picLocks noChangeAspect="1"/>
          </p:cNvPicPr>
          <p:nvPr/>
        </p:nvPicPr>
        <p:blipFill rotWithShape="1">
          <a:blip r:embed="rId4"/>
          <a:srcRect t="12139"/>
          <a:stretch/>
        </p:blipFill>
        <p:spPr>
          <a:xfrm>
            <a:off x="436097" y="1487230"/>
            <a:ext cx="5416063" cy="5035490"/>
          </a:xfrm>
          <a:prstGeom prst="rect">
            <a:avLst/>
          </a:prstGeom>
          <a:ln w="76200">
            <a:solidFill>
              <a:srgbClr val="92D050"/>
            </a:solidFill>
          </a:ln>
        </p:spPr>
      </p:pic>
    </p:spTree>
    <p:extLst>
      <p:ext uri="{BB962C8B-B14F-4D97-AF65-F5344CB8AC3E}">
        <p14:creationId xmlns:p14="http://schemas.microsoft.com/office/powerpoint/2010/main" val="244433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A7FDDD5-C4B2-422C-85CB-0284C522A183}"/>
              </a:ext>
            </a:extLst>
          </p:cNvPr>
          <p:cNvSpPr txBox="1"/>
          <p:nvPr/>
        </p:nvSpPr>
        <p:spPr>
          <a:xfrm>
            <a:off x="646176" y="2967335"/>
            <a:ext cx="10936224"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CONDITIONS</a:t>
            </a:r>
          </a:p>
        </p:txBody>
      </p:sp>
    </p:spTree>
    <p:extLst>
      <p:ext uri="{BB962C8B-B14F-4D97-AF65-F5344CB8AC3E}">
        <p14:creationId xmlns:p14="http://schemas.microsoft.com/office/powerpoint/2010/main" val="234660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36906AF-A2CF-46D9-975B-CECC27810701}"/>
              </a:ext>
            </a:extLst>
          </p:cNvPr>
          <p:cNvSpPr txBox="1"/>
          <p:nvPr/>
        </p:nvSpPr>
        <p:spPr>
          <a:xfrm>
            <a:off x="621792" y="95209"/>
            <a:ext cx="11244088" cy="707886"/>
          </a:xfrm>
          <a:prstGeom prst="rect">
            <a:avLst/>
          </a:prstGeom>
          <a:noFill/>
        </p:spPr>
        <p:txBody>
          <a:bodyPr wrap="square" rtlCol="0">
            <a:spAutoFit/>
          </a:bodyPr>
          <a:lstStyle/>
          <a:p>
            <a:r>
              <a:rPr lang="en-US" sz="4000" b="1" dirty="0">
                <a:solidFill>
                  <a:srgbClr val="EEB111"/>
                </a:solidFill>
              </a:rPr>
              <a:t>HOW DO NEW FORMS GET ADOPTED?</a:t>
            </a:r>
            <a:endParaRPr lang="en-US" sz="4400" b="1" dirty="0">
              <a:solidFill>
                <a:srgbClr val="EEB111"/>
              </a:solidFill>
            </a:endParaRPr>
          </a:p>
        </p:txBody>
      </p:sp>
      <p:graphicFrame>
        <p:nvGraphicFramePr>
          <p:cNvPr id="5" name="Content Placeholder 2">
            <a:extLst>
              <a:ext uri="{FF2B5EF4-FFF2-40B4-BE49-F238E27FC236}">
                <a16:creationId xmlns="" xmlns:a16="http://schemas.microsoft.com/office/drawing/2014/main" id="{5C788F1F-4730-4D98-9F76-70ED91541BB0}"/>
              </a:ext>
            </a:extLst>
          </p:cNvPr>
          <p:cNvGraphicFramePr>
            <a:graphicFrameLocks noChangeAspect="1"/>
          </p:cNvGraphicFramePr>
          <p:nvPr>
            <p:extLst>
              <p:ext uri="{D42A27DB-BD31-4B8C-83A1-F6EECF244321}">
                <p14:modId xmlns:p14="http://schemas.microsoft.com/office/powerpoint/2010/main" val="182566743"/>
              </p:ext>
            </p:extLst>
          </p:nvPr>
        </p:nvGraphicFramePr>
        <p:xfrm>
          <a:off x="152400" y="1019171"/>
          <a:ext cx="11991925" cy="562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6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E6589CE-ED50-491E-ABF6-FFE1D06C74E5}"/>
              </a:ext>
            </a:extLst>
          </p:cNvPr>
          <p:cNvSpPr txBox="1">
            <a:spLocks/>
          </p:cNvSpPr>
          <p:nvPr/>
        </p:nvSpPr>
        <p:spPr>
          <a:xfrm>
            <a:off x="514534" y="17740"/>
            <a:ext cx="1116293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CONDITIONS</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 xmlns:a16="http://schemas.microsoft.com/office/drawing/2014/main" id="{CF463EA1-66AA-4AD4-A74E-B055242BA6DB}"/>
              </a:ext>
            </a:extLst>
          </p:cNvPr>
          <p:cNvSpPr txBox="1"/>
          <p:nvPr/>
        </p:nvSpPr>
        <p:spPr>
          <a:xfrm>
            <a:off x="107740" y="1312926"/>
            <a:ext cx="11976519" cy="3101555"/>
          </a:xfrm>
          <a:prstGeom prst="rect">
            <a:avLst/>
          </a:prstGeom>
          <a:noFill/>
        </p:spPr>
        <p:txBody>
          <a:bodyPr wrap="square" rtlCol="0">
            <a:spAutoFit/>
          </a:bodyPr>
          <a:lstStyle/>
          <a:p>
            <a:pPr marL="742950" marR="0" indent="-285750">
              <a:lnSpc>
                <a:spcPct val="107000"/>
              </a:lnSpc>
              <a:buFont typeface="Arial" panose="020B0604020202020204" pitchFamily="34" charset="0"/>
              <a:buChar char="•"/>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are several noteworthy revisions to the Conditions, beginning with the Definition of Terms in Condition 1</a:t>
            </a:r>
          </a:p>
          <a:p>
            <a:pPr marL="1143000" lvl="1" indent="-342900">
              <a:lnSpc>
                <a:spcPct val="107000"/>
              </a:lnSpc>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terms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Affiliate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Discriminatory Covenant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Enforcement Notice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 new in both policy forms</a:t>
            </a:r>
          </a:p>
          <a:p>
            <a:pPr marL="1143000" lvl="1" indent="-400050">
              <a:lnSpc>
                <a:spcPct val="107000"/>
              </a:lnSpc>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Substantial revisions have been made to the terms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Records</a:t>
            </a:r>
          </a:p>
        </p:txBody>
      </p:sp>
    </p:spTree>
    <p:extLst>
      <p:ext uri="{BB962C8B-B14F-4D97-AF65-F5344CB8AC3E}">
        <p14:creationId xmlns:p14="http://schemas.microsoft.com/office/powerpoint/2010/main" val="30058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D708F6D-2446-4A53-BDAD-8977FA211034}"/>
              </a:ext>
            </a:extLst>
          </p:cNvPr>
          <p:cNvSpPr/>
          <p:nvPr/>
        </p:nvSpPr>
        <p:spPr>
          <a:xfrm>
            <a:off x="442762" y="4922195"/>
            <a:ext cx="11570208" cy="1566154"/>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 xmlns:a16="http://schemas.microsoft.com/office/drawing/2014/main" id="{1E6589CE-ED50-491E-ABF6-FFE1D06C74E5}"/>
              </a:ext>
            </a:extLst>
          </p:cNvPr>
          <p:cNvSpPr txBox="1">
            <a:spLocks/>
          </p:cNvSpPr>
          <p:nvPr/>
        </p:nvSpPr>
        <p:spPr>
          <a:xfrm>
            <a:off x="621792" y="63152"/>
            <a:ext cx="10808168"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1.a.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7" name="TextBox 6">
            <a:extLst>
              <a:ext uri="{FF2B5EF4-FFF2-40B4-BE49-F238E27FC236}">
                <a16:creationId xmlns="" xmlns:a16="http://schemas.microsoft.com/office/drawing/2014/main" id="{CF463EA1-66AA-4AD4-A74E-B055242BA6DB}"/>
              </a:ext>
            </a:extLst>
          </p:cNvPr>
          <p:cNvSpPr txBox="1"/>
          <p:nvPr/>
        </p:nvSpPr>
        <p:spPr>
          <a:xfrm>
            <a:off x="453649" y="1443488"/>
            <a:ext cx="11570208" cy="3971023"/>
          </a:xfrm>
          <a:prstGeom prst="rect">
            <a:avLst/>
          </a:prstGeom>
          <a:noFill/>
          <a:effectLst>
            <a:softEdge rad="12700"/>
          </a:effectLst>
        </p:spPr>
        <p:txBody>
          <a:bodyPr wrap="square" rtlCol="0">
            <a:spAutoFit/>
          </a:bodyPr>
          <a:lstStyle/>
          <a:p>
            <a:pPr marL="342900" indent="-342900">
              <a:spcAft>
                <a:spcPts val="800"/>
              </a:spcAft>
              <a:buFont typeface="Symbol" panose="05050102010706020507" pitchFamily="18" charset="2"/>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both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policies an “</a:t>
            </a:r>
            <a:r>
              <a:rPr lang="en-US" sz="3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Affiliate</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an Entity:</a:t>
            </a:r>
          </a:p>
          <a:p>
            <a:pPr marL="685800" lvl="1"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is wholly owned by the Insured;</a:t>
            </a:r>
          </a:p>
          <a:p>
            <a:pPr marL="685800" lvl="1" indent="-285750">
              <a:lnSpc>
                <a:spcPct val="107000"/>
              </a:lnSpc>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wholly-owns the Insured; or</a:t>
            </a:r>
          </a:p>
          <a:p>
            <a:pPr marL="685800" lvl="1" indent="-285750">
              <a:lnSpc>
                <a:spcPct val="107000"/>
              </a:lnSpc>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if that Entity and the Insured are both wholly owned by the same person or entity.</a:t>
            </a:r>
          </a:p>
          <a:p>
            <a:pPr marL="342900" indent="-342900">
              <a:lnSpc>
                <a:spcPct val="107000"/>
              </a:lnSpc>
              <a:spcAft>
                <a:spcPts val="80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 Affiliate will be considered an Insured when the named Insured conveys the Title to the Affiliate by deed or other instrument of transfer</a:t>
            </a:r>
          </a:p>
          <a:p>
            <a:pPr marR="0" lvl="0">
              <a:lnSpc>
                <a:spcPct val="107000"/>
              </a:lnSpc>
              <a:spcBef>
                <a:spcPts val="0"/>
              </a:spcBef>
              <a:spcAft>
                <a:spcPts val="8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 xmlns:a16="http://schemas.microsoft.com/office/drawing/2014/main" id="{897A8091-6D35-412A-94F9-CA2F86D0E42F}"/>
              </a:ext>
            </a:extLst>
          </p:cNvPr>
          <p:cNvPicPr>
            <a:picLocks noChangeAspect="1"/>
          </p:cNvPicPr>
          <p:nvPr/>
        </p:nvPicPr>
        <p:blipFill>
          <a:blip r:embed="rId2"/>
          <a:stretch>
            <a:fillRect/>
          </a:stretch>
        </p:blipFill>
        <p:spPr>
          <a:xfrm>
            <a:off x="661446" y="5094514"/>
            <a:ext cx="11154614" cy="1204853"/>
          </a:xfrm>
          <a:prstGeom prst="rect">
            <a:avLst/>
          </a:prstGeom>
          <a:ln w="76200">
            <a:solidFill>
              <a:schemeClr val="accent4"/>
            </a:solidFill>
          </a:ln>
        </p:spPr>
      </p:pic>
    </p:spTree>
    <p:extLst>
      <p:ext uri="{BB962C8B-B14F-4D97-AF65-F5344CB8AC3E}">
        <p14:creationId xmlns:p14="http://schemas.microsoft.com/office/powerpoint/2010/main" val="337342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1E6589CE-ED50-491E-ABF6-FFE1D06C74E5}"/>
              </a:ext>
            </a:extLst>
          </p:cNvPr>
          <p:cNvSpPr txBox="1">
            <a:spLocks/>
          </p:cNvSpPr>
          <p:nvPr/>
        </p:nvSpPr>
        <p:spPr>
          <a:xfrm>
            <a:off x="267028" y="63152"/>
            <a:ext cx="1116293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1.c</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 xmlns:a16="http://schemas.microsoft.com/office/drawing/2014/main" id="{CF463EA1-66AA-4AD4-A74E-B055242BA6DB}"/>
              </a:ext>
            </a:extLst>
          </p:cNvPr>
          <p:cNvSpPr txBox="1"/>
          <p:nvPr/>
        </p:nvSpPr>
        <p:spPr>
          <a:xfrm>
            <a:off x="388732" y="1692458"/>
            <a:ext cx="11666108" cy="2554545"/>
          </a:xfrm>
          <a:prstGeom prst="rect">
            <a:avLst/>
          </a:prstGeom>
          <a:noFill/>
        </p:spPr>
        <p:txBody>
          <a:bodyPr wrap="square" rtlCol="0">
            <a:spAutoFit/>
          </a:bodyPr>
          <a:lstStyle/>
          <a:p>
            <a:pPr marL="457200" indent="-457200">
              <a:buSzPct val="100000"/>
              <a:buFont typeface="Arial" panose="020B0604020202020204" pitchFamily="34" charset="0"/>
              <a:buChar char="•"/>
            </a:pPr>
            <a:r>
              <a:rPr lang="en-US" sz="3200" dirty="0">
                <a:solidFill>
                  <a:schemeClr val="bg1"/>
                </a:solidFill>
                <a:ea typeface="Tahoma" panose="020B0604030504040204" pitchFamily="34" charset="0"/>
                <a:cs typeface="Tahoma" panose="020B0604030504040204" pitchFamily="34" charset="0"/>
              </a:rPr>
              <a:t>Definition of “</a:t>
            </a:r>
            <a:r>
              <a:rPr lang="en-US" sz="3200" i="1" dirty="0">
                <a:solidFill>
                  <a:schemeClr val="bg1"/>
                </a:solidFill>
                <a:ea typeface="Tahoma" panose="020B0604030504040204" pitchFamily="34" charset="0"/>
                <a:cs typeface="Tahoma" panose="020B0604030504040204" pitchFamily="34" charset="0"/>
              </a:rPr>
              <a:t>Consumer Protection Law”</a:t>
            </a:r>
          </a:p>
          <a:p>
            <a:pPr marL="457200" indent="-457200">
              <a:buSzPct val="100000"/>
              <a:buFont typeface="Arial" panose="020B0604020202020204" pitchFamily="34" charset="0"/>
              <a:buChar char="•"/>
            </a:pPr>
            <a:r>
              <a:rPr lang="en-US" sz="3200" dirty="0">
                <a:solidFill>
                  <a:schemeClr val="bg1"/>
                </a:solidFill>
                <a:effectLst/>
                <a:ea typeface="Calibri" panose="020F0502020204030204" pitchFamily="34" charset="0"/>
                <a:cs typeface="Times New Roman" panose="02020603050405020304" pitchFamily="18" charset="0"/>
              </a:rPr>
              <a:t>The Loan Policy features a newly defined term for </a:t>
            </a:r>
            <a:r>
              <a:rPr lang="en-US" sz="3200" i="1" dirty="0">
                <a:solidFill>
                  <a:schemeClr val="bg1"/>
                </a:solidFill>
                <a:effectLst/>
                <a:ea typeface="Calibri" panose="020F0502020204030204" pitchFamily="34" charset="0"/>
                <a:cs typeface="Times New Roman" panose="02020603050405020304" pitchFamily="18" charset="0"/>
              </a:rPr>
              <a:t>Consumer Protection Law</a:t>
            </a:r>
            <a:r>
              <a:rPr lang="en-US" sz="3200" dirty="0">
                <a:solidFill>
                  <a:schemeClr val="bg1"/>
                </a:solidFill>
                <a:effectLst/>
                <a:ea typeface="Calibri" panose="020F0502020204030204" pitchFamily="34" charset="0"/>
                <a:cs typeface="Times New Roman" panose="02020603050405020304" pitchFamily="18" charset="0"/>
              </a:rPr>
              <a:t>, that replaces the terms </a:t>
            </a:r>
            <a:r>
              <a:rPr lang="en-US" sz="3200" i="1" dirty="0">
                <a:solidFill>
                  <a:schemeClr val="bg1"/>
                </a:solidFill>
                <a:effectLst/>
                <a:ea typeface="Calibri" panose="020F0502020204030204" pitchFamily="34" charset="0"/>
                <a:cs typeface="Times New Roman" panose="02020603050405020304" pitchFamily="18" charset="0"/>
              </a:rPr>
              <a:t>consumer credit protection laws</a:t>
            </a:r>
            <a:r>
              <a:rPr lang="en-US" sz="3200" dirty="0">
                <a:solidFill>
                  <a:schemeClr val="bg1"/>
                </a:solidFill>
                <a:effectLst/>
                <a:ea typeface="Calibri" panose="020F0502020204030204" pitchFamily="34" charset="0"/>
                <a:cs typeface="Times New Roman" panose="02020603050405020304" pitchFamily="18" charset="0"/>
              </a:rPr>
              <a:t> and </a:t>
            </a:r>
            <a:r>
              <a:rPr lang="en-US" sz="3200" i="1" dirty="0">
                <a:solidFill>
                  <a:schemeClr val="bg1"/>
                </a:solidFill>
                <a:effectLst/>
                <a:ea typeface="Calibri" panose="020F0502020204030204" pitchFamily="34" charset="0"/>
                <a:cs typeface="Times New Roman" panose="02020603050405020304" pitchFamily="18" charset="0"/>
              </a:rPr>
              <a:t>truth in lending laws</a:t>
            </a:r>
            <a:r>
              <a:rPr lang="en-US" sz="3200" dirty="0">
                <a:solidFill>
                  <a:schemeClr val="bg1"/>
                </a:solidFill>
                <a:effectLst/>
                <a:ea typeface="Calibri" panose="020F0502020204030204" pitchFamily="34" charset="0"/>
                <a:cs typeface="Times New Roman" panose="02020603050405020304" pitchFamily="18" charset="0"/>
              </a:rPr>
              <a:t> used in Exclusion 5 of the 2006 ALTA Loan Policy</a:t>
            </a:r>
          </a:p>
        </p:txBody>
      </p:sp>
      <p:pic>
        <p:nvPicPr>
          <p:cNvPr id="9" name="Picture 8">
            <a:extLst>
              <a:ext uri="{FF2B5EF4-FFF2-40B4-BE49-F238E27FC236}">
                <a16:creationId xmlns="" xmlns:a16="http://schemas.microsoft.com/office/drawing/2014/main" id="{838CA1F6-D64B-487E-8526-85CD1F6576A0}"/>
              </a:ext>
            </a:extLst>
          </p:cNvPr>
          <p:cNvPicPr>
            <a:picLocks noChangeAspect="1"/>
          </p:cNvPicPr>
          <p:nvPr/>
        </p:nvPicPr>
        <p:blipFill>
          <a:blip r:embed="rId3"/>
          <a:stretch>
            <a:fillRect/>
          </a:stretch>
        </p:blipFill>
        <p:spPr>
          <a:xfrm>
            <a:off x="525893" y="4719723"/>
            <a:ext cx="11140213" cy="1368561"/>
          </a:xfrm>
          <a:prstGeom prst="rect">
            <a:avLst/>
          </a:prstGeom>
          <a:ln w="76200">
            <a:solidFill>
              <a:srgbClr val="EEB111"/>
            </a:solidFill>
          </a:ln>
        </p:spPr>
      </p:pic>
    </p:spTree>
    <p:extLst>
      <p:ext uri="{BB962C8B-B14F-4D97-AF65-F5344CB8AC3E}">
        <p14:creationId xmlns:p14="http://schemas.microsoft.com/office/powerpoint/2010/main" val="41559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BEFA07D-5E71-4C98-A9EA-5C7A23ADEA49}"/>
              </a:ext>
            </a:extLst>
          </p:cNvPr>
          <p:cNvSpPr/>
          <p:nvPr/>
        </p:nvSpPr>
        <p:spPr>
          <a:xfrm>
            <a:off x="410104" y="2983449"/>
            <a:ext cx="11368239" cy="2207947"/>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930B3015-CE0C-47D6-8EFC-B1A368D3AF1A}"/>
              </a:ext>
            </a:extLst>
          </p:cNvPr>
          <p:cNvSpPr txBox="1"/>
          <p:nvPr/>
        </p:nvSpPr>
        <p:spPr>
          <a:xfrm>
            <a:off x="524308" y="-116096"/>
            <a:ext cx="11143384" cy="1003031"/>
          </a:xfrm>
          <a:prstGeom prst="rect">
            <a:avLst/>
          </a:prstGeom>
          <a:noFill/>
          <a:ln>
            <a:noFill/>
          </a:ln>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CONDITION </a:t>
            </a:r>
            <a:r>
              <a:rPr lang="en-US" sz="4400" b="1" dirty="0" err="1">
                <a:solidFill>
                  <a:srgbClr val="EEB111"/>
                </a:solidFill>
                <a:ea typeface="Tahoma" panose="020B0604030504040204" pitchFamily="34" charset="0"/>
                <a:cs typeface="Tahoma" panose="020B0604030504040204" pitchFamily="34" charset="0"/>
              </a:rPr>
              <a:t>1.e</a:t>
            </a:r>
            <a:r>
              <a:rPr lang="en-US" sz="4400" b="1" dirty="0">
                <a:solidFill>
                  <a:srgbClr val="EEB111"/>
                </a:solidFill>
                <a:ea typeface="Tahoma" panose="020B0604030504040204" pitchFamily="34" charset="0"/>
                <a:cs typeface="Tahoma" panose="020B0604030504040204" pitchFamily="34" charset="0"/>
              </a:rPr>
              <a:t>. (LP) &amp; </a:t>
            </a:r>
            <a:r>
              <a:rPr lang="en-US" sz="4400" b="1" dirty="0" err="1">
                <a:solidFill>
                  <a:srgbClr val="EEB111"/>
                </a:solidFill>
                <a:ea typeface="Tahoma" panose="020B0604030504040204" pitchFamily="34" charset="0"/>
                <a:cs typeface="Tahoma" panose="020B0604030504040204" pitchFamily="34" charset="0"/>
              </a:rPr>
              <a:t>1.d</a:t>
            </a:r>
            <a:r>
              <a:rPr lang="en-US" sz="4400" b="1" dirty="0">
                <a:solidFill>
                  <a:srgbClr val="EEB111"/>
                </a:solidFill>
                <a:ea typeface="Tahoma" panose="020B0604030504040204" pitchFamily="34" charset="0"/>
                <a:cs typeface="Tahoma" panose="020B0604030504040204" pitchFamily="34" charset="0"/>
              </a:rPr>
              <a:t>. </a:t>
            </a:r>
            <a:r>
              <a:rPr lang="en-US" sz="4400" b="1" dirty="0">
                <a:solidFill>
                  <a:srgbClr val="00CC66"/>
                </a:solidFill>
                <a:ea typeface="Tahoma" panose="020B0604030504040204" pitchFamily="34" charset="0"/>
                <a:cs typeface="Tahoma" panose="020B0604030504040204" pitchFamily="34" charset="0"/>
              </a:rPr>
              <a:t>(OP)</a:t>
            </a:r>
          </a:p>
        </p:txBody>
      </p:sp>
      <p:pic>
        <p:nvPicPr>
          <p:cNvPr id="5" name="Picture 4">
            <a:extLst>
              <a:ext uri="{FF2B5EF4-FFF2-40B4-BE49-F238E27FC236}">
                <a16:creationId xmlns="" xmlns:a16="http://schemas.microsoft.com/office/drawing/2014/main" id="{F46E92D4-3167-4046-AEBE-2837D454CD90}"/>
              </a:ext>
            </a:extLst>
          </p:cNvPr>
          <p:cNvPicPr>
            <a:picLocks noChangeAspect="1"/>
          </p:cNvPicPr>
          <p:nvPr/>
        </p:nvPicPr>
        <p:blipFill>
          <a:blip r:embed="rId3"/>
          <a:stretch>
            <a:fillRect/>
          </a:stretch>
        </p:blipFill>
        <p:spPr>
          <a:xfrm>
            <a:off x="635001" y="3187206"/>
            <a:ext cx="10923016" cy="1789907"/>
          </a:xfrm>
          <a:prstGeom prst="rect">
            <a:avLst/>
          </a:prstGeom>
          <a:ln w="76200">
            <a:solidFill>
              <a:srgbClr val="EEB111"/>
            </a:solidFill>
          </a:ln>
        </p:spPr>
      </p:pic>
      <p:sp>
        <p:nvSpPr>
          <p:cNvPr id="13" name="TextBox 12">
            <a:extLst>
              <a:ext uri="{FF2B5EF4-FFF2-40B4-BE49-F238E27FC236}">
                <a16:creationId xmlns="" xmlns:a16="http://schemas.microsoft.com/office/drawing/2014/main" id="{C7856C4F-7615-4DFE-9247-3675511588D1}"/>
              </a:ext>
            </a:extLst>
          </p:cNvPr>
          <p:cNvSpPr txBox="1"/>
          <p:nvPr/>
        </p:nvSpPr>
        <p:spPr>
          <a:xfrm>
            <a:off x="524308" y="1440805"/>
            <a:ext cx="11667692" cy="76944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Definition of “Discriminatory Covenant”</a:t>
            </a:r>
          </a:p>
        </p:txBody>
      </p:sp>
      <p:pic>
        <p:nvPicPr>
          <p:cNvPr id="2" name="Picture 1">
            <a:extLst>
              <a:ext uri="{FF2B5EF4-FFF2-40B4-BE49-F238E27FC236}">
                <a16:creationId xmlns="" xmlns:a16="http://schemas.microsoft.com/office/drawing/2014/main" id="{E5A5657E-E1E0-4F95-ADF8-FAEBF062F93A}"/>
              </a:ext>
            </a:extLst>
          </p:cNvPr>
          <p:cNvPicPr>
            <a:picLocks noChangeAspect="1"/>
          </p:cNvPicPr>
          <p:nvPr/>
        </p:nvPicPr>
        <p:blipFill>
          <a:blip r:embed="rId4"/>
          <a:stretch>
            <a:fillRect/>
          </a:stretch>
        </p:blipFill>
        <p:spPr>
          <a:xfrm>
            <a:off x="1624981" y="3187206"/>
            <a:ext cx="9932017" cy="1789906"/>
          </a:xfrm>
          <a:prstGeom prst="rect">
            <a:avLst/>
          </a:prstGeom>
        </p:spPr>
      </p:pic>
    </p:spTree>
    <p:extLst>
      <p:ext uri="{BB962C8B-B14F-4D97-AF65-F5344CB8AC3E}">
        <p14:creationId xmlns:p14="http://schemas.microsoft.com/office/powerpoint/2010/main" val="227808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2412AE03-BE0F-47E8-9B7D-47410E3DCD36}"/>
              </a:ext>
            </a:extLst>
          </p:cNvPr>
          <p:cNvSpPr txBox="1"/>
          <p:nvPr/>
        </p:nvSpPr>
        <p:spPr>
          <a:xfrm>
            <a:off x="167230" y="1190868"/>
            <a:ext cx="11649658" cy="5016117"/>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Loan Policy also makes changes to the definition of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This additional language in the Loan Policy does not alter coverage but does clarify that the Insured is a person that holds the Title after acquiring the Indebtedness, regardless of the means of acquisition.</a:t>
            </a:r>
          </a:p>
          <a:p>
            <a:pPr marL="342900" marR="0" lvl="0" indent="-3429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Loan Policy, a transfer from the named insured to one of the following can also result in the grantee being an Insured under the policy:</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grantee of an Insured under a deed or other instrument transferring the Title, if the grantee is an Affiliate (Note that this is no longer conditioned on the transfer being for no consideration);</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Affiliate that acquires the Title through foreclosure or deed-in-lieu of foreclosure of the Insured Mortgage (regardless of whether the Affiliate owned or held the Indebtedness); or</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any Government Mortgage Agency or Instrumentality.</a:t>
            </a:r>
          </a:p>
        </p:txBody>
      </p:sp>
      <p:sp>
        <p:nvSpPr>
          <p:cNvPr id="6" name="Title 1">
            <a:extLst>
              <a:ext uri="{FF2B5EF4-FFF2-40B4-BE49-F238E27FC236}">
                <a16:creationId xmlns="" xmlns:a16="http://schemas.microsoft.com/office/drawing/2014/main" id="{A8736388-F97B-4E80-BC59-7359B6FAAB18}"/>
              </a:ext>
            </a:extLst>
          </p:cNvPr>
          <p:cNvSpPr txBox="1">
            <a:spLocks/>
          </p:cNvSpPr>
          <p:nvPr/>
        </p:nvSpPr>
        <p:spPr>
          <a:xfrm>
            <a:off x="542342" y="30687"/>
            <a:ext cx="11107315"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1.j</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82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F1335C-780C-446A-8A3D-2145820D189C}"/>
              </a:ext>
            </a:extLst>
          </p:cNvPr>
          <p:cNvSpPr txBox="1">
            <a:spLocks/>
          </p:cNvSpPr>
          <p:nvPr/>
        </p:nvSpPr>
        <p:spPr>
          <a:xfrm>
            <a:off x="542342" y="30687"/>
            <a:ext cx="11107315"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1.j</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pic>
        <p:nvPicPr>
          <p:cNvPr id="9" name="Picture 8">
            <a:extLst>
              <a:ext uri="{FF2B5EF4-FFF2-40B4-BE49-F238E27FC236}">
                <a16:creationId xmlns="" xmlns:a16="http://schemas.microsoft.com/office/drawing/2014/main" id="{496DB4E6-FCE1-4C96-A560-018379B1DDA4}"/>
              </a:ext>
            </a:extLst>
          </p:cNvPr>
          <p:cNvPicPr>
            <a:picLocks noChangeAspect="1"/>
          </p:cNvPicPr>
          <p:nvPr/>
        </p:nvPicPr>
        <p:blipFill>
          <a:blip r:embed="rId3"/>
          <a:stretch>
            <a:fillRect/>
          </a:stretch>
        </p:blipFill>
        <p:spPr>
          <a:xfrm>
            <a:off x="358603" y="1238491"/>
            <a:ext cx="11697323" cy="5471755"/>
          </a:xfrm>
          <a:prstGeom prst="rect">
            <a:avLst/>
          </a:prstGeom>
          <a:ln w="88900">
            <a:solidFill>
              <a:srgbClr val="EEB111"/>
            </a:solidFill>
          </a:ln>
        </p:spPr>
      </p:pic>
    </p:spTree>
    <p:extLst>
      <p:ext uri="{BB962C8B-B14F-4D97-AF65-F5344CB8AC3E}">
        <p14:creationId xmlns:p14="http://schemas.microsoft.com/office/powerpoint/2010/main" val="51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09E44601-881F-466A-B97E-45580E511A1F}"/>
              </a:ext>
            </a:extLst>
          </p:cNvPr>
          <p:cNvSpPr txBox="1"/>
          <p:nvPr/>
        </p:nvSpPr>
        <p:spPr>
          <a:xfrm>
            <a:off x="350302" y="1275588"/>
            <a:ext cx="11670248" cy="4188391"/>
          </a:xfrm>
          <a:prstGeom prst="rect">
            <a:avLst/>
          </a:prstGeom>
          <a:noFill/>
        </p:spPr>
        <p:txBody>
          <a:bodyPr wrap="square" rtlCol="0">
            <a:spAutoFit/>
          </a:bodyPr>
          <a:lstStyle/>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new Owner Policy, a deed from the named insured to one of the following can also result in the grantee being an Insured under the policy: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trustee or beneficiary of a trust created by a written instrument established for estate planning purposes by an Insured;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spouse who receives the Title because of a dissolution of marriage; a transferee by a transfer effective on the death of an Insured as authorized by law; or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another Insured named in Item 1 of Schedule A. </a:t>
            </a:r>
          </a:p>
          <a:p>
            <a:pPr marL="457200" indent="-457200">
              <a:lnSpc>
                <a:spcPct val="107000"/>
              </a:lnSpc>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These last two categories are new, and this provision also differs from the corresponding language in the 2006 policy because there is no requirement that the deed or conveyance be for no consideration.</a:t>
            </a:r>
          </a:p>
        </p:txBody>
      </p:sp>
      <p:sp>
        <p:nvSpPr>
          <p:cNvPr id="7" name="Title 1">
            <a:extLst>
              <a:ext uri="{FF2B5EF4-FFF2-40B4-BE49-F238E27FC236}">
                <a16:creationId xmlns="" xmlns:a16="http://schemas.microsoft.com/office/drawing/2014/main" id="{91322143-9CD5-47EA-BD6A-E3194ED9BB71}"/>
              </a:ext>
            </a:extLst>
          </p:cNvPr>
          <p:cNvSpPr txBox="1">
            <a:spLocks/>
          </p:cNvSpPr>
          <p:nvPr/>
        </p:nvSpPr>
        <p:spPr>
          <a:xfrm>
            <a:off x="521752" y="62484"/>
            <a:ext cx="11066704"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1.g</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282222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945073-224A-4375-BDDC-D6E447B90D4C}"/>
              </a:ext>
            </a:extLst>
          </p:cNvPr>
          <p:cNvSpPr txBox="1">
            <a:spLocks/>
          </p:cNvSpPr>
          <p:nvPr/>
        </p:nvSpPr>
        <p:spPr>
          <a:xfrm>
            <a:off x="521752" y="62484"/>
            <a:ext cx="11066704"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1.g</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7" name="Picture 6">
            <a:extLst>
              <a:ext uri="{FF2B5EF4-FFF2-40B4-BE49-F238E27FC236}">
                <a16:creationId xmlns="" xmlns:a16="http://schemas.microsoft.com/office/drawing/2014/main" id="{CD90E39B-76CC-4E3C-87EC-022A61DA3B73}"/>
              </a:ext>
            </a:extLst>
          </p:cNvPr>
          <p:cNvPicPr>
            <a:picLocks noChangeAspect="1"/>
          </p:cNvPicPr>
          <p:nvPr/>
        </p:nvPicPr>
        <p:blipFill>
          <a:blip r:embed="rId3"/>
          <a:stretch>
            <a:fillRect/>
          </a:stretch>
        </p:blipFill>
        <p:spPr>
          <a:xfrm>
            <a:off x="438322" y="1052942"/>
            <a:ext cx="11306638" cy="5711779"/>
          </a:xfrm>
          <a:prstGeom prst="rect">
            <a:avLst/>
          </a:prstGeom>
          <a:ln w="88900">
            <a:solidFill>
              <a:srgbClr val="00CC66"/>
            </a:solidFill>
          </a:ln>
        </p:spPr>
      </p:pic>
    </p:spTree>
    <p:extLst>
      <p:ext uri="{BB962C8B-B14F-4D97-AF65-F5344CB8AC3E}">
        <p14:creationId xmlns:p14="http://schemas.microsoft.com/office/powerpoint/2010/main" val="103174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5AF05D-B4B5-4F59-8982-037B9E731FA9}"/>
              </a:ext>
            </a:extLst>
          </p:cNvPr>
          <p:cNvSpPr txBox="1">
            <a:spLocks/>
          </p:cNvSpPr>
          <p:nvPr/>
        </p:nvSpPr>
        <p:spPr>
          <a:xfrm>
            <a:off x="493486" y="1774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1.h</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BB8811EA-830D-490B-95BE-43B0FDAFCFE0}"/>
              </a:ext>
            </a:extLst>
          </p:cNvPr>
          <p:cNvSpPr txBox="1"/>
          <p:nvPr/>
        </p:nvSpPr>
        <p:spPr>
          <a:xfrm>
            <a:off x="272810" y="1495044"/>
            <a:ext cx="11558016" cy="2862322"/>
          </a:xfrm>
          <a:prstGeom prst="rect">
            <a:avLst/>
          </a:prstGeom>
          <a:noFill/>
        </p:spPr>
        <p:txBody>
          <a:bodyPr wrap="square">
            <a:spAutoFit/>
          </a:bodyPr>
          <a:lstStyle/>
          <a:p>
            <a:pPr marL="457200" indent="-457200">
              <a:buFont typeface="Arial" panose="020B0604020202020204" pitchFamily="34" charset="0"/>
              <a:buChar char="•"/>
            </a:pPr>
            <a:r>
              <a:rPr lang="en-US" sz="3000" dirty="0">
                <a:solidFill>
                  <a:schemeClr val="bg1"/>
                </a:solidFill>
              </a:rPr>
              <a:t>Definition of “</a:t>
            </a:r>
            <a:r>
              <a:rPr lang="en-US" sz="3000" i="1" dirty="0">
                <a:solidFill>
                  <a:schemeClr val="bg1"/>
                </a:solidFill>
              </a:rPr>
              <a:t>Government Mortgage Agency or Instrumentality</a:t>
            </a:r>
            <a:r>
              <a:rPr lang="en-US" sz="3000" dirty="0">
                <a:solidFill>
                  <a:schemeClr val="bg1"/>
                </a:solidFill>
              </a:rPr>
              <a:t>”</a:t>
            </a:r>
          </a:p>
          <a:p>
            <a:pPr marL="457200" indent="-457200">
              <a:buFont typeface="Arial" panose="020B0604020202020204" pitchFamily="34" charset="0"/>
              <a:buChar char="•"/>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Loan Policy features a new defined term for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Mortgage Agency or Instrumentality</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term that does not impact coverage, but is used in the definition of the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of the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Obligor</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Government Mortgage Agency or Instrumentality is </a:t>
            </a:r>
            <a:r>
              <a:rPr lang="en-US"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 Obligor</a:t>
            </a:r>
          </a:p>
        </p:txBody>
      </p:sp>
      <p:pic>
        <p:nvPicPr>
          <p:cNvPr id="12" name="Picture 11">
            <a:extLst>
              <a:ext uri="{FF2B5EF4-FFF2-40B4-BE49-F238E27FC236}">
                <a16:creationId xmlns="" xmlns:a16="http://schemas.microsoft.com/office/drawing/2014/main" id="{5BDF159C-37AB-4E76-83D5-020577AB73E3}"/>
              </a:ext>
            </a:extLst>
          </p:cNvPr>
          <p:cNvPicPr>
            <a:picLocks noChangeAspect="1"/>
          </p:cNvPicPr>
          <p:nvPr/>
        </p:nvPicPr>
        <p:blipFill>
          <a:blip r:embed="rId2"/>
          <a:stretch>
            <a:fillRect/>
          </a:stretch>
        </p:blipFill>
        <p:spPr>
          <a:xfrm>
            <a:off x="493486" y="4737353"/>
            <a:ext cx="11337340" cy="1493443"/>
          </a:xfrm>
          <a:prstGeom prst="rect">
            <a:avLst/>
          </a:prstGeom>
          <a:ln w="88900">
            <a:solidFill>
              <a:srgbClr val="EEB111"/>
            </a:solidFill>
          </a:ln>
        </p:spPr>
      </p:pic>
    </p:spTree>
    <p:extLst>
      <p:ext uri="{BB962C8B-B14F-4D97-AF65-F5344CB8AC3E}">
        <p14:creationId xmlns:p14="http://schemas.microsoft.com/office/powerpoint/2010/main" val="307083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5AF05D-B4B5-4F59-8982-037B9E731FA9}"/>
              </a:ext>
            </a:extLst>
          </p:cNvPr>
          <p:cNvSpPr txBox="1">
            <a:spLocks/>
          </p:cNvSpPr>
          <p:nvPr/>
        </p:nvSpPr>
        <p:spPr>
          <a:xfrm>
            <a:off x="493486" y="1774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1.p</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 xmlns:a16="http://schemas.microsoft.com/office/drawing/2014/main" id="{F78BD750-B56D-4E36-8C55-8F09F787208A}"/>
              </a:ext>
            </a:extLst>
          </p:cNvPr>
          <p:cNvSpPr txBox="1"/>
          <p:nvPr/>
        </p:nvSpPr>
        <p:spPr>
          <a:xfrm>
            <a:off x="493486" y="1443841"/>
            <a:ext cx="11558016" cy="3970318"/>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rPr>
              <a:t>Definition of “</a:t>
            </a:r>
            <a:r>
              <a:rPr lang="en-US" sz="2800" i="1" dirty="0">
                <a:solidFill>
                  <a:schemeClr val="bg1"/>
                </a:solidFill>
              </a:rPr>
              <a:t>Obligor</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Loan Policy features a new defined term for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Obligor</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defined as a person or entity that is or becomes a maker, borrower, or guarantor as to all or part of the Indebtedness or other obligation secured by the Insured Mortgage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 Government Mortgage Agency or Instrumentality is not an Obligor</a:t>
            </a:r>
          </a:p>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term “Obligor” is used primarily in Condition 12 of the Loan Policy, (Rights of Recovery upon Payment or Settlement) but Condition 12 of the 2006 and 2021 ALTA Loan Policy remain substantively the same</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A9A48FB8-2A3A-4C2A-A484-F8C5CDBB9002}"/>
              </a:ext>
            </a:extLst>
          </p:cNvPr>
          <p:cNvPicPr>
            <a:picLocks noChangeAspect="1"/>
          </p:cNvPicPr>
          <p:nvPr/>
        </p:nvPicPr>
        <p:blipFill>
          <a:blip r:embed="rId2"/>
          <a:stretch>
            <a:fillRect/>
          </a:stretch>
        </p:blipFill>
        <p:spPr>
          <a:xfrm>
            <a:off x="597366" y="5589257"/>
            <a:ext cx="11003004" cy="782361"/>
          </a:xfrm>
          <a:prstGeom prst="rect">
            <a:avLst/>
          </a:prstGeom>
          <a:ln w="76200">
            <a:solidFill>
              <a:srgbClr val="EEB111"/>
            </a:solidFill>
          </a:ln>
        </p:spPr>
      </p:pic>
    </p:spTree>
    <p:extLst>
      <p:ext uri="{BB962C8B-B14F-4D97-AF65-F5344CB8AC3E}">
        <p14:creationId xmlns:p14="http://schemas.microsoft.com/office/powerpoint/2010/main" val="360597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E7122D8-7741-476E-B60F-B9C93AB9251A}"/>
              </a:ext>
            </a:extLst>
          </p:cNvPr>
          <p:cNvSpPr txBox="1"/>
          <p:nvPr/>
        </p:nvSpPr>
        <p:spPr>
          <a:xfrm>
            <a:off x="609600" y="70890"/>
            <a:ext cx="11275995" cy="769441"/>
          </a:xfrm>
          <a:prstGeom prst="rect">
            <a:avLst/>
          </a:prstGeom>
          <a:noFill/>
        </p:spPr>
        <p:txBody>
          <a:bodyPr wrap="square" rtlCol="0">
            <a:spAutoFit/>
          </a:bodyPr>
          <a:lstStyle/>
          <a:p>
            <a:r>
              <a:rPr lang="en-US" sz="4400" b="1" dirty="0">
                <a:solidFill>
                  <a:srgbClr val="EEB111"/>
                </a:solidFill>
              </a:rPr>
              <a:t>WHO DOES THE WORK?</a:t>
            </a:r>
            <a:endParaRPr lang="en-US" sz="4800" b="1" dirty="0">
              <a:solidFill>
                <a:srgbClr val="EEB111"/>
              </a:solidFill>
            </a:endParaRPr>
          </a:p>
        </p:txBody>
      </p:sp>
      <p:graphicFrame>
        <p:nvGraphicFramePr>
          <p:cNvPr id="5" name="Content Placeholder 2">
            <a:extLst>
              <a:ext uri="{FF2B5EF4-FFF2-40B4-BE49-F238E27FC236}">
                <a16:creationId xmlns="" xmlns:a16="http://schemas.microsoft.com/office/drawing/2014/main" id="{17A0E2AE-C90B-454D-AEC6-DECBD9A9086B}"/>
              </a:ext>
            </a:extLst>
          </p:cNvPr>
          <p:cNvGraphicFramePr>
            <a:graphicFrameLocks/>
          </p:cNvGraphicFramePr>
          <p:nvPr>
            <p:extLst>
              <p:ext uri="{D42A27DB-BD31-4B8C-83A1-F6EECF244321}">
                <p14:modId xmlns:p14="http://schemas.microsoft.com/office/powerpoint/2010/main" val="3445038398"/>
              </p:ext>
            </p:extLst>
          </p:nvPr>
        </p:nvGraphicFramePr>
        <p:xfrm>
          <a:off x="609600" y="1108592"/>
          <a:ext cx="10140303" cy="567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2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CFF8F31-0D2C-42DB-9273-71D15D77A002}"/>
              </a:ext>
            </a:extLst>
          </p:cNvPr>
          <p:cNvSpPr/>
          <p:nvPr/>
        </p:nvSpPr>
        <p:spPr>
          <a:xfrm>
            <a:off x="125730" y="4720590"/>
            <a:ext cx="11978640" cy="188595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2412AE03-BE0F-47E8-9B7D-47410E3DCD36}"/>
              </a:ext>
            </a:extLst>
          </p:cNvPr>
          <p:cNvSpPr txBox="1"/>
          <p:nvPr/>
        </p:nvSpPr>
        <p:spPr>
          <a:xfrm>
            <a:off x="533450" y="1466547"/>
            <a:ext cx="11759646"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Definition of “</a:t>
            </a:r>
            <a:r>
              <a:rPr lang="en-US" sz="2800" i="1" dirty="0">
                <a:solidFill>
                  <a:schemeClr val="bg1"/>
                </a:solidFill>
              </a:rPr>
              <a:t>Public Records</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The 2021 ALTA policies modify the definition of </a:t>
            </a:r>
            <a:r>
              <a:rPr lang="en-US" sz="2800" i="1" dirty="0">
                <a:solidFill>
                  <a:schemeClr val="bg1"/>
                </a:solidFill>
                <a:ea typeface="Tahoma" panose="020B0604030504040204" pitchFamily="34" charset="0"/>
                <a:cs typeface="Tahoma" panose="020B0604030504040204" pitchFamily="34" charset="0"/>
              </a:rPr>
              <a:t>Public Records</a:t>
            </a:r>
            <a:endParaRPr lang="en-US" sz="2800" dirty="0">
              <a:solidFill>
                <a:schemeClr val="bg1"/>
              </a:solidFill>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The clarification distinguishes between those records that are Public Records for purposes of the terminology used in a title policy and other governmental records that are not intended to be, and are generally not construed as, within the scope of Public Records for purposes of triggering coverage in the policies</a:t>
            </a:r>
          </a:p>
        </p:txBody>
      </p:sp>
      <p:sp>
        <p:nvSpPr>
          <p:cNvPr id="2" name="Title 1">
            <a:extLst>
              <a:ext uri="{FF2B5EF4-FFF2-40B4-BE49-F238E27FC236}">
                <a16:creationId xmlns="" xmlns:a16="http://schemas.microsoft.com/office/drawing/2014/main" id="{DB5AF05D-B4B5-4F59-8982-037B9E731FA9}"/>
              </a:ext>
            </a:extLst>
          </p:cNvPr>
          <p:cNvSpPr txBox="1">
            <a:spLocks/>
          </p:cNvSpPr>
          <p:nvPr/>
        </p:nvSpPr>
        <p:spPr>
          <a:xfrm>
            <a:off x="533450" y="8114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1.r</a:t>
            </a:r>
            <a:r>
              <a:rPr lang="en-US" sz="4400" b="1" dirty="0">
                <a:solidFill>
                  <a:srgbClr val="EEB111"/>
                </a:solidFill>
                <a:latin typeface="+mn-lt"/>
                <a:ea typeface="Tahoma" panose="020B0604030504040204" pitchFamily="34" charset="0"/>
                <a:cs typeface="Tahoma" panose="020B0604030504040204" pitchFamily="34" charset="0"/>
              </a:rPr>
              <a:t>. (LP) &amp;</a:t>
            </a:r>
            <a:r>
              <a:rPr lang="en-US" sz="4400" b="1" dirty="0" err="1">
                <a:solidFill>
                  <a:srgbClr val="EEB111"/>
                </a:solidFill>
                <a:latin typeface="+mn-lt"/>
                <a:ea typeface="Tahoma" panose="020B0604030504040204" pitchFamily="34" charset="0"/>
                <a:cs typeface="Tahoma" panose="020B0604030504040204" pitchFamily="34" charset="0"/>
              </a:rPr>
              <a:t>1.m</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13" name="Picture 12">
            <a:extLst>
              <a:ext uri="{FF2B5EF4-FFF2-40B4-BE49-F238E27FC236}">
                <a16:creationId xmlns="" xmlns:a16="http://schemas.microsoft.com/office/drawing/2014/main" id="{CE5733CD-6CAF-4A98-88EE-AEFE9E3880F0}"/>
              </a:ext>
            </a:extLst>
          </p:cNvPr>
          <p:cNvPicPr>
            <a:picLocks noChangeAspect="1"/>
          </p:cNvPicPr>
          <p:nvPr/>
        </p:nvPicPr>
        <p:blipFill>
          <a:blip r:embed="rId2"/>
          <a:stretch>
            <a:fillRect/>
          </a:stretch>
        </p:blipFill>
        <p:spPr>
          <a:xfrm>
            <a:off x="262633" y="4883467"/>
            <a:ext cx="11703243" cy="1586781"/>
          </a:xfrm>
          <a:prstGeom prst="rect">
            <a:avLst/>
          </a:prstGeom>
          <a:ln w="76200">
            <a:solidFill>
              <a:schemeClr val="accent4"/>
            </a:solidFill>
          </a:ln>
        </p:spPr>
      </p:pic>
    </p:spTree>
    <p:extLst>
      <p:ext uri="{BB962C8B-B14F-4D97-AF65-F5344CB8AC3E}">
        <p14:creationId xmlns:p14="http://schemas.microsoft.com/office/powerpoint/2010/main" val="14374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7051882-1B17-4FD7-A63A-6333019B70E0}"/>
              </a:ext>
            </a:extLst>
          </p:cNvPr>
          <p:cNvSpPr/>
          <p:nvPr/>
        </p:nvSpPr>
        <p:spPr>
          <a:xfrm>
            <a:off x="160020" y="4880610"/>
            <a:ext cx="11887200" cy="173736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2412AE03-BE0F-47E8-9B7D-47410E3DCD36}"/>
              </a:ext>
            </a:extLst>
          </p:cNvPr>
          <p:cNvSpPr txBox="1"/>
          <p:nvPr/>
        </p:nvSpPr>
        <p:spPr>
          <a:xfrm>
            <a:off x="533450" y="1466547"/>
            <a:ext cx="11759646"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Definition of “</a:t>
            </a:r>
            <a:r>
              <a:rPr lang="en-US" sz="3200" i="1" dirty="0">
                <a:solidFill>
                  <a:schemeClr val="bg1"/>
                </a:solidFill>
              </a:rPr>
              <a:t>State</a:t>
            </a:r>
            <a:r>
              <a:rPr lang="en-US" sz="3200" dirty="0">
                <a:solidFill>
                  <a:schemeClr val="bg1"/>
                </a:solidFill>
              </a:rPr>
              <a:t>”</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polices include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State</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 a new defined term. The inclusion makes it clear that term used in the policies means the state or commonwealth of the United States where the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Land</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located, and where applicable also includes the District of Columbia, the Commonwealth of Puerto Rico, the U.S. Virgin Islands, and Guam</a:t>
            </a:r>
          </a:p>
        </p:txBody>
      </p:sp>
      <p:sp>
        <p:nvSpPr>
          <p:cNvPr id="2" name="Title 1">
            <a:extLst>
              <a:ext uri="{FF2B5EF4-FFF2-40B4-BE49-F238E27FC236}">
                <a16:creationId xmlns="" xmlns:a16="http://schemas.microsoft.com/office/drawing/2014/main" id="{DB5AF05D-B4B5-4F59-8982-037B9E731FA9}"/>
              </a:ext>
            </a:extLst>
          </p:cNvPr>
          <p:cNvSpPr txBox="1">
            <a:spLocks/>
          </p:cNvSpPr>
          <p:nvPr/>
        </p:nvSpPr>
        <p:spPr>
          <a:xfrm>
            <a:off x="533450" y="8114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1.s</a:t>
            </a:r>
            <a:r>
              <a:rPr lang="en-US" sz="4400" b="1" dirty="0">
                <a:solidFill>
                  <a:srgbClr val="EEB111"/>
                </a:solidFill>
                <a:latin typeface="+mn-lt"/>
                <a:ea typeface="Tahoma" panose="020B0604030504040204" pitchFamily="34" charset="0"/>
                <a:cs typeface="Tahoma" panose="020B0604030504040204" pitchFamily="34" charset="0"/>
              </a:rPr>
              <a:t>. (LP) &amp;</a:t>
            </a:r>
            <a:r>
              <a:rPr lang="en-US" sz="4400" b="1" dirty="0" err="1">
                <a:solidFill>
                  <a:srgbClr val="EEB111"/>
                </a:solidFill>
                <a:latin typeface="+mn-lt"/>
                <a:ea typeface="Tahoma" panose="020B0604030504040204" pitchFamily="34" charset="0"/>
                <a:cs typeface="Tahoma" panose="020B0604030504040204" pitchFamily="34" charset="0"/>
              </a:rPr>
              <a:t>1.n</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3" name="Picture 2">
            <a:extLst>
              <a:ext uri="{FF2B5EF4-FFF2-40B4-BE49-F238E27FC236}">
                <a16:creationId xmlns="" xmlns:a16="http://schemas.microsoft.com/office/drawing/2014/main" id="{55440433-84B4-4645-84AA-AE7FB89E0E1D}"/>
              </a:ext>
            </a:extLst>
          </p:cNvPr>
          <p:cNvPicPr>
            <a:picLocks noChangeAspect="1"/>
          </p:cNvPicPr>
          <p:nvPr/>
        </p:nvPicPr>
        <p:blipFill>
          <a:blip r:embed="rId2"/>
          <a:stretch>
            <a:fillRect/>
          </a:stretch>
        </p:blipFill>
        <p:spPr>
          <a:xfrm>
            <a:off x="296162" y="5022338"/>
            <a:ext cx="11636185" cy="1453903"/>
          </a:xfrm>
          <a:prstGeom prst="rect">
            <a:avLst/>
          </a:prstGeom>
          <a:ln w="76200">
            <a:solidFill>
              <a:schemeClr val="accent4"/>
            </a:solidFill>
          </a:ln>
        </p:spPr>
      </p:pic>
    </p:spTree>
    <p:extLst>
      <p:ext uri="{BB962C8B-B14F-4D97-AF65-F5344CB8AC3E}">
        <p14:creationId xmlns:p14="http://schemas.microsoft.com/office/powerpoint/2010/main" val="7285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AA12378-4079-423E-AF86-66E8CC549930}"/>
              </a:ext>
            </a:extLst>
          </p:cNvPr>
          <p:cNvPicPr>
            <a:picLocks noChangeAspect="1"/>
          </p:cNvPicPr>
          <p:nvPr/>
        </p:nvPicPr>
        <p:blipFill>
          <a:blip r:embed="rId2"/>
          <a:stretch>
            <a:fillRect/>
          </a:stretch>
        </p:blipFill>
        <p:spPr>
          <a:xfrm>
            <a:off x="369454" y="2196289"/>
            <a:ext cx="11536997" cy="2807003"/>
          </a:xfrm>
          <a:prstGeom prst="rect">
            <a:avLst/>
          </a:prstGeom>
          <a:ln w="88900">
            <a:solidFill>
              <a:srgbClr val="EEB111"/>
            </a:solidFill>
          </a:ln>
        </p:spPr>
      </p:pic>
      <p:sp>
        <p:nvSpPr>
          <p:cNvPr id="9" name="Title 1">
            <a:extLst>
              <a:ext uri="{FF2B5EF4-FFF2-40B4-BE49-F238E27FC236}">
                <a16:creationId xmlns="" xmlns:a16="http://schemas.microsoft.com/office/drawing/2014/main" id="{A9B8856F-75F9-47DE-A577-F5743912410E}"/>
              </a:ext>
            </a:extLst>
          </p:cNvPr>
          <p:cNvSpPr txBox="1">
            <a:spLocks/>
          </p:cNvSpPr>
          <p:nvPr/>
        </p:nvSpPr>
        <p:spPr>
          <a:xfrm>
            <a:off x="614665" y="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3.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75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03E38AB-ECD1-44E3-97EC-D51F9DF4050C}"/>
              </a:ext>
            </a:extLst>
          </p:cNvPr>
          <p:cNvSpPr txBox="1"/>
          <p:nvPr/>
        </p:nvSpPr>
        <p:spPr>
          <a:xfrm>
            <a:off x="59897" y="1454742"/>
            <a:ext cx="11870498" cy="3968266"/>
          </a:xfrm>
          <a:prstGeom prst="rect">
            <a:avLst/>
          </a:prstGeom>
          <a:noFill/>
        </p:spPr>
        <p:txBody>
          <a:bodyPr wrap="square" rtlCol="0">
            <a:spAutoFit/>
          </a:bodyPr>
          <a:lstStyle/>
          <a:p>
            <a:pPr marL="228600" marR="0">
              <a:lnSpc>
                <a:spcPct val="107000"/>
              </a:lnSpc>
              <a:spcBef>
                <a:spcPts val="0"/>
              </a:spcBef>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8, now entitled C</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ontract of Indemnity; Determination and Extent of Liability</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contains some significant changes:  </a:t>
            </a:r>
          </a:p>
          <a:p>
            <a:pPr marL="1028700" lvl="1" indent="-342900">
              <a:lnSpc>
                <a:spcPct val="107000"/>
              </a:lnSpc>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Condition clarifies that the policy is a contract of indemnity, with an initial statement that the policies are not abstracts of title, reports, legal opinions, opinions of title, or other representations of title </a:t>
            </a:r>
          </a:p>
          <a:p>
            <a:pPr marL="1028700" lvl="1" indent="-342900">
              <a:lnSpc>
                <a:spcPct val="107000"/>
              </a:lnSpc>
              <a:spcAft>
                <a:spcPts val="800"/>
              </a:spcAft>
              <a:buFont typeface="Arial" panose="020B0604020202020204" pitchFamily="34" charset="0"/>
              <a:buChar char="•"/>
              <a:tabLst>
                <a:tab pos="7437438"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Among the improvements in coverage are the provisions establishing a procedure for the Insured to select the date for determining value for purposes of calculating loss. The ability to choose an alternate date for the determination of loss is no longer conditioned on the Insurer’s unsuccessful attempt to cure the defect</a:t>
            </a:r>
          </a:p>
        </p:txBody>
      </p:sp>
      <p:sp>
        <p:nvSpPr>
          <p:cNvPr id="2" name="Title 1">
            <a:extLst>
              <a:ext uri="{FF2B5EF4-FFF2-40B4-BE49-F238E27FC236}">
                <a16:creationId xmlns="" xmlns:a16="http://schemas.microsoft.com/office/drawing/2014/main" id="{C9C719B0-9E33-4228-A19A-7D7188C9DCE8}"/>
              </a:ext>
            </a:extLst>
          </p:cNvPr>
          <p:cNvSpPr txBox="1">
            <a:spLocks/>
          </p:cNvSpPr>
          <p:nvPr/>
        </p:nvSpPr>
        <p:spPr>
          <a:xfrm>
            <a:off x="499372" y="0"/>
            <a:ext cx="10991548"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 </a:t>
            </a:r>
            <a:r>
              <a:rPr lang="en-US" sz="4400" b="1" dirty="0">
                <a:solidFill>
                  <a:srgbClr val="EEB111"/>
                </a:solidFill>
                <a:latin typeface="+mn-lt"/>
                <a:ea typeface="Tahoma" panose="020B0604030504040204" pitchFamily="34" charset="0"/>
                <a:cs typeface="Tahoma" panose="020B0604030504040204" pitchFamily="34" charset="0"/>
              </a:rPr>
              <a:t>&amp; (LP)</a:t>
            </a:r>
          </a:p>
        </p:txBody>
      </p:sp>
    </p:spTree>
    <p:extLst>
      <p:ext uri="{BB962C8B-B14F-4D97-AF65-F5344CB8AC3E}">
        <p14:creationId xmlns:p14="http://schemas.microsoft.com/office/powerpoint/2010/main" val="22028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03E38AB-ECD1-44E3-97EC-D51F9DF4050C}"/>
              </a:ext>
            </a:extLst>
          </p:cNvPr>
          <p:cNvSpPr txBox="1"/>
          <p:nvPr/>
        </p:nvSpPr>
        <p:spPr>
          <a:xfrm>
            <a:off x="190409" y="1145851"/>
            <a:ext cx="11644928" cy="5314275"/>
          </a:xfrm>
          <a:prstGeom prst="rect">
            <a:avLst/>
          </a:prstGeom>
          <a:noFill/>
        </p:spPr>
        <p:txBody>
          <a:bodyPr wrap="square" rtlCol="0">
            <a:spAutoFit/>
          </a:bodyPr>
          <a:lstStyle/>
          <a:p>
            <a:pPr marL="342900" marR="0" indent="-342900">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Loan Policy also provides options to the Insured for determining loss regardless of any actions taken on the part of the Insurer. Fair market value of the Title is calculated using either:</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date the Insured acquires the Title as a result of a foreclosure or deed in lieu of foreclosure of the Insured Mortgage; or</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date the lien of the Insured Mortgage or any assignment set forth in Item 4 of Schedule A is extinguished or rendered unenforceable by reason of a matter insured against by this policy.</a:t>
            </a:r>
          </a:p>
          <a:p>
            <a:pPr marL="342900" marR="0" indent="-342900">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addition, a new subsection provides additional alternatives to the Insured Claimant if the Insurer attempts to establish the Title but is unsuccessful:</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Amount of Insurance will be increased by 15%; and</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Insured Claimant may elect to use either the date the settlement, action, or proceeding is concluded or the date the notice of claim is received by the Insurer as the date for calculating the fair market value of the Title.</a:t>
            </a:r>
          </a:p>
        </p:txBody>
      </p:sp>
      <p:sp>
        <p:nvSpPr>
          <p:cNvPr id="6" name="Title 1">
            <a:extLst>
              <a:ext uri="{FF2B5EF4-FFF2-40B4-BE49-F238E27FC236}">
                <a16:creationId xmlns="" xmlns:a16="http://schemas.microsoft.com/office/drawing/2014/main" id="{EE6228BF-930D-445D-AAAD-69384A25D1EE}"/>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9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DEE8F8C-8ECB-4B1E-8CC3-793CD6EC24BF}"/>
              </a:ext>
            </a:extLst>
          </p:cNvPr>
          <p:cNvPicPr>
            <a:picLocks noChangeAspect="1"/>
          </p:cNvPicPr>
          <p:nvPr/>
        </p:nvPicPr>
        <p:blipFill>
          <a:blip r:embed="rId2"/>
          <a:stretch>
            <a:fillRect/>
          </a:stretch>
        </p:blipFill>
        <p:spPr>
          <a:xfrm>
            <a:off x="904775" y="931712"/>
            <a:ext cx="10125777" cy="5853135"/>
          </a:xfrm>
          <a:prstGeom prst="rect">
            <a:avLst/>
          </a:prstGeom>
          <a:ln w="88900">
            <a:solidFill>
              <a:srgbClr val="EEB111"/>
            </a:solidFill>
          </a:ln>
        </p:spPr>
      </p:pic>
      <p:sp>
        <p:nvSpPr>
          <p:cNvPr id="9" name="Title 1">
            <a:extLst>
              <a:ext uri="{FF2B5EF4-FFF2-40B4-BE49-F238E27FC236}">
                <a16:creationId xmlns="" xmlns:a16="http://schemas.microsoft.com/office/drawing/2014/main" id="{90BA9687-365C-49AF-8C1B-2592BD233D27}"/>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98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03E38AB-ECD1-44E3-97EC-D51F9DF4050C}"/>
              </a:ext>
            </a:extLst>
          </p:cNvPr>
          <p:cNvSpPr txBox="1"/>
          <p:nvPr/>
        </p:nvSpPr>
        <p:spPr>
          <a:xfrm>
            <a:off x="321502" y="1077552"/>
            <a:ext cx="11548996" cy="5047536"/>
          </a:xfrm>
          <a:prstGeom prst="rect">
            <a:avLst/>
          </a:prstGeom>
          <a:noFill/>
        </p:spPr>
        <p:txBody>
          <a:bodyPr wrap="square" rtlCol="0">
            <a:spAutoFit/>
          </a:bodyPr>
          <a:lstStyle/>
          <a:p>
            <a:pPr marL="228600" marR="0">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Owner Policy, while terms regarding the extent of liability remains essentially the same, a revised subsection addressing valuation states that the fair market value of the Title is calculated using the date the Insured discovers the defect or other matter insured against by this policy; however if, at the Date of Policy, the Title to all of the Land is void by reason of a matter covered by the policy, then the Insured Claimant may, by written notice given to the Insurer, elect to use the Date of Policy as the date for calculating the fair market value of the Title</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171450">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If the Insurer does pursue its rights to cure the Title and is unsuccessful:</a:t>
            </a:r>
          </a:p>
          <a:p>
            <a:pPr marL="1143000" lvl="1" indent="-28575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Amount of Insurance will be increased by 15% (an improvement from 10% in the 2006 policy); and</a:t>
            </a:r>
          </a:p>
          <a:p>
            <a:pPr marL="1143000" lvl="1" indent="-28575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Insured Claimant may elect to use either the date the settlement, action, or proceeding is concluded or the date the notice of claim is received by the Insurer as the date for calculating the fair market value of the Title.</a:t>
            </a:r>
          </a:p>
        </p:txBody>
      </p:sp>
      <p:sp>
        <p:nvSpPr>
          <p:cNvPr id="6" name="Title 1">
            <a:extLst>
              <a:ext uri="{FF2B5EF4-FFF2-40B4-BE49-F238E27FC236}">
                <a16:creationId xmlns="" xmlns:a16="http://schemas.microsoft.com/office/drawing/2014/main" id="{EB1129EA-E01D-4E29-A6C4-2481CE2CEA33}"/>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0761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6E673C6-B4D2-4641-A089-23484029BE19}"/>
              </a:ext>
            </a:extLst>
          </p:cNvPr>
          <p:cNvPicPr>
            <a:picLocks noChangeAspect="1"/>
          </p:cNvPicPr>
          <p:nvPr/>
        </p:nvPicPr>
        <p:blipFill>
          <a:blip r:embed="rId2"/>
          <a:stretch>
            <a:fillRect/>
          </a:stretch>
        </p:blipFill>
        <p:spPr>
          <a:xfrm>
            <a:off x="837398" y="1010653"/>
            <a:ext cx="10693667" cy="5706819"/>
          </a:xfrm>
          <a:prstGeom prst="rect">
            <a:avLst/>
          </a:prstGeom>
          <a:ln w="88900">
            <a:solidFill>
              <a:srgbClr val="00CC66"/>
            </a:solidFill>
          </a:ln>
        </p:spPr>
      </p:pic>
      <p:sp>
        <p:nvSpPr>
          <p:cNvPr id="9" name="Title 1">
            <a:extLst>
              <a:ext uri="{FF2B5EF4-FFF2-40B4-BE49-F238E27FC236}">
                <a16:creationId xmlns="" xmlns:a16="http://schemas.microsoft.com/office/drawing/2014/main" id="{C303BBA2-8B40-464F-BDBB-DD2ECE382A83}"/>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7101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03E38AB-ECD1-44E3-97EC-D51F9DF4050C}"/>
              </a:ext>
            </a:extLst>
          </p:cNvPr>
          <p:cNvSpPr txBox="1"/>
          <p:nvPr/>
        </p:nvSpPr>
        <p:spPr>
          <a:xfrm>
            <a:off x="195772" y="1389140"/>
            <a:ext cx="11313394" cy="2222019"/>
          </a:xfrm>
          <a:prstGeom prst="rect">
            <a:avLst/>
          </a:prstGeom>
          <a:noFill/>
        </p:spPr>
        <p:txBody>
          <a:bodyPr wrap="square" rtlCol="0">
            <a:spAutoFit/>
          </a:bodyPr>
          <a:lstStyle/>
          <a:p>
            <a:pPr marL="571500" marR="0" indent="-4000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10 in the Loan Policy, now entitled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Reduction or Termination of Insurance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improves the coverage in the Loan Policy by adding a new subsection b. that states:</a:t>
            </a:r>
          </a:p>
          <a:p>
            <a:pPr marL="857250" lvl="1" indent="-285750">
              <a:lnSpc>
                <a:spcPct val="107000"/>
              </a:lnSpc>
              <a:spcAft>
                <a:spcPts val="800"/>
              </a:spcAft>
              <a:buFont typeface="Arial" panose="020B0604020202020204" pitchFamily="34" charset="0"/>
              <a:buChar char="•"/>
            </a:pP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When the Title is acquired by the Insured as a result of foreclosure or deed in lieu of foreclosure, the amount credited against the Indebtedness does not reduce the Amount of Insurance.”</a:t>
            </a:r>
          </a:p>
        </p:txBody>
      </p:sp>
      <p:sp>
        <p:nvSpPr>
          <p:cNvPr id="6" name="Title 1">
            <a:extLst>
              <a:ext uri="{FF2B5EF4-FFF2-40B4-BE49-F238E27FC236}">
                <a16:creationId xmlns="" xmlns:a16="http://schemas.microsoft.com/office/drawing/2014/main" id="{94D9BF29-8ACF-44B3-AFDF-624B4F7E8868}"/>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10 (LP)</a:t>
            </a:r>
            <a:endParaRPr lang="en-US" sz="4800" b="1" dirty="0">
              <a:solidFill>
                <a:srgbClr val="EEB111"/>
              </a:solidFill>
              <a:latin typeface="+mn-lt"/>
              <a:ea typeface="Tahoma" panose="020B0604030504040204" pitchFamily="34" charset="0"/>
              <a:cs typeface="Tahoma" panose="020B0604030504040204" pitchFamily="34" charset="0"/>
            </a:endParaRPr>
          </a:p>
        </p:txBody>
      </p:sp>
      <p:pic>
        <p:nvPicPr>
          <p:cNvPr id="9" name="Picture 8">
            <a:extLst>
              <a:ext uri="{FF2B5EF4-FFF2-40B4-BE49-F238E27FC236}">
                <a16:creationId xmlns="" xmlns:a16="http://schemas.microsoft.com/office/drawing/2014/main" id="{2DBCFCBF-5B35-400B-8ED2-93C482138E6A}"/>
              </a:ext>
            </a:extLst>
          </p:cNvPr>
          <p:cNvPicPr>
            <a:picLocks noChangeAspect="1"/>
          </p:cNvPicPr>
          <p:nvPr/>
        </p:nvPicPr>
        <p:blipFill>
          <a:blip r:embed="rId2"/>
          <a:stretch>
            <a:fillRect/>
          </a:stretch>
        </p:blipFill>
        <p:spPr>
          <a:xfrm>
            <a:off x="557104" y="4030487"/>
            <a:ext cx="11077792" cy="2326724"/>
          </a:xfrm>
          <a:prstGeom prst="rect">
            <a:avLst/>
          </a:prstGeom>
          <a:ln w="88900">
            <a:solidFill>
              <a:srgbClr val="EEB111"/>
            </a:solidFill>
          </a:ln>
        </p:spPr>
      </p:pic>
    </p:spTree>
    <p:extLst>
      <p:ext uri="{BB962C8B-B14F-4D97-AF65-F5344CB8AC3E}">
        <p14:creationId xmlns:p14="http://schemas.microsoft.com/office/powerpoint/2010/main" val="33968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9B2FE7D-26EA-455F-B038-D6D1AA5877D8}"/>
              </a:ext>
            </a:extLst>
          </p:cNvPr>
          <p:cNvPicPr>
            <a:picLocks noChangeAspect="1"/>
          </p:cNvPicPr>
          <p:nvPr/>
        </p:nvPicPr>
        <p:blipFill>
          <a:blip r:embed="rId2"/>
          <a:stretch>
            <a:fillRect/>
          </a:stretch>
        </p:blipFill>
        <p:spPr>
          <a:xfrm>
            <a:off x="1238491" y="969812"/>
            <a:ext cx="9757169" cy="5689752"/>
          </a:xfrm>
          <a:prstGeom prst="rect">
            <a:avLst/>
          </a:prstGeom>
          <a:ln w="88900">
            <a:solidFill>
              <a:srgbClr val="EEB111"/>
            </a:solidFill>
          </a:ln>
        </p:spPr>
      </p:pic>
      <p:sp>
        <p:nvSpPr>
          <p:cNvPr id="7" name="Title 1">
            <a:extLst>
              <a:ext uri="{FF2B5EF4-FFF2-40B4-BE49-F238E27FC236}">
                <a16:creationId xmlns="" xmlns:a16="http://schemas.microsoft.com/office/drawing/2014/main" id="{14C60F15-AF9F-442C-AF4E-C3AF26E8C40D}"/>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12 (LP)</a:t>
            </a:r>
            <a:endParaRPr lang="en-US" sz="4800" b="1" dirty="0">
              <a:solidFill>
                <a:srgbClr val="EEB11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D2C9E6-AA3A-4AC8-93F1-923DEDA7B1C1}"/>
              </a:ext>
            </a:extLst>
          </p:cNvPr>
          <p:cNvSpPr txBox="1"/>
          <p:nvPr/>
        </p:nvSpPr>
        <p:spPr>
          <a:xfrm>
            <a:off x="597408" y="86574"/>
            <a:ext cx="11452630" cy="769441"/>
          </a:xfrm>
          <a:prstGeom prst="rect">
            <a:avLst/>
          </a:prstGeom>
          <a:noFill/>
        </p:spPr>
        <p:txBody>
          <a:bodyPr wrap="square" rtlCol="0">
            <a:spAutoFit/>
          </a:bodyPr>
          <a:lstStyle/>
          <a:p>
            <a:r>
              <a:rPr lang="en-US" sz="4400" b="1" dirty="0">
                <a:solidFill>
                  <a:srgbClr val="EEB111"/>
                </a:solidFill>
              </a:rPr>
              <a:t>WHY REVISE THE 2006 POLICIES?</a:t>
            </a:r>
            <a:endParaRPr lang="en-US" sz="4800" b="1" dirty="0">
              <a:solidFill>
                <a:srgbClr val="EEB111"/>
              </a:solidFill>
            </a:endParaRPr>
          </a:p>
        </p:txBody>
      </p:sp>
      <p:sp>
        <p:nvSpPr>
          <p:cNvPr id="5" name="Content Placeholder 2">
            <a:extLst>
              <a:ext uri="{FF2B5EF4-FFF2-40B4-BE49-F238E27FC236}">
                <a16:creationId xmlns="" xmlns:a16="http://schemas.microsoft.com/office/drawing/2014/main" id="{1EB4CB5D-5050-41FB-9796-E7D58B6E5D68}"/>
              </a:ext>
            </a:extLst>
          </p:cNvPr>
          <p:cNvSpPr txBox="1">
            <a:spLocks/>
          </p:cNvSpPr>
          <p:nvPr/>
        </p:nvSpPr>
        <p:spPr>
          <a:xfrm>
            <a:off x="597408" y="1597267"/>
            <a:ext cx="11574550" cy="4079905"/>
          </a:xfrm>
          <a:prstGeom prst="rect">
            <a:avLst/>
          </a:prstGeom>
        </p:spPr>
        <p:txBody>
          <a:bodyPr anchor="t">
            <a:noAutofit/>
          </a:bodyPr>
          <a:lstStyle>
            <a:lvl1pPr marL="1016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1pPr>
            <a:lvl2pPr marL="1460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2pPr>
            <a:lvl3pPr marL="1905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3pPr>
            <a:lvl4pPr marL="2349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4pPr>
            <a:lvl5pPr marL="2794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5pPr>
            <a:lvl6pPr marL="31496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35052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38608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42164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463550" indent="-463550">
              <a:spcBef>
                <a:spcPts val="600"/>
              </a:spcBef>
              <a:buSzPct val="100000"/>
              <a:buFont typeface="Arial" panose="020B0604020202020204" pitchFamily="34" charset="0"/>
              <a:buChar char="•"/>
            </a:pPr>
            <a:r>
              <a:rPr lang="en-US" sz="4000" kern="0" dirty="0">
                <a:solidFill>
                  <a:schemeClr val="bg1"/>
                </a:solidFill>
                <a:latin typeface="+mn-lt"/>
                <a:ea typeface="Tahoma" panose="020B0604030504040204" pitchFamily="34" charset="0"/>
                <a:cs typeface="Tahoma" panose="020B0604030504040204" pitchFamily="34" charset="0"/>
              </a:rPr>
              <a:t>Important laws, regulations, and some court decisions, too!</a:t>
            </a:r>
          </a:p>
          <a:p>
            <a:pPr marL="908050" lvl="1" indent="-336550">
              <a:spcBef>
                <a:spcPts val="600"/>
              </a:spcBef>
              <a:buSzPct val="100000"/>
              <a:buFont typeface="Arial" panose="020B0604020202020204" pitchFamily="34" charset="0"/>
              <a:buChar char="•"/>
            </a:pPr>
            <a:r>
              <a:rPr lang="en-US" sz="2800" kern="0" dirty="0">
                <a:solidFill>
                  <a:schemeClr val="bg1"/>
                </a:solidFill>
                <a:latin typeface="+mn-lt"/>
                <a:ea typeface="Tahoma" panose="020B0604030504040204" pitchFamily="34" charset="0"/>
                <a:cs typeface="Tahoma" panose="020B0604030504040204" pitchFamily="34" charset="0"/>
              </a:rPr>
              <a:t>Consumer Financial Protection Bureau </a:t>
            </a:r>
          </a:p>
          <a:p>
            <a:pPr marL="908050" lvl="1" indent="-336550">
              <a:spcBef>
                <a:spcPts val="600"/>
              </a:spcBef>
              <a:buSzPct val="100000"/>
              <a:buFont typeface="Arial" panose="020B0604020202020204" pitchFamily="34" charset="0"/>
              <a:buChar char="•"/>
            </a:pPr>
            <a:r>
              <a:rPr lang="en-US" sz="2800" kern="0" dirty="0">
                <a:solidFill>
                  <a:schemeClr val="bg1"/>
                </a:solidFill>
                <a:latin typeface="+mn-lt"/>
                <a:ea typeface="Tahoma" panose="020B0604030504040204" pitchFamily="34" charset="0"/>
                <a:cs typeface="Tahoma" panose="020B0604030504040204" pitchFamily="34" charset="0"/>
              </a:rPr>
              <a:t>Remote Online Notarization has become available in many jurisdictions</a:t>
            </a:r>
          </a:p>
        </p:txBody>
      </p:sp>
    </p:spTree>
    <p:extLst>
      <p:ext uri="{BB962C8B-B14F-4D97-AF65-F5344CB8AC3E}">
        <p14:creationId xmlns:p14="http://schemas.microsoft.com/office/powerpoint/2010/main" val="161151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2412AE03-BE0F-47E8-9B7D-47410E3DCD36}"/>
              </a:ext>
            </a:extLst>
          </p:cNvPr>
          <p:cNvSpPr txBox="1"/>
          <p:nvPr/>
        </p:nvSpPr>
        <p:spPr>
          <a:xfrm>
            <a:off x="374224" y="1446373"/>
            <a:ext cx="11634896" cy="3965253"/>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contain revised Choice of Law provisions.</a:t>
            </a:r>
          </a:p>
          <a:p>
            <a:pPr marL="457200" indent="-457200">
              <a:lnSpc>
                <a:spcPct val="107000"/>
              </a:lnSpc>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a:t>
            </a: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15.a</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the Loan Policy and 16a of the Owner Policy clearly provide that the State law of the State where the Land is located, or to the extent it controls, federal law, will determine the validity of claims against the Title or enforcement of the policy. </a:t>
            </a:r>
          </a:p>
          <a:p>
            <a:pPr marL="457200" indent="-457200">
              <a:lnSpc>
                <a:spcPct val="107000"/>
              </a:lnSpc>
              <a:spcAft>
                <a:spcPts val="800"/>
              </a:spcAft>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While the provision is needed because of increased multi-state and cross-border transactions, the new reference to federal law addresses the jurisdictional issue raised in the </a:t>
            </a:r>
            <a:r>
              <a:rPr lang="en-US"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McGirt</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decision.</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 xmlns:a16="http://schemas.microsoft.com/office/drawing/2014/main" id="{E3C42164-3B1C-4B29-A706-5F119FB42E0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15 (LP) &amp; 16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414553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8DF6B2F-9443-4CCF-B98C-7F8BB55DEF53}"/>
              </a:ext>
            </a:extLst>
          </p:cNvPr>
          <p:cNvPicPr>
            <a:picLocks noChangeAspect="1"/>
          </p:cNvPicPr>
          <p:nvPr/>
        </p:nvPicPr>
        <p:blipFill>
          <a:blip r:embed="rId2"/>
          <a:stretch>
            <a:fillRect/>
          </a:stretch>
        </p:blipFill>
        <p:spPr>
          <a:xfrm>
            <a:off x="1481560" y="1185978"/>
            <a:ext cx="9421792" cy="2644400"/>
          </a:xfrm>
          <a:prstGeom prst="rect">
            <a:avLst/>
          </a:prstGeom>
          <a:ln w="88900">
            <a:solidFill>
              <a:srgbClr val="EEB111"/>
            </a:solidFill>
          </a:ln>
        </p:spPr>
      </p:pic>
      <p:pic>
        <p:nvPicPr>
          <p:cNvPr id="10" name="Picture 9">
            <a:extLst>
              <a:ext uri="{FF2B5EF4-FFF2-40B4-BE49-F238E27FC236}">
                <a16:creationId xmlns="" xmlns:a16="http://schemas.microsoft.com/office/drawing/2014/main" id="{0FAC3CDB-DEBC-483D-AC6E-E40BFA899508}"/>
              </a:ext>
            </a:extLst>
          </p:cNvPr>
          <p:cNvPicPr>
            <a:picLocks noChangeAspect="1"/>
          </p:cNvPicPr>
          <p:nvPr/>
        </p:nvPicPr>
        <p:blipFill>
          <a:blip r:embed="rId3"/>
          <a:stretch>
            <a:fillRect/>
          </a:stretch>
        </p:blipFill>
        <p:spPr>
          <a:xfrm>
            <a:off x="1481560" y="4074289"/>
            <a:ext cx="9421792" cy="2644400"/>
          </a:xfrm>
          <a:prstGeom prst="rect">
            <a:avLst/>
          </a:prstGeom>
          <a:ln w="88900">
            <a:solidFill>
              <a:srgbClr val="00CC66"/>
            </a:solidFill>
          </a:ln>
        </p:spPr>
      </p:pic>
      <p:sp>
        <p:nvSpPr>
          <p:cNvPr id="8" name="Title 1">
            <a:extLst>
              <a:ext uri="{FF2B5EF4-FFF2-40B4-BE49-F238E27FC236}">
                <a16:creationId xmlns="" xmlns:a16="http://schemas.microsoft.com/office/drawing/2014/main" id="{0974FCE8-4643-4560-B133-46F4905E60B3}"/>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15 (LP) &amp; 16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126781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D3ECA53-A1AA-4E2F-ACAF-E6B51BE56058}"/>
              </a:ext>
            </a:extLst>
          </p:cNvPr>
          <p:cNvSpPr/>
          <p:nvPr/>
        </p:nvSpPr>
        <p:spPr>
          <a:xfrm>
            <a:off x="1520190" y="4121943"/>
            <a:ext cx="8732520" cy="2554545"/>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 xmlns:a16="http://schemas.microsoft.com/office/drawing/2014/main" id="{98240625-9516-47DA-AE11-63A21C7756FE}"/>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17 (LP) &amp; 18 </a:t>
            </a:r>
            <a:r>
              <a:rPr lang="en-US" sz="4400" b="1" dirty="0">
                <a:solidFill>
                  <a:srgbClr val="00CC66"/>
                </a:solidFill>
                <a:latin typeface="+mn-lt"/>
                <a:ea typeface="Tahoma" panose="020B0604030504040204" pitchFamily="34" charset="0"/>
                <a:cs typeface="Tahoma" panose="020B0604030504040204" pitchFamily="34" charset="0"/>
              </a:rPr>
              <a:t>(OP) </a:t>
            </a:r>
          </a:p>
        </p:txBody>
      </p:sp>
      <p:pic>
        <p:nvPicPr>
          <p:cNvPr id="6" name="Picture 5">
            <a:extLst>
              <a:ext uri="{FF2B5EF4-FFF2-40B4-BE49-F238E27FC236}">
                <a16:creationId xmlns="" xmlns:a16="http://schemas.microsoft.com/office/drawing/2014/main" id="{34B7FB08-1DA3-4756-95EB-14D60F13337F}"/>
              </a:ext>
            </a:extLst>
          </p:cNvPr>
          <p:cNvPicPr>
            <a:picLocks noChangeAspect="1"/>
          </p:cNvPicPr>
          <p:nvPr/>
        </p:nvPicPr>
        <p:blipFill>
          <a:blip r:embed="rId2"/>
          <a:stretch>
            <a:fillRect/>
          </a:stretch>
        </p:blipFill>
        <p:spPr>
          <a:xfrm>
            <a:off x="1676400" y="4283750"/>
            <a:ext cx="8420100" cy="2230929"/>
          </a:xfrm>
          <a:prstGeom prst="rect">
            <a:avLst/>
          </a:prstGeom>
          <a:ln w="76200">
            <a:solidFill>
              <a:srgbClr val="FFC000"/>
            </a:solidFill>
          </a:ln>
        </p:spPr>
      </p:pic>
      <p:sp>
        <p:nvSpPr>
          <p:cNvPr id="12" name="TextBox 11">
            <a:extLst>
              <a:ext uri="{FF2B5EF4-FFF2-40B4-BE49-F238E27FC236}">
                <a16:creationId xmlns="" xmlns:a16="http://schemas.microsoft.com/office/drawing/2014/main" id="{7C2F296F-2879-4EA2-AA66-0693F59CF8A0}"/>
              </a:ext>
            </a:extLst>
          </p:cNvPr>
          <p:cNvSpPr txBox="1"/>
          <p:nvPr/>
        </p:nvSpPr>
        <p:spPr>
          <a:xfrm>
            <a:off x="325755" y="1567398"/>
            <a:ext cx="1154049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ACTION</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contain a new condition, titled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Action</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dirty="0">
                <a:solidFill>
                  <a:schemeClr val="bg1">
                    <a:lumMod val="95000"/>
                  </a:schemeClr>
                </a:solidFill>
              </a:rPr>
              <a:t> separate Condition regarding Class Actions</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Claims and disputes must be brought in an individual capacity and may not be brought as a class action</a:t>
            </a:r>
          </a:p>
        </p:txBody>
      </p:sp>
    </p:spTree>
    <p:extLst>
      <p:ext uri="{BB962C8B-B14F-4D97-AF65-F5344CB8AC3E}">
        <p14:creationId xmlns:p14="http://schemas.microsoft.com/office/powerpoint/2010/main" val="2585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2412AE03-BE0F-47E8-9B7D-47410E3DCD36}"/>
              </a:ext>
            </a:extLst>
          </p:cNvPr>
          <p:cNvSpPr txBox="1"/>
          <p:nvPr/>
        </p:nvSpPr>
        <p:spPr>
          <a:xfrm>
            <a:off x="557104" y="1485900"/>
            <a:ext cx="11634896" cy="3003386"/>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ARBITRATION</a:t>
            </a:r>
          </a:p>
          <a:p>
            <a:pPr marL="285750" marR="0" indent="-2857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Although the optional Arbitration Condition has been substantially revised in the 2021 Owner and Loan Policies, the provisions remain similar to those in the 2006 policy forms </a:t>
            </a:r>
          </a:p>
          <a:p>
            <a:pPr marL="285750" indent="-28575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Claims and disputes must be brought in an individual capacity and may not be brought as a class action</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 xmlns:a16="http://schemas.microsoft.com/office/drawing/2014/main" id="{CF7894BA-272C-4206-B918-6B6156052111}"/>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18 (LP) &amp; 19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6678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E54150D-3C00-46DE-9543-E6E6CE4DD238}"/>
              </a:ext>
            </a:extLst>
          </p:cNvPr>
          <p:cNvPicPr>
            <a:picLocks noChangeAspect="1"/>
          </p:cNvPicPr>
          <p:nvPr/>
        </p:nvPicPr>
        <p:blipFill>
          <a:blip r:embed="rId2"/>
          <a:stretch>
            <a:fillRect/>
          </a:stretch>
        </p:blipFill>
        <p:spPr>
          <a:xfrm>
            <a:off x="1069018" y="969812"/>
            <a:ext cx="9801781" cy="5766962"/>
          </a:xfrm>
          <a:prstGeom prst="rect">
            <a:avLst/>
          </a:prstGeom>
          <a:ln w="88900">
            <a:solidFill>
              <a:srgbClr val="EEB111"/>
            </a:solidFill>
          </a:ln>
        </p:spPr>
      </p:pic>
      <p:sp>
        <p:nvSpPr>
          <p:cNvPr id="7" name="Title 1">
            <a:extLst>
              <a:ext uri="{FF2B5EF4-FFF2-40B4-BE49-F238E27FC236}">
                <a16:creationId xmlns="" xmlns:a16="http://schemas.microsoft.com/office/drawing/2014/main" id="{9A033338-9D17-4501-9BFA-ED559968CF9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209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9A033338-9D17-4501-9BFA-ED559968CF9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19 </a:t>
            </a:r>
            <a:r>
              <a:rPr lang="en-US" sz="4400" b="1" dirty="0">
                <a:solidFill>
                  <a:srgbClr val="00CC66"/>
                </a:solidFill>
                <a:latin typeface="+mn-lt"/>
                <a:ea typeface="Tahoma" panose="020B0604030504040204" pitchFamily="34" charset="0"/>
                <a:cs typeface="Tahoma" panose="020B0604030504040204" pitchFamily="34" charset="0"/>
              </a:rPr>
              <a:t>(OP) </a:t>
            </a:r>
          </a:p>
        </p:txBody>
      </p:sp>
      <p:pic>
        <p:nvPicPr>
          <p:cNvPr id="3" name="Picture 2">
            <a:extLst>
              <a:ext uri="{FF2B5EF4-FFF2-40B4-BE49-F238E27FC236}">
                <a16:creationId xmlns="" xmlns:a16="http://schemas.microsoft.com/office/drawing/2014/main" id="{83E73FB2-8915-4953-9546-845961141066}"/>
              </a:ext>
            </a:extLst>
          </p:cNvPr>
          <p:cNvPicPr>
            <a:picLocks noChangeAspect="1"/>
          </p:cNvPicPr>
          <p:nvPr/>
        </p:nvPicPr>
        <p:blipFill>
          <a:blip r:embed="rId2"/>
          <a:stretch>
            <a:fillRect/>
          </a:stretch>
        </p:blipFill>
        <p:spPr>
          <a:xfrm>
            <a:off x="1226981" y="969812"/>
            <a:ext cx="9738037" cy="5667017"/>
          </a:xfrm>
          <a:prstGeom prst="rect">
            <a:avLst/>
          </a:prstGeom>
          <a:ln w="88900">
            <a:solidFill>
              <a:srgbClr val="00CC66"/>
            </a:solidFill>
          </a:ln>
        </p:spPr>
      </p:pic>
    </p:spTree>
    <p:extLst>
      <p:ext uri="{BB962C8B-B14F-4D97-AF65-F5344CB8AC3E}">
        <p14:creationId xmlns:p14="http://schemas.microsoft.com/office/powerpoint/2010/main" val="29284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B1124-E08D-4301-81EE-B0264EBCDA51}"/>
              </a:ext>
            </a:extLst>
          </p:cNvPr>
          <p:cNvSpPr txBox="1">
            <a:spLocks/>
          </p:cNvSpPr>
          <p:nvPr/>
        </p:nvSpPr>
        <p:spPr>
          <a:xfrm>
            <a:off x="559162" y="34290"/>
            <a:ext cx="11624153" cy="845819"/>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norm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9pPr>
          </a:lstStyle>
          <a:p>
            <a:pPr algn="l" hangingPunct="1"/>
            <a:r>
              <a:rPr lang="en-US" sz="4400" b="1">
                <a:solidFill>
                  <a:srgbClr val="EEB111"/>
                </a:solidFill>
                <a:latin typeface="+mn-lt"/>
              </a:rPr>
              <a:t>CHANGES </a:t>
            </a:r>
            <a:r>
              <a:rPr lang="en-US" sz="4400" b="1" dirty="0">
                <a:solidFill>
                  <a:srgbClr val="EEB111"/>
                </a:solidFill>
                <a:latin typeface="+mn-lt"/>
              </a:rPr>
              <a:t>TO OTHER FORMS</a:t>
            </a:r>
            <a:endParaRPr lang="en-US" sz="4400" i="1" dirty="0">
              <a:solidFill>
                <a:srgbClr val="EEB111"/>
              </a:solidFill>
              <a:latin typeface="+mn-lt"/>
            </a:endParaRPr>
          </a:p>
        </p:txBody>
      </p:sp>
      <p:graphicFrame>
        <p:nvGraphicFramePr>
          <p:cNvPr id="3" name="Content Placeholder 2">
            <a:extLst>
              <a:ext uri="{FF2B5EF4-FFF2-40B4-BE49-F238E27FC236}">
                <a16:creationId xmlns="" xmlns:a16="http://schemas.microsoft.com/office/drawing/2014/main" id="{6B6B55D5-6715-4544-AF6A-51C775FDF65D}"/>
              </a:ext>
            </a:extLst>
          </p:cNvPr>
          <p:cNvGraphicFramePr>
            <a:graphicFrameLocks/>
          </p:cNvGraphicFramePr>
          <p:nvPr>
            <p:extLst>
              <p:ext uri="{D42A27DB-BD31-4B8C-83A1-F6EECF244321}">
                <p14:modId xmlns:p14="http://schemas.microsoft.com/office/powerpoint/2010/main" val="362622856"/>
              </p:ext>
            </p:extLst>
          </p:nvPr>
        </p:nvGraphicFramePr>
        <p:xfrm>
          <a:off x="283923" y="1026942"/>
          <a:ext cx="11624153" cy="550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D3FD4C8B-8C3B-49E7-B78F-ED854288FB9B}"/>
              </a:ext>
            </a:extLst>
          </p:cNvPr>
          <p:cNvSpPr txBox="1"/>
          <p:nvPr/>
        </p:nvSpPr>
        <p:spPr>
          <a:xfrm>
            <a:off x="555616" y="4909623"/>
            <a:ext cx="10818055" cy="738664"/>
          </a:xfrm>
          <a:prstGeom prst="rect">
            <a:avLst/>
          </a:prstGeom>
          <a:noFill/>
        </p:spPr>
        <p:txBody>
          <a:bodyPr wrap="square" rtlCol="0">
            <a:spAutoFit/>
          </a:bodyPr>
          <a:lstStyle/>
          <a:p>
            <a:pPr marL="342900" indent="-342900">
              <a:buSzPct val="122000"/>
              <a:buFont typeface="Arial" panose="020B0604020202020204" pitchFamily="34" charset="0"/>
              <a:buChar char="•"/>
            </a:pPr>
            <a:r>
              <a:rPr lang="en-US" sz="2400" b="1" dirty="0">
                <a:solidFill>
                  <a:prstClr val="white"/>
                </a:solidFill>
                <a:latin typeface="Calibri" panose="020F0502020204030204"/>
                <a:ea typeface="Tahoma" panose="020B0604030504040204" pitchFamily="34" charset="0"/>
                <a:cs typeface="Tahoma" panose="020B0604030504040204" pitchFamily="34" charset="0"/>
              </a:rPr>
              <a:t>  Short Form Expanded Coverage Residential Loan Policy—Assessments Priority</a:t>
            </a:r>
          </a:p>
          <a:p>
            <a:endParaRPr lang="en-US" dirty="0"/>
          </a:p>
        </p:txBody>
      </p:sp>
    </p:spTree>
    <p:extLst>
      <p:ext uri="{BB962C8B-B14F-4D97-AF65-F5344CB8AC3E}">
        <p14:creationId xmlns:p14="http://schemas.microsoft.com/office/powerpoint/2010/main" val="40178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 xmlns:a16="http://schemas.microsoft.com/office/drawing/2014/main" id="{EC57CBA4-E4B9-468A-9C97-46DFA2FFC755}"/>
              </a:ext>
            </a:extLst>
          </p:cNvPr>
          <p:cNvSpPr txBox="1"/>
          <p:nvPr/>
        </p:nvSpPr>
        <p:spPr>
          <a:xfrm>
            <a:off x="589245" y="1409074"/>
            <a:ext cx="11013510" cy="5591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 </a:t>
            </a:r>
            <a:r>
              <a:rPr lang="en-US" sz="2400" dirty="0">
                <a:solidFill>
                  <a:schemeClr val="bg1"/>
                </a:solidFill>
              </a:rPr>
              <a:t>Zoning</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3.1 </a:t>
            </a:r>
            <a:r>
              <a:rPr lang="en-US" sz="2400" dirty="0">
                <a:solidFill>
                  <a:schemeClr val="bg1"/>
                </a:solidFill>
              </a:rPr>
              <a:t>Zoning—Completed Structures</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 </a:t>
            </a:r>
            <a:r>
              <a:rPr lang="en-US" sz="2400" dirty="0">
                <a:solidFill>
                  <a:schemeClr val="bg1"/>
                </a:solidFill>
              </a:rPr>
              <a:t>Zoning—Land Under Development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3.3 </a:t>
            </a:r>
            <a:r>
              <a:rPr lang="en-US" sz="2400" dirty="0">
                <a:solidFill>
                  <a:schemeClr val="bg1"/>
                </a:solidFill>
              </a:rPr>
              <a:t>Zoning—Completed Improvement—Non-Conforming Use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3.4 </a:t>
            </a:r>
            <a:r>
              <a:rPr lang="en-US" sz="2400" dirty="0">
                <a:solidFill>
                  <a:schemeClr val="bg1"/>
                </a:solidFill>
              </a:rPr>
              <a:t>Zoning—No Zoning Classification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4 </a:t>
            </a:r>
            <a:r>
              <a:rPr lang="en-US" sz="2400" dirty="0">
                <a:solidFill>
                  <a:schemeClr val="bg1"/>
                </a:solidFill>
              </a:rPr>
              <a:t>Condominium—Assessments Priority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4.1 </a:t>
            </a:r>
            <a:r>
              <a:rPr lang="en-US" sz="2400" dirty="0">
                <a:solidFill>
                  <a:schemeClr val="bg1"/>
                </a:solidFill>
              </a:rPr>
              <a:t>Condominium—Current Assessments</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6 </a:t>
            </a:r>
            <a:r>
              <a:rPr lang="en-US" sz="2400" dirty="0">
                <a:solidFill>
                  <a:schemeClr val="bg1"/>
                </a:solidFill>
              </a:rPr>
              <a:t>Variable Rate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6.2 </a:t>
            </a:r>
            <a:r>
              <a:rPr lang="en-US" sz="2400" dirty="0">
                <a:solidFill>
                  <a:schemeClr val="bg1"/>
                </a:solidFill>
              </a:rPr>
              <a:t>Variable Rate Mortgage—Negative Amortization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7.1 </a:t>
            </a:r>
            <a:r>
              <a:rPr lang="en-US" sz="2400" dirty="0">
                <a:solidFill>
                  <a:schemeClr val="bg1"/>
                </a:solidFill>
              </a:rPr>
              <a:t>Manufactured Housing—Conversion—Loan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7.2 </a:t>
            </a:r>
            <a:r>
              <a:rPr lang="en-US" sz="2400" dirty="0">
                <a:solidFill>
                  <a:schemeClr val="bg1"/>
                </a:solidFill>
              </a:rPr>
              <a:t>Manufactured Housing—Conversion—Owner’s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8.1 </a:t>
            </a:r>
            <a:r>
              <a:rPr lang="en-US" sz="2400" dirty="0">
                <a:solidFill>
                  <a:schemeClr val="bg1"/>
                </a:solidFill>
              </a:rPr>
              <a:t>Environmental Protection Lien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10 </a:t>
            </a:r>
            <a:r>
              <a:rPr lang="en-US" sz="2400" dirty="0">
                <a:solidFill>
                  <a:schemeClr val="bg1"/>
                </a:solidFill>
              </a:rPr>
              <a:t>Assignment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10.1 </a:t>
            </a:r>
            <a:r>
              <a:rPr lang="en-US" sz="2400" dirty="0">
                <a:solidFill>
                  <a:schemeClr val="bg1"/>
                </a:solidFill>
              </a:rPr>
              <a:t>Assignment and Date Down</a:t>
            </a:r>
          </a:p>
          <a:p>
            <a:pPr marL="428625" indent="-428625"/>
            <a:endParaRPr lang="en-US" sz="1200" dirty="0">
              <a:solidFill>
                <a:schemeClr val="bg1"/>
              </a:solidFill>
              <a:latin typeface="Arial Narrow" panose="020B0606020202030204" pitchFamily="34" charset="0"/>
            </a:endParaRPr>
          </a:p>
          <a:p>
            <a:pPr marL="428625" indent="-428625"/>
            <a:endParaRPr lang="en-US" sz="1200" dirty="0">
              <a:solidFill>
                <a:schemeClr val="bg1"/>
              </a:solidFill>
              <a:latin typeface="Arial Narrow" panose="020B0606020202030204" pitchFamily="34" charset="0"/>
            </a:endParaRPr>
          </a:p>
        </p:txBody>
      </p:sp>
      <p:sp>
        <p:nvSpPr>
          <p:cNvPr id="6" name="Title 1">
            <a:extLst>
              <a:ext uri="{FF2B5EF4-FFF2-40B4-BE49-F238E27FC236}">
                <a16:creationId xmlns="" xmlns:a16="http://schemas.microsoft.com/office/drawing/2014/main" id="{00C763A8-68CD-4916-9410-E11EB0C30304}"/>
              </a:ext>
            </a:extLst>
          </p:cNvPr>
          <p:cNvSpPr>
            <a:spLocks noGrp="1"/>
          </p:cNvSpPr>
          <p:nvPr>
            <p:ph type="title" idx="4294967295"/>
          </p:nvPr>
        </p:nvSpPr>
        <p:spPr>
          <a:xfrm>
            <a:off x="212443" y="206375"/>
            <a:ext cx="11390312" cy="812800"/>
          </a:xfrm>
        </p:spPr>
        <p:txBody>
          <a:bodyPr anchor="ctr">
            <a:noAutofit/>
          </a:bodyPr>
          <a:lstStyle/>
          <a:p>
            <a:r>
              <a:rPr lang="en-US" b="1" dirty="0">
                <a:solidFill>
                  <a:srgbClr val="EEB111"/>
                </a:solidFill>
                <a:latin typeface="+mn-lt"/>
              </a:rPr>
              <a:t>... AND 2021 UPDATED ENDORSEMENTS</a:t>
            </a:r>
          </a:p>
        </p:txBody>
      </p:sp>
    </p:spTree>
    <p:extLst>
      <p:ext uri="{BB962C8B-B14F-4D97-AF65-F5344CB8AC3E}">
        <p14:creationId xmlns:p14="http://schemas.microsoft.com/office/powerpoint/2010/main" val="41683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 xmlns:a16="http://schemas.microsoft.com/office/drawing/2014/main" id="{EC57CBA4-E4B9-468A-9C97-46DFA2FFC755}"/>
              </a:ext>
            </a:extLst>
          </p:cNvPr>
          <p:cNvSpPr txBox="1"/>
          <p:nvPr/>
        </p:nvSpPr>
        <p:spPr>
          <a:xfrm>
            <a:off x="648493" y="1406306"/>
            <a:ext cx="11013510" cy="4852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 </a:t>
            </a:r>
            <a:r>
              <a:rPr lang="en-US" sz="2400" dirty="0">
                <a:solidFill>
                  <a:schemeClr val="bg1"/>
                </a:solidFill>
              </a:rPr>
              <a:t>Mortgage Modification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11.1 </a:t>
            </a:r>
            <a:r>
              <a:rPr lang="en-US" sz="2400" dirty="0">
                <a:solidFill>
                  <a:schemeClr val="bg1"/>
                </a:solidFill>
              </a:rPr>
              <a:t>Mortgage Modification with Subordination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11.2 </a:t>
            </a:r>
            <a:r>
              <a:rPr lang="en-US" sz="2400" dirty="0">
                <a:solidFill>
                  <a:schemeClr val="bg1"/>
                </a:solidFill>
              </a:rPr>
              <a:t>Mortgage Modification with Additional Amount of Insurance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12 </a:t>
            </a:r>
            <a:r>
              <a:rPr lang="en-US" sz="2400" dirty="0">
                <a:solidFill>
                  <a:schemeClr val="bg1"/>
                </a:solidFill>
              </a:rPr>
              <a:t>Aggregation—Loan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12.1 </a:t>
            </a:r>
            <a:r>
              <a:rPr lang="en-US" sz="2400" dirty="0">
                <a:solidFill>
                  <a:schemeClr val="bg1"/>
                </a:solidFill>
              </a:rPr>
              <a:t>Aggregation—State Limits—Loan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 </a:t>
            </a:r>
            <a:r>
              <a:rPr lang="en-US" sz="2400" dirty="0">
                <a:solidFill>
                  <a:schemeClr val="bg1"/>
                </a:solidFill>
              </a:rPr>
              <a:t>Future Advance—Priority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14.1</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Future Advance—Knowledge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14.2 </a:t>
            </a:r>
            <a:r>
              <a:rPr lang="en-US" sz="2400" dirty="0">
                <a:solidFill>
                  <a:schemeClr val="bg1"/>
                </a:solidFill>
              </a:rPr>
              <a:t>Future Advance—Letter of Credit</a:t>
            </a:r>
            <a:endParaRPr lang="en-US" sz="2400" dirty="0">
              <a:solidFill>
                <a:schemeClr val="bg1"/>
              </a:solidFill>
              <a:highlight>
                <a:srgbClr val="FFFF00"/>
              </a:highlight>
            </a:endParaRP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14.3</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Future Advance—Reverse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26 </a:t>
            </a:r>
            <a:r>
              <a:rPr lang="en-US" sz="2400" dirty="0">
                <a:solidFill>
                  <a:schemeClr val="bg1"/>
                </a:solidFill>
              </a:rPr>
              <a:t>Subdivision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27 </a:t>
            </a:r>
            <a:r>
              <a:rPr lang="en-US" sz="2400" dirty="0">
                <a:solidFill>
                  <a:schemeClr val="bg1"/>
                </a:solidFill>
              </a:rPr>
              <a:t>Usury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30</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Shared Appreciation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30.1 </a:t>
            </a:r>
            <a:r>
              <a:rPr lang="en-US" sz="2400" dirty="0">
                <a:solidFill>
                  <a:schemeClr val="bg1"/>
                </a:solidFill>
              </a:rPr>
              <a:t>Commercial Participation Interest</a:t>
            </a:r>
          </a:p>
        </p:txBody>
      </p:sp>
      <p:sp>
        <p:nvSpPr>
          <p:cNvPr id="6" name="Title 1">
            <a:extLst>
              <a:ext uri="{FF2B5EF4-FFF2-40B4-BE49-F238E27FC236}">
                <a16:creationId xmlns="" xmlns:a16="http://schemas.microsoft.com/office/drawing/2014/main" id="{FECE17B8-F0F0-466A-B730-56F29892F460}"/>
              </a:ext>
            </a:extLst>
          </p:cNvPr>
          <p:cNvSpPr>
            <a:spLocks noGrp="1"/>
          </p:cNvSpPr>
          <p:nvPr>
            <p:ph type="title" idx="4294967295"/>
          </p:nvPr>
        </p:nvSpPr>
        <p:spPr>
          <a:xfrm>
            <a:off x="271690" y="192684"/>
            <a:ext cx="11390313" cy="812800"/>
          </a:xfrm>
        </p:spPr>
        <p:txBody>
          <a:bodyPr anchor="ctr">
            <a:noAutofit/>
          </a:bodyPr>
          <a:lstStyle/>
          <a:p>
            <a:r>
              <a:rPr lang="en-US" b="1" dirty="0">
                <a:solidFill>
                  <a:srgbClr val="EEB111"/>
                </a:solidFill>
                <a:latin typeface="+mn-lt"/>
              </a:rPr>
              <a:t>... AND 2021 UPDATED ENDORSEMENTS</a:t>
            </a:r>
          </a:p>
        </p:txBody>
      </p:sp>
    </p:spTree>
    <p:extLst>
      <p:ext uri="{BB962C8B-B14F-4D97-AF65-F5344CB8AC3E}">
        <p14:creationId xmlns:p14="http://schemas.microsoft.com/office/powerpoint/2010/main" val="213950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AFF1B-95D4-45C2-8E32-286A73019ADE}"/>
              </a:ext>
            </a:extLst>
          </p:cNvPr>
          <p:cNvSpPr>
            <a:spLocks noGrp="1"/>
          </p:cNvSpPr>
          <p:nvPr>
            <p:ph type="title" idx="4294967295"/>
          </p:nvPr>
        </p:nvSpPr>
        <p:spPr>
          <a:xfrm>
            <a:off x="282337" y="233664"/>
            <a:ext cx="11627326" cy="812800"/>
          </a:xfrm>
        </p:spPr>
        <p:txBody>
          <a:bodyPr anchor="ctr">
            <a:noAutofit/>
          </a:bodyPr>
          <a:lstStyle/>
          <a:p>
            <a:r>
              <a:rPr lang="en-US" b="1" dirty="0">
                <a:solidFill>
                  <a:srgbClr val="EEB111"/>
                </a:solidFill>
                <a:latin typeface="+mn-lt"/>
              </a:rPr>
              <a:t>... AND 2021 UPDATED ENDORSEMENTS</a:t>
            </a:r>
          </a:p>
        </p:txBody>
      </p:sp>
      <p:sp>
        <p:nvSpPr>
          <p:cNvPr id="4" name="Rectangle 3">
            <a:extLst>
              <a:ext uri="{FF2B5EF4-FFF2-40B4-BE49-F238E27FC236}">
                <a16:creationId xmlns=""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 xmlns:a16="http://schemas.microsoft.com/office/drawing/2014/main" id="{EC57CBA4-E4B9-468A-9C97-46DFA2FFC755}"/>
              </a:ext>
            </a:extLst>
          </p:cNvPr>
          <p:cNvSpPr txBox="1"/>
          <p:nvPr/>
        </p:nvSpPr>
        <p:spPr>
          <a:xfrm>
            <a:off x="648493" y="1514676"/>
            <a:ext cx="11013510"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 </a:t>
            </a:r>
            <a:r>
              <a:rPr lang="en-US" sz="2400" dirty="0">
                <a:solidFill>
                  <a:schemeClr val="bg1"/>
                </a:solidFill>
              </a:rPr>
              <a:t>Construction Loan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32.1 </a:t>
            </a:r>
            <a:r>
              <a:rPr lang="en-US" sz="2400" dirty="0">
                <a:solidFill>
                  <a:schemeClr val="bg1"/>
                </a:solidFill>
              </a:rPr>
              <a:t>Construction Loan—Direct Payment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32.2 </a:t>
            </a:r>
            <a:r>
              <a:rPr lang="en-US" sz="2400" dirty="0">
                <a:solidFill>
                  <a:schemeClr val="bg1"/>
                </a:solidFill>
              </a:rPr>
              <a:t>Construction Loan—Insured’s Direct Payment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34.1 </a:t>
            </a:r>
            <a:r>
              <a:rPr lang="en-US" sz="2400" dirty="0">
                <a:solidFill>
                  <a:schemeClr val="bg1"/>
                </a:solidFill>
              </a:rPr>
              <a:t>Identified Exception &amp; Identified Risk Coverage</a:t>
            </a:r>
            <a:endParaRPr lang="en-US" sz="2400" dirty="0">
              <a:solidFill>
                <a:schemeClr val="bg1"/>
              </a:solidFill>
              <a:sym typeface="Gill Sans"/>
            </a:endParaRPr>
          </a:p>
        </p:txBody>
      </p:sp>
      <p:sp>
        <p:nvSpPr>
          <p:cNvPr id="6" name="Explosion: 14 Points 5">
            <a:extLst>
              <a:ext uri="{FF2B5EF4-FFF2-40B4-BE49-F238E27FC236}">
                <a16:creationId xmlns="" xmlns:a16="http://schemas.microsoft.com/office/drawing/2014/main" id="{EE973F85-18B0-4A4A-876E-2AF1C1CF4208}"/>
              </a:ext>
            </a:extLst>
          </p:cNvPr>
          <p:cNvSpPr/>
          <p:nvPr/>
        </p:nvSpPr>
        <p:spPr>
          <a:xfrm rot="21228469">
            <a:off x="8585645" y="2351058"/>
            <a:ext cx="1486100" cy="737870"/>
          </a:xfrm>
          <a:prstGeom prst="irregularSeal2">
            <a:avLst/>
          </a:prstGeom>
          <a:solidFill>
            <a:srgbClr val="FF5050"/>
          </a:solid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hangingPunct="0"/>
            <a:r>
              <a:rPr lang="en-US" dirty="0">
                <a:solidFill>
                  <a:schemeClr val="bg1"/>
                </a:solidFill>
                <a:latin typeface="Arial Black" panose="020B0A04020102020204" pitchFamily="34" charset="0"/>
                <a:sym typeface="Gill Sans"/>
              </a:rPr>
              <a:t>NEW</a:t>
            </a:r>
            <a:endParaRPr lang="en-US" sz="2000" dirty="0">
              <a:solidFill>
                <a:schemeClr val="bg1"/>
              </a:solidFill>
              <a:latin typeface="Arial Black" panose="020B0A04020102020204" pitchFamily="34" charset="0"/>
              <a:sym typeface="Gill Sans"/>
            </a:endParaRPr>
          </a:p>
        </p:txBody>
      </p:sp>
    </p:spTree>
    <p:extLst>
      <p:ext uri="{BB962C8B-B14F-4D97-AF65-F5344CB8AC3E}">
        <p14:creationId xmlns:p14="http://schemas.microsoft.com/office/powerpoint/2010/main" val="6119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7D2C9E6-AA3A-4AC8-93F1-923DEDA7B1C1}"/>
              </a:ext>
            </a:extLst>
          </p:cNvPr>
          <p:cNvSpPr txBox="1"/>
          <p:nvPr/>
        </p:nvSpPr>
        <p:spPr>
          <a:xfrm>
            <a:off x="548640" y="73896"/>
            <a:ext cx="11263803" cy="769441"/>
          </a:xfrm>
          <a:prstGeom prst="rect">
            <a:avLst/>
          </a:prstGeom>
          <a:noFill/>
        </p:spPr>
        <p:txBody>
          <a:bodyPr wrap="square" rtlCol="0">
            <a:spAutoFit/>
          </a:bodyPr>
          <a:lstStyle/>
          <a:p>
            <a:r>
              <a:rPr lang="en-US" sz="4400" b="1" dirty="0">
                <a:solidFill>
                  <a:srgbClr val="EEB111"/>
                </a:solidFill>
              </a:rPr>
              <a:t>WHY REVISE THE 2006 POLICIES?</a:t>
            </a:r>
            <a:endParaRPr lang="en-US" sz="4800" b="1" dirty="0">
              <a:solidFill>
                <a:srgbClr val="EEB111"/>
              </a:solidFill>
            </a:endParaRPr>
          </a:p>
        </p:txBody>
      </p:sp>
      <p:sp>
        <p:nvSpPr>
          <p:cNvPr id="5" name="Content Placeholder 2">
            <a:extLst>
              <a:ext uri="{FF2B5EF4-FFF2-40B4-BE49-F238E27FC236}">
                <a16:creationId xmlns="" xmlns:a16="http://schemas.microsoft.com/office/drawing/2014/main" id="{1EB4CB5D-5050-41FB-9796-E7D58B6E5D68}"/>
              </a:ext>
            </a:extLst>
          </p:cNvPr>
          <p:cNvSpPr txBox="1">
            <a:spLocks/>
          </p:cNvSpPr>
          <p:nvPr/>
        </p:nvSpPr>
        <p:spPr>
          <a:xfrm>
            <a:off x="396918" y="1825867"/>
            <a:ext cx="11567245" cy="4079905"/>
          </a:xfrm>
          <a:prstGeom prst="rect">
            <a:avLst/>
          </a:prstGeom>
        </p:spPr>
        <p:txBody>
          <a:bodyPr anchor="t">
            <a:noAutofit/>
          </a:bodyPr>
          <a:lstStyle>
            <a:lvl1pPr marL="1016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1pPr>
            <a:lvl2pPr marL="1460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2pPr>
            <a:lvl3pPr marL="1905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3pPr>
            <a:lvl4pPr marL="2349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4pPr>
            <a:lvl5pPr marL="2794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5pPr>
            <a:lvl6pPr marL="31496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35052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38608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42164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463550" indent="-463550">
              <a:spcBef>
                <a:spcPts val="600"/>
              </a:spcBef>
              <a:buSzPct val="100000"/>
              <a:buFont typeface="Arial" panose="020B0604020202020204" pitchFamily="34" charset="0"/>
              <a:buChar char="•"/>
            </a:pPr>
            <a:r>
              <a:rPr lang="en-US" sz="3200" i="1" u="sng" kern="0" dirty="0">
                <a:solidFill>
                  <a:schemeClr val="bg1"/>
                </a:solidFill>
                <a:latin typeface="+mn-lt"/>
                <a:ea typeface="Tahoma" panose="020B0604030504040204" pitchFamily="34" charset="0"/>
                <a:cs typeface="Tahoma" panose="020B0604030504040204" pitchFamily="34" charset="0"/>
              </a:rPr>
              <a:t>McGirt v. Oklahoma</a:t>
            </a:r>
            <a:r>
              <a:rPr lang="en-US" sz="3200" kern="0" dirty="0">
                <a:solidFill>
                  <a:schemeClr val="bg1"/>
                </a:solidFill>
                <a:latin typeface="+mn-lt"/>
                <a:ea typeface="Tahoma" panose="020B0604030504040204" pitchFamily="34" charset="0"/>
                <a:cs typeface="Tahoma" panose="020B0604030504040204" pitchFamily="34" charset="0"/>
              </a:rPr>
              <a:t>, 140 S. Ct. 2452 (U.S. Sup. Ct.,  July 9, 2020)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“Operative Law” Subcommittee Revisions</a:t>
            </a:r>
          </a:p>
          <a:p>
            <a:pPr marL="463550" indent="-463550">
              <a:spcBef>
                <a:spcPts val="600"/>
              </a:spcBef>
              <a:buSzPct val="100000"/>
              <a:buFont typeface="Arial" panose="020B0604020202020204" pitchFamily="34" charset="0"/>
              <a:buChar char="•"/>
            </a:pPr>
            <a:r>
              <a:rPr lang="en-US" sz="3200" kern="0" dirty="0">
                <a:solidFill>
                  <a:schemeClr val="bg1"/>
                </a:solidFill>
                <a:latin typeface="+mn-lt"/>
                <a:ea typeface="Tahoma" panose="020B0604030504040204" pitchFamily="34" charset="0"/>
                <a:cs typeface="Tahoma" panose="020B0604030504040204" pitchFamily="34" charset="0"/>
              </a:rPr>
              <a:t>Legislative-Regulatory-Judicial Focus on Discriminatory Covenants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(e.g. Indiana HB 1314; 2020 Florida Legislation;  2020 Orange County, CA – ALTA </a:t>
            </a:r>
            <a:r>
              <a:rPr lang="en-US" sz="2400" kern="0" dirty="0" err="1">
                <a:solidFill>
                  <a:schemeClr val="bg1"/>
                </a:solidFill>
                <a:latin typeface="+mn-lt"/>
                <a:ea typeface="Tahoma" panose="020B0604030504040204" pitchFamily="34" charset="0"/>
                <a:cs typeface="Tahoma" panose="020B0604030504040204" pitchFamily="34" charset="0"/>
              </a:rPr>
              <a:t>TitleNews</a:t>
            </a:r>
            <a:r>
              <a:rPr lang="en-US" sz="2400" kern="0" dirty="0">
                <a:solidFill>
                  <a:schemeClr val="bg1"/>
                </a:solidFill>
                <a:latin typeface="+mn-lt"/>
                <a:ea typeface="Tahoma" panose="020B0604030504040204" pitchFamily="34" charset="0"/>
                <a:cs typeface="Tahoma" panose="020B0604030504040204" pitchFamily="34" charset="0"/>
              </a:rPr>
              <a:t> Online, February 9, 2021; Washington HB 1335; </a:t>
            </a:r>
            <a:r>
              <a:rPr lang="en-US" sz="2400" i="1" u="sng" kern="0" dirty="0">
                <a:solidFill>
                  <a:schemeClr val="bg1"/>
                </a:solidFill>
                <a:latin typeface="+mn-lt"/>
                <a:ea typeface="Tahoma" panose="020B0604030504040204" pitchFamily="34" charset="0"/>
                <a:cs typeface="Tahoma" panose="020B0604030504040204" pitchFamily="34" charset="0"/>
              </a:rPr>
              <a:t>May v. Spokane</a:t>
            </a:r>
            <a:r>
              <a:rPr lang="en-US" sz="2400" kern="0" dirty="0">
                <a:solidFill>
                  <a:schemeClr val="bg1"/>
                </a:solidFill>
                <a:latin typeface="+mn-lt"/>
                <a:ea typeface="Tahoma" panose="020B0604030504040204" pitchFamily="34" charset="0"/>
                <a:cs typeface="Tahoma" panose="020B0604030504040204" pitchFamily="34" charset="0"/>
              </a:rPr>
              <a:t>, (WA Ct. App.-Div. Three, Feb. 23, 2021)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“Existing Forms” Subcommittee Revisions</a:t>
            </a:r>
          </a:p>
          <a:p>
            <a:pPr marL="463550" indent="-463550">
              <a:spcBef>
                <a:spcPts val="600"/>
              </a:spcBef>
              <a:buSzPct val="100000"/>
              <a:buFont typeface="Arial" panose="020B0604020202020204" pitchFamily="34" charset="0"/>
              <a:buChar char="•"/>
            </a:pPr>
            <a:endParaRPr lang="en-US" sz="2800" b="1" kern="0" dirty="0">
              <a:solidFill>
                <a:schemeClr val="bg1"/>
              </a:solidFill>
              <a:latin typeface="Arial"/>
              <a:ea typeface="Tahoma" panose="020B0604030504040204" pitchFamily="34" charset="0"/>
              <a:cs typeface="Tahoma" panose="020B0604030504040204" pitchFamily="34" charset="0"/>
            </a:endParaRPr>
          </a:p>
          <a:p>
            <a:pPr marL="454025" indent="0">
              <a:spcBef>
                <a:spcPts val="600"/>
              </a:spcBef>
              <a:buClr>
                <a:schemeClr val="accent4"/>
              </a:buClr>
              <a:buSzPct val="70000"/>
              <a:buNone/>
            </a:pPr>
            <a:endParaRPr lang="en-US" sz="2800" b="1" kern="0" dirty="0">
              <a:solidFill>
                <a:schemeClr val="bg1"/>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968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AFF1B-95D4-45C2-8E32-286A73019ADE}"/>
              </a:ext>
            </a:extLst>
          </p:cNvPr>
          <p:cNvSpPr>
            <a:spLocks noGrp="1"/>
          </p:cNvSpPr>
          <p:nvPr>
            <p:ph type="title" idx="4294967295"/>
          </p:nvPr>
        </p:nvSpPr>
        <p:spPr>
          <a:xfrm>
            <a:off x="491668" y="149742"/>
            <a:ext cx="11390313" cy="812800"/>
          </a:xfrm>
        </p:spPr>
        <p:txBody>
          <a:bodyPr anchor="ctr">
            <a:noAutofit/>
          </a:bodyPr>
          <a:lstStyle/>
          <a:p>
            <a:r>
              <a:rPr lang="en-US" b="1" dirty="0">
                <a:solidFill>
                  <a:srgbClr val="EEB111"/>
                </a:solidFill>
                <a:latin typeface="+mn-lt"/>
              </a:rPr>
              <a:t>... AND ENDORSEMENTS</a:t>
            </a:r>
          </a:p>
        </p:txBody>
      </p:sp>
      <p:sp>
        <p:nvSpPr>
          <p:cNvPr id="4" name="Rectangle 3">
            <a:extLst>
              <a:ext uri="{FF2B5EF4-FFF2-40B4-BE49-F238E27FC236}">
                <a16:creationId xmlns=""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 xmlns:a16="http://schemas.microsoft.com/office/drawing/2014/main" id="{EC57CBA4-E4B9-468A-9C97-46DFA2FFC755}"/>
              </a:ext>
            </a:extLst>
          </p:cNvPr>
          <p:cNvSpPr txBox="1"/>
          <p:nvPr/>
        </p:nvSpPr>
        <p:spPr>
          <a:xfrm>
            <a:off x="680069" y="1517857"/>
            <a:ext cx="11013510" cy="482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800" dirty="0">
                <a:solidFill>
                  <a:schemeClr val="bg1"/>
                </a:solidFill>
                <a:sym typeface="Gill Sans"/>
              </a:rPr>
              <a:t>ALTA xx Residential Loan Modification Endorsement </a:t>
            </a:r>
          </a:p>
        </p:txBody>
      </p:sp>
      <p:sp>
        <p:nvSpPr>
          <p:cNvPr id="6" name="Explosion: 14 Points 5">
            <a:extLst>
              <a:ext uri="{FF2B5EF4-FFF2-40B4-BE49-F238E27FC236}">
                <a16:creationId xmlns="" xmlns:a16="http://schemas.microsoft.com/office/drawing/2014/main" id="{EE973F85-18B0-4A4A-876E-2AF1C1CF4208}"/>
              </a:ext>
            </a:extLst>
          </p:cNvPr>
          <p:cNvSpPr/>
          <p:nvPr/>
        </p:nvSpPr>
        <p:spPr>
          <a:xfrm rot="21228469">
            <a:off x="8890444" y="1390013"/>
            <a:ext cx="1486100" cy="737870"/>
          </a:xfrm>
          <a:prstGeom prst="irregularSeal2">
            <a:avLst/>
          </a:prstGeom>
          <a:solidFill>
            <a:srgbClr val="FF5050"/>
          </a:solid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hangingPunct="0"/>
            <a:r>
              <a:rPr lang="en-US" dirty="0">
                <a:solidFill>
                  <a:schemeClr val="bg1"/>
                </a:solidFill>
                <a:latin typeface="Arial Black" panose="020B0A04020102020204" pitchFamily="34" charset="0"/>
                <a:sym typeface="Gill Sans"/>
              </a:rPr>
              <a:t>NEW</a:t>
            </a:r>
            <a:endParaRPr lang="en-US" sz="2000" dirty="0">
              <a:solidFill>
                <a:schemeClr val="bg1"/>
              </a:solidFill>
              <a:latin typeface="Arial Black" panose="020B0A04020102020204" pitchFamily="34" charset="0"/>
              <a:sym typeface="Gill Sans"/>
            </a:endParaRPr>
          </a:p>
        </p:txBody>
      </p:sp>
      <p:pic>
        <p:nvPicPr>
          <p:cNvPr id="9" name="Picture 8">
            <a:extLst>
              <a:ext uri="{FF2B5EF4-FFF2-40B4-BE49-F238E27FC236}">
                <a16:creationId xmlns="" xmlns:a16="http://schemas.microsoft.com/office/drawing/2014/main" id="{B726AE09-E0D1-4C94-B599-6EC574B8A15C}"/>
              </a:ext>
            </a:extLst>
          </p:cNvPr>
          <p:cNvPicPr>
            <a:picLocks noChangeAspect="1"/>
          </p:cNvPicPr>
          <p:nvPr/>
        </p:nvPicPr>
        <p:blipFill>
          <a:blip r:embed="rId2"/>
          <a:stretch>
            <a:fillRect/>
          </a:stretch>
        </p:blipFill>
        <p:spPr>
          <a:xfrm>
            <a:off x="1276350" y="2463023"/>
            <a:ext cx="8267700" cy="3895725"/>
          </a:xfrm>
          <a:prstGeom prst="rect">
            <a:avLst/>
          </a:prstGeom>
        </p:spPr>
      </p:pic>
    </p:spTree>
    <p:extLst>
      <p:ext uri="{BB962C8B-B14F-4D97-AF65-F5344CB8AC3E}">
        <p14:creationId xmlns:p14="http://schemas.microsoft.com/office/powerpoint/2010/main" val="35268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95D622-206E-4286-867E-26B621DF3B50}"/>
              </a:ext>
            </a:extLst>
          </p:cNvPr>
          <p:cNvSpPr txBox="1">
            <a:spLocks/>
          </p:cNvSpPr>
          <p:nvPr/>
        </p:nvSpPr>
        <p:spPr>
          <a:xfrm>
            <a:off x="641499" y="101252"/>
            <a:ext cx="11323529" cy="76200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norm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9pPr>
          </a:lstStyle>
          <a:p>
            <a:pPr algn="l" hangingPunct="1"/>
            <a:r>
              <a:rPr lang="en-US" sz="4400" b="1" dirty="0">
                <a:solidFill>
                  <a:srgbClr val="EEB111"/>
                </a:solidFill>
                <a:latin typeface="+mn-lt"/>
              </a:rPr>
              <a:t>HOW CAN YOU PREPARE?</a:t>
            </a:r>
            <a:endParaRPr lang="en-US" sz="4400" b="1" i="1" dirty="0">
              <a:solidFill>
                <a:srgbClr val="EEB111"/>
              </a:solidFill>
              <a:latin typeface="+mn-lt"/>
            </a:endParaRPr>
          </a:p>
        </p:txBody>
      </p:sp>
      <p:graphicFrame>
        <p:nvGraphicFramePr>
          <p:cNvPr id="3" name="Content Placeholder 2">
            <a:extLst>
              <a:ext uri="{FF2B5EF4-FFF2-40B4-BE49-F238E27FC236}">
                <a16:creationId xmlns="" xmlns:a16="http://schemas.microsoft.com/office/drawing/2014/main" id="{27F988B3-20D1-4C57-8572-2E79FB54E72F}"/>
              </a:ext>
            </a:extLst>
          </p:cNvPr>
          <p:cNvGraphicFramePr>
            <a:graphicFrameLocks/>
          </p:cNvGraphicFramePr>
          <p:nvPr>
            <p:extLst>
              <p:ext uri="{D42A27DB-BD31-4B8C-83A1-F6EECF244321}">
                <p14:modId xmlns:p14="http://schemas.microsoft.com/office/powerpoint/2010/main" val="1603315446"/>
              </p:ext>
            </p:extLst>
          </p:nvPr>
        </p:nvGraphicFramePr>
        <p:xfrm>
          <a:off x="313151" y="1139868"/>
          <a:ext cx="11444613" cy="523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25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3548417-90DE-4A37-BDEA-58003067A574}"/>
              </a:ext>
            </a:extLst>
          </p:cNvPr>
          <p:cNvSpPr txBox="1"/>
          <p:nvPr/>
        </p:nvSpPr>
        <p:spPr>
          <a:xfrm>
            <a:off x="306404" y="336884"/>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pic>
        <p:nvPicPr>
          <p:cNvPr id="3" name="Picture 2">
            <a:extLst>
              <a:ext uri="{FF2B5EF4-FFF2-40B4-BE49-F238E27FC236}">
                <a16:creationId xmlns="" xmlns:a16="http://schemas.microsoft.com/office/drawing/2014/main" id="{C9407F2F-2F24-45B0-B41F-9C959348FBA8}"/>
              </a:ext>
            </a:extLst>
          </p:cNvPr>
          <p:cNvPicPr>
            <a:picLocks noChangeAspect="1"/>
          </p:cNvPicPr>
          <p:nvPr/>
        </p:nvPicPr>
        <p:blipFill>
          <a:blip r:embed="rId2"/>
          <a:stretch>
            <a:fillRect/>
          </a:stretch>
        </p:blipFill>
        <p:spPr>
          <a:xfrm>
            <a:off x="4891822" y="179652"/>
            <a:ext cx="1847248" cy="1853345"/>
          </a:xfrm>
          <a:prstGeom prst="rect">
            <a:avLst/>
          </a:prstGeom>
        </p:spPr>
      </p:pic>
      <p:sp>
        <p:nvSpPr>
          <p:cNvPr id="11" name="TextBox 10">
            <a:extLst>
              <a:ext uri="{FF2B5EF4-FFF2-40B4-BE49-F238E27FC236}">
                <a16:creationId xmlns="" xmlns:a16="http://schemas.microsoft.com/office/drawing/2014/main" id="{B2B66F13-E428-4A82-B876-6341B35CA1DF}"/>
              </a:ext>
            </a:extLst>
          </p:cNvPr>
          <p:cNvSpPr txBox="1"/>
          <p:nvPr/>
        </p:nvSpPr>
        <p:spPr>
          <a:xfrm>
            <a:off x="519545" y="3214473"/>
            <a:ext cx="10744200" cy="29084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1" i="1" u="none" strike="noStrike" kern="1200" cap="none" spc="0" normalizeH="0" baseline="0" noProof="0" dirty="0">
                <a:ln>
                  <a:noFill/>
                </a:ln>
                <a:solidFill>
                  <a:srgbClr val="FFC000">
                    <a:lumMod val="60000"/>
                    <a:lumOff val="40000"/>
                  </a:srgbClr>
                </a:solidFill>
                <a:effectLst/>
                <a:uLnTx/>
                <a:uFillTx/>
                <a:ea typeface="+mn-ea"/>
                <a:cs typeface="+mn-cs"/>
              </a:rPr>
              <a:t>Thank You!</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4400" b="1" i="1" dirty="0">
                <a:solidFill>
                  <a:srgbClr val="FFC000">
                    <a:lumMod val="60000"/>
                    <a:lumOff val="40000"/>
                  </a:srgbClr>
                </a:solidFill>
              </a:rPr>
              <a:t>Time for Questions?</a:t>
            </a:r>
            <a:endParaRPr kumimoji="0" lang="en-US" sz="4400" b="1" i="1" u="none" strike="noStrike" kern="1200" cap="none" spc="0" normalizeH="0" baseline="0" noProof="0" dirty="0">
              <a:ln>
                <a:noFill/>
              </a:ln>
              <a:solidFill>
                <a:srgbClr val="FFC000">
                  <a:lumMod val="60000"/>
                  <a:lumOff val="40000"/>
                </a:srgbClr>
              </a:solidFill>
              <a:effectLst/>
              <a:uLnTx/>
              <a:uFillTx/>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400" b="1" i="1"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b="1" dirty="0">
                <a:solidFill>
                  <a:srgbClr val="FFFF00"/>
                </a:solidFill>
                <a:ea typeface="Tahoma" panose="020B0604030504040204" pitchFamily="34" charset="0"/>
                <a:cs typeface="Tahoma" panose="020B0604030504040204" pitchFamily="34" charset="0"/>
              </a:rPr>
              <a:t>SAM SHELLHAAS:  614-381-0368 OR sshellhaas@wfgtitle.com</a:t>
            </a:r>
            <a:endParaRPr lang="en-US" sz="2800" b="1" dirty="0">
              <a:solidFill>
                <a:prstClr val="white"/>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Forms Online:   </a:t>
            </a:r>
            <a:r>
              <a:rPr kumimoji="0" lang="en-US" sz="2800" b="0"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alta.org/policy-forms/</a:t>
            </a:r>
          </a:p>
        </p:txBody>
      </p:sp>
    </p:spTree>
    <p:extLst>
      <p:ext uri="{BB962C8B-B14F-4D97-AF65-F5344CB8AC3E}">
        <p14:creationId xmlns:p14="http://schemas.microsoft.com/office/powerpoint/2010/main" val="106128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5778845-6069-480B-981E-12CA3D24910F}"/>
              </a:ext>
            </a:extLst>
          </p:cNvPr>
          <p:cNvSpPr txBox="1"/>
          <p:nvPr/>
        </p:nvSpPr>
        <p:spPr>
          <a:xfrm>
            <a:off x="591312" y="1178085"/>
            <a:ext cx="11600688" cy="4833887"/>
          </a:xfrm>
          <a:prstGeom prst="rect">
            <a:avLst/>
          </a:prstGeom>
          <a:noFill/>
        </p:spPr>
        <p:txBody>
          <a:bodyPr wrap="square">
            <a:spAutoFit/>
          </a:bodyPr>
          <a:lstStyle/>
          <a:p>
            <a:pPr marL="457200" marR="0" lvl="0" indent="-457200">
              <a:lnSpc>
                <a:spcPct val="107000"/>
              </a:lnSpc>
              <a:spcBef>
                <a:spcPts val="0"/>
              </a:spcBef>
              <a:spcAft>
                <a:spcPts val="80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McGirt case, the Court held that the state of Oklahoma could not prosecute a Native American who allegedly committed a serious crime covered by a federal statute, finding that the statute gave only the federal government and the tribe concurrent jurisdiction within the boundaries of the tribal reservation which had not been disestablished</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include language clarifying the operative law to apply when interpreting policy provisions and determining rights and liabilities</a:t>
            </a:r>
            <a:endParaRPr lang="en-US" sz="3200" dirty="0">
              <a:solidFill>
                <a:schemeClr val="bg1"/>
              </a:solidFill>
            </a:endParaRPr>
          </a:p>
        </p:txBody>
      </p:sp>
      <p:sp>
        <p:nvSpPr>
          <p:cNvPr id="6" name="TextBox 5">
            <a:extLst>
              <a:ext uri="{FF2B5EF4-FFF2-40B4-BE49-F238E27FC236}">
                <a16:creationId xmlns="" xmlns:a16="http://schemas.microsoft.com/office/drawing/2014/main" id="{BBC0620D-6DDE-441F-B4F2-32EA1ECE568D}"/>
              </a:ext>
            </a:extLst>
          </p:cNvPr>
          <p:cNvSpPr txBox="1"/>
          <p:nvPr/>
        </p:nvSpPr>
        <p:spPr>
          <a:xfrm>
            <a:off x="545592" y="173460"/>
            <a:ext cx="9879957" cy="646331"/>
          </a:xfrm>
          <a:prstGeom prst="rect">
            <a:avLst/>
          </a:prstGeom>
          <a:noFill/>
        </p:spPr>
        <p:txBody>
          <a:bodyPr wrap="square">
            <a:spAutoFit/>
          </a:bodyPr>
          <a:lstStyle/>
          <a:p>
            <a:r>
              <a:rPr lang="en-US" sz="3600" b="1" dirty="0">
                <a:solidFill>
                  <a:srgbClr val="EEB111"/>
                </a:solidFill>
              </a:rPr>
              <a:t>WHY REVISE THE 2006 POLICIES?</a:t>
            </a:r>
            <a:endParaRPr lang="en-US" sz="4000" b="1" dirty="0">
              <a:solidFill>
                <a:srgbClr val="EEB111"/>
              </a:solidFill>
            </a:endParaRPr>
          </a:p>
        </p:txBody>
      </p:sp>
    </p:spTree>
    <p:extLst>
      <p:ext uri="{BB962C8B-B14F-4D97-AF65-F5344CB8AC3E}">
        <p14:creationId xmlns:p14="http://schemas.microsoft.com/office/powerpoint/2010/main" val="265638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896DF6E-95B1-4BAD-A8FF-5B9171EF07F4}"/>
              </a:ext>
            </a:extLst>
          </p:cNvPr>
          <p:cNvSpPr txBox="1"/>
          <p:nvPr/>
        </p:nvSpPr>
        <p:spPr>
          <a:xfrm>
            <a:off x="538052" y="159240"/>
            <a:ext cx="11579191" cy="707886"/>
          </a:xfrm>
          <a:prstGeom prst="rect">
            <a:avLst/>
          </a:prstGeom>
          <a:noFill/>
        </p:spPr>
        <p:txBody>
          <a:bodyPr wrap="square" rtlCol="0">
            <a:spAutoFit/>
          </a:bodyPr>
          <a:lstStyle/>
          <a:p>
            <a:r>
              <a:rPr lang="en-US" sz="4000" b="1" dirty="0">
                <a:solidFill>
                  <a:srgbClr val="EEB111"/>
                </a:solidFill>
              </a:rPr>
              <a:t>WHAT WILL CHANGE IN THE POLICIES?</a:t>
            </a:r>
            <a:endParaRPr lang="en-US" sz="4400" b="1" dirty="0">
              <a:solidFill>
                <a:srgbClr val="EEB111"/>
              </a:solidFill>
            </a:endParaRPr>
          </a:p>
        </p:txBody>
      </p:sp>
      <p:graphicFrame>
        <p:nvGraphicFramePr>
          <p:cNvPr id="5" name="Content Placeholder 2">
            <a:extLst>
              <a:ext uri="{FF2B5EF4-FFF2-40B4-BE49-F238E27FC236}">
                <a16:creationId xmlns="" xmlns:a16="http://schemas.microsoft.com/office/drawing/2014/main" id="{907BC5EC-5A36-4E1B-AD36-9BB0045B596A}"/>
              </a:ext>
            </a:extLst>
          </p:cNvPr>
          <p:cNvGraphicFramePr>
            <a:graphicFrameLocks/>
          </p:cNvGraphicFramePr>
          <p:nvPr>
            <p:extLst>
              <p:ext uri="{D42A27DB-BD31-4B8C-83A1-F6EECF244321}">
                <p14:modId xmlns:p14="http://schemas.microsoft.com/office/powerpoint/2010/main" val="3011911623"/>
              </p:ext>
            </p:extLst>
          </p:nvPr>
        </p:nvGraphicFramePr>
        <p:xfrm>
          <a:off x="633149" y="1448403"/>
          <a:ext cx="9645041" cy="4658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8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53bc8d51-632d-4f25-bc66-1a0d087798e6" xsi:nil="true"/>
    <Tab_x0020_Owner xmlns="53bc8d51-632d-4f25-bc66-1a0d087798e6">
      <UserInfo>
        <DisplayName/>
        <AccountId xsi:nil="true"/>
        <AccountType/>
      </UserInfo>
    </Tab_x0020_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D2661F782F944086FA9D14BD27E273" ma:contentTypeVersion="15" ma:contentTypeDescription="Create a new document." ma:contentTypeScope="" ma:versionID="9a31038eb42522f73f6bbe2d65571ce8">
  <xsd:schema xmlns:xsd="http://www.w3.org/2001/XMLSchema" xmlns:xs="http://www.w3.org/2001/XMLSchema" xmlns:p="http://schemas.microsoft.com/office/2006/metadata/properties" xmlns:ns3="53bc8d51-632d-4f25-bc66-1a0d087798e6" xmlns:ns4="bded02b8-1adf-44ed-a7f8-5b15ecb8a118" targetNamespace="http://schemas.microsoft.com/office/2006/metadata/properties" ma:root="true" ma:fieldsID="33deb93824fc44231ead60cbf4d71836" ns3:_="" ns4:_="">
    <xsd:import namespace="53bc8d51-632d-4f25-bc66-1a0d087798e6"/>
    <xsd:import namespace="bded02b8-1adf-44ed-a7f8-5b15ecb8a11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Tab_x0020_Owner" minOccurs="0"/>
                <xsd:element ref="ns3:Status"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c8d51-632d-4f25-bc66-1a0d08779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b_x0020_Owner" ma:index="13" nillable="true" ma:displayName="Tab Owner" ma:list="UserInfo" ma:SharePointGroup="0" ma:internalName="Tab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4" nillable="true" ma:displayName="Status" ma:format="Dropdown" ma:internalName="Status">
      <xsd:simpleType>
        <xsd:restriction base="dms:Choice">
          <xsd:enumeration value="Owner Notified"/>
          <xsd:enumeration value="Work in Progress"/>
          <xsd:enumeration value="Ready for Editing"/>
          <xsd:enumeration value="Edited"/>
          <xsd:enumeration value="Final"/>
        </xsd:restriction>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d02b8-1adf-44ed-a7f8-5b15ecb8a1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2E882-6B58-466A-BA92-7C49E437DA69}">
  <ds:schemaRefs>
    <ds:schemaRef ds:uri="http://purl.org/dc/terms/"/>
    <ds:schemaRef ds:uri="53bc8d51-632d-4f25-bc66-1a0d087798e6"/>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ded02b8-1adf-44ed-a7f8-5b15ecb8a118"/>
    <ds:schemaRef ds:uri="http://www.w3.org/XML/1998/namespace"/>
    <ds:schemaRef ds:uri="http://purl.org/dc/dcmitype/"/>
  </ds:schemaRefs>
</ds:datastoreItem>
</file>

<file path=customXml/itemProps2.xml><?xml version="1.0" encoding="utf-8"?>
<ds:datastoreItem xmlns:ds="http://schemas.openxmlformats.org/officeDocument/2006/customXml" ds:itemID="{B213DC0A-BC87-488D-8678-946422A60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c8d51-632d-4f25-bc66-1a0d087798e6"/>
    <ds:schemaRef ds:uri="bded02b8-1adf-44ed-a7f8-5b15ecb8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71EB5F-58FE-44E4-9A59-DE48B578C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7731</TotalTime>
  <Words>3939</Words>
  <Application>Microsoft Office PowerPoint</Application>
  <PresentationFormat>Widescreen</PresentationFormat>
  <Paragraphs>300</Paragraphs>
  <Slides>72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Arial Black</vt:lpstr>
      <vt:lpstr>Arial Narrow</vt:lpstr>
      <vt:lpstr>Calibri</vt:lpstr>
      <vt:lpstr>Calibri Light</vt:lpstr>
      <vt:lpstr>Gill Sans</vt:lpstr>
      <vt:lpstr>Symbol</vt:lpstr>
      <vt:lpstr>Tahoma</vt:lpstr>
      <vt:lpstr>Times New Roman</vt:lpstr>
      <vt:lpstr>Trebuchet MS</vt:lpstr>
      <vt:lpstr>1_Office Theme</vt:lpstr>
      <vt:lpstr>ALTA 2021 Forms and Endorsements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POLICY JACKET INTRODUCTORY  LANGUAGE</vt:lpstr>
      <vt:lpstr>PowerPoint Presentation</vt:lpstr>
      <vt:lpstr>PowerPoint Presentation</vt:lpstr>
      <vt:lpstr>COVERED RISK 2 (LP) &amp; (OP)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COVERED RISK 10 (LP)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A (LP) &amp; (OP)</vt:lpstr>
      <vt:lpstr>PowerPoint Presentation</vt:lpstr>
      <vt:lpstr>SCHEDULE B (LP) &amp; (OP)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AND 2021 UPDATED ENDORSEMENTS</vt:lpstr>
      <vt:lpstr>... AND 2021 UPDATED ENDORSEMENTS</vt:lpstr>
      <vt:lpstr>... AND 2021 UPDATED ENDORSEMENTS</vt:lpstr>
      <vt:lpstr>... AND ENDORSEMENTS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Dollerschell</dc:creator>
  <cp:lastModifiedBy>Samuel Shellhaas</cp:lastModifiedBy>
  <cp:revision>89</cp:revision>
  <dcterms:created xsi:type="dcterms:W3CDTF">2020-06-05T17:18:25Z</dcterms:created>
  <dcterms:modified xsi:type="dcterms:W3CDTF">2021-11-10T00:19:55Z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0x010100FCD2661F782F944086FA9D14BD27E273</vt:lpwstr>
  </property>
</Properties>
</file>